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9" r:id="rId1"/>
  </p:sldMasterIdLst>
  <p:notesMasterIdLst>
    <p:notesMasterId r:id="rId40"/>
  </p:notesMasterIdLst>
  <p:sldIdLst>
    <p:sldId id="482" r:id="rId2"/>
    <p:sldId id="346" r:id="rId3"/>
    <p:sldId id="481" r:id="rId4"/>
    <p:sldId id="467" r:id="rId5"/>
    <p:sldId id="451" r:id="rId6"/>
    <p:sldId id="256" r:id="rId7"/>
    <p:sldId id="367" r:id="rId8"/>
    <p:sldId id="257" r:id="rId9"/>
    <p:sldId id="258" r:id="rId10"/>
    <p:sldId id="478" r:id="rId11"/>
    <p:sldId id="259" r:id="rId12"/>
    <p:sldId id="465" r:id="rId13"/>
    <p:sldId id="287" r:id="rId14"/>
    <p:sldId id="466" r:id="rId15"/>
    <p:sldId id="260" r:id="rId16"/>
    <p:sldId id="261" r:id="rId17"/>
    <p:sldId id="473" r:id="rId18"/>
    <p:sldId id="263" r:id="rId19"/>
    <p:sldId id="264" r:id="rId20"/>
    <p:sldId id="486" r:id="rId21"/>
    <p:sldId id="265" r:id="rId22"/>
    <p:sldId id="266" r:id="rId23"/>
    <p:sldId id="477" r:id="rId24"/>
    <p:sldId id="386" r:id="rId25"/>
    <p:sldId id="395" r:id="rId26"/>
    <p:sldId id="396" r:id="rId27"/>
    <p:sldId id="399" r:id="rId28"/>
    <p:sldId id="420" r:id="rId29"/>
    <p:sldId id="412" r:id="rId30"/>
    <p:sldId id="400" r:id="rId31"/>
    <p:sldId id="401" r:id="rId32"/>
    <p:sldId id="491" r:id="rId33"/>
    <p:sldId id="492" r:id="rId34"/>
    <p:sldId id="403" r:id="rId35"/>
    <p:sldId id="404" r:id="rId36"/>
    <p:sldId id="275" r:id="rId37"/>
    <p:sldId id="276" r:id="rId38"/>
    <p:sldId id="277" r:id="rId39"/>
  </p:sldIdLst>
  <p:sldSz cx="9144000" cy="6858000" type="screen4x3"/>
  <p:notesSz cx="6797675" cy="9926638"/>
  <p:embeddedFontLst>
    <p:embeddedFont>
      <p:font typeface="Century Schoolbook" pitchFamily="18" charset="0"/>
      <p:regular r:id="rId41"/>
      <p:bold r:id="rId42"/>
      <p:italic r:id="rId43"/>
      <p:boldItalic r:id="rId44"/>
    </p:embeddedFont>
    <p:embeddedFont>
      <p:font typeface="B Nazanin" pitchFamily="2" charset="-78"/>
      <p:regular r:id="rId45"/>
      <p:bold r:id="rId46"/>
    </p:embeddedFont>
    <p:embeddedFont>
      <p:font typeface="B Zar" pitchFamily="2" charset="-78"/>
      <p:regular r:id="rId47"/>
      <p:bold r:id="rId48"/>
    </p:embeddedFont>
    <p:embeddedFont>
      <p:font typeface="Wingdings 2" pitchFamily="18" charset="2"/>
      <p:regular r:id="rId49"/>
    </p:embeddedFont>
    <p:embeddedFont>
      <p:font typeface="Calibri" pitchFamily="34" charset="0"/>
      <p:regular r:id="rId50"/>
      <p:bold r:id="rId51"/>
      <p:italic r:id="rId52"/>
      <p:boldItalic r:id="rId53"/>
    </p:embeddedFont>
  </p:embeddedFontLst>
  <p:defaultTextStyle>
    <a:defPPr>
      <a:defRPr lang="fa-IR"/>
    </a:defPPr>
    <a:lvl1pPr algn="r" rtl="1"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r" rtl="1"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r" rtl="1"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r" rtl="1"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r" rtl="1"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r" defTabSz="914400" rtl="1" eaLnBrk="1" latinLnBrk="0" hangingPunct="1">
      <a:defRPr kern="1200">
        <a:solidFill>
          <a:schemeClr val="tx1"/>
        </a:solidFill>
        <a:latin typeface="Times New Roman" pitchFamily="18" charset="0"/>
        <a:ea typeface="+mn-ea"/>
        <a:cs typeface="Arial" pitchFamily="34" charset="0"/>
      </a:defRPr>
    </a:lvl6pPr>
    <a:lvl7pPr marL="2743200" algn="r" defTabSz="914400" rtl="1" eaLnBrk="1" latinLnBrk="0" hangingPunct="1">
      <a:defRPr kern="1200">
        <a:solidFill>
          <a:schemeClr val="tx1"/>
        </a:solidFill>
        <a:latin typeface="Times New Roman" pitchFamily="18" charset="0"/>
        <a:ea typeface="+mn-ea"/>
        <a:cs typeface="Arial" pitchFamily="34" charset="0"/>
      </a:defRPr>
    </a:lvl7pPr>
    <a:lvl8pPr marL="3200400" algn="r" defTabSz="914400" rtl="1" eaLnBrk="1" latinLnBrk="0" hangingPunct="1">
      <a:defRPr kern="1200">
        <a:solidFill>
          <a:schemeClr val="tx1"/>
        </a:solidFill>
        <a:latin typeface="Times New Roman" pitchFamily="18" charset="0"/>
        <a:ea typeface="+mn-ea"/>
        <a:cs typeface="Arial" pitchFamily="34" charset="0"/>
      </a:defRPr>
    </a:lvl8pPr>
    <a:lvl9pPr marL="3657600" algn="r" defTabSz="914400" rtl="1"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AA0A"/>
    <a:srgbClr val="99FF6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21218" autoAdjust="0"/>
    <p:restoredTop sz="99511" autoAdjust="0"/>
  </p:normalViewPr>
  <p:slideViewPr>
    <p:cSldViewPr>
      <p:cViewPr>
        <p:scale>
          <a:sx n="75" d="100"/>
          <a:sy n="75" d="100"/>
        </p:scale>
        <p:origin x="-66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2945955" cy="4956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l" defTabSz="931887" rtl="0">
              <a:defRPr sz="1300">
                <a:latin typeface="Arial" pitchFamily="34" charset="0"/>
              </a:defRPr>
            </a:lvl1pPr>
          </a:lstStyle>
          <a:p>
            <a:endParaRPr lang="en-US"/>
          </a:p>
        </p:txBody>
      </p:sp>
      <p:sp>
        <p:nvSpPr>
          <p:cNvPr id="3" name="Date Placeholder 2"/>
          <p:cNvSpPr>
            <a:spLocks noGrp="1"/>
          </p:cNvSpPr>
          <p:nvPr>
            <p:ph type="dt" idx="1"/>
          </p:nvPr>
        </p:nvSpPr>
        <p:spPr bwMode="auto">
          <a:xfrm>
            <a:off x="3850246" y="2"/>
            <a:ext cx="2945955" cy="4956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87" rtl="0">
              <a:defRPr sz="1300">
                <a:latin typeface="Arial" pitchFamily="34" charset="0"/>
              </a:defRPr>
            </a:lvl1pPr>
          </a:lstStyle>
          <a:p>
            <a:fld id="{B25EE088-9142-4CEE-952D-C5C88FC3DB8D}" type="datetimeFigureOut">
              <a:rPr lang="en-US"/>
              <a:pPr/>
              <a:t>12/16/2013</a:t>
            </a:fld>
            <a:endParaRPr lang="en-US"/>
          </a:p>
        </p:txBody>
      </p:sp>
      <p:sp>
        <p:nvSpPr>
          <p:cNvPr id="4" name="Slide Image Placehold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88139" tIns="44070" rIns="88139" bIns="44070" rtlCol="0" anchor="ctr"/>
          <a:lstStyle/>
          <a:p>
            <a:pPr lvl="0"/>
            <a:endParaRPr lang="en-US" noProof="0" smtClean="0"/>
          </a:p>
        </p:txBody>
      </p:sp>
      <p:sp>
        <p:nvSpPr>
          <p:cNvPr id="5" name="Notes Placeholder 4"/>
          <p:cNvSpPr>
            <a:spLocks noGrp="1"/>
          </p:cNvSpPr>
          <p:nvPr>
            <p:ph type="body" sz="quarter" idx="3"/>
          </p:nvPr>
        </p:nvSpPr>
        <p:spPr bwMode="auto">
          <a:xfrm>
            <a:off x="680064" y="4715483"/>
            <a:ext cx="5437549" cy="446600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bwMode="auto">
          <a:xfrm>
            <a:off x="0" y="9429323"/>
            <a:ext cx="2945955" cy="49567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l" defTabSz="931887" rtl="0">
              <a:defRPr sz="1300">
                <a:latin typeface="Arial" pitchFamily="34" charset="0"/>
              </a:defRPr>
            </a:lvl1pPr>
          </a:lstStyle>
          <a:p>
            <a:endParaRPr lang="en-US"/>
          </a:p>
        </p:txBody>
      </p:sp>
      <p:sp>
        <p:nvSpPr>
          <p:cNvPr id="7" name="Slide Number Placeholder 6"/>
          <p:cNvSpPr>
            <a:spLocks noGrp="1"/>
          </p:cNvSpPr>
          <p:nvPr>
            <p:ph type="sldNum" sz="quarter" idx="5"/>
          </p:nvPr>
        </p:nvSpPr>
        <p:spPr bwMode="auto">
          <a:xfrm>
            <a:off x="3850246" y="9429323"/>
            <a:ext cx="2945955" cy="49567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87" rtl="0">
              <a:defRPr sz="1300">
                <a:latin typeface="Arial" pitchFamily="34" charset="0"/>
              </a:defRPr>
            </a:lvl1pPr>
          </a:lstStyle>
          <a:p>
            <a:fld id="{4E7DE917-5837-47D8-B90D-2881BC2EBC6C}" type="slidenum">
              <a:rPr lang="ar-SA"/>
              <a:pPr/>
              <a:t>‹#›</a:t>
            </a:fld>
            <a:endParaRPr 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34820" name="Slide Number Placeholder 3"/>
          <p:cNvSpPr>
            <a:spLocks noGrp="1"/>
          </p:cNvSpPr>
          <p:nvPr>
            <p:ph type="sldNum" sz="quarter" idx="5"/>
          </p:nvPr>
        </p:nvSpPr>
        <p:spPr>
          <a:noFill/>
        </p:spPr>
        <p:txBody>
          <a:bodyPr/>
          <a:lstStyle/>
          <a:p>
            <a:fld id="{ECA31D96-D1C8-4EBA-9CC2-A07D0774E839}" type="slidenum">
              <a:rPr lang="ar-SA"/>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45060" name="Slide Number Placeholder 3"/>
          <p:cNvSpPr>
            <a:spLocks noGrp="1"/>
          </p:cNvSpPr>
          <p:nvPr>
            <p:ph type="sldNum" sz="quarter" idx="5"/>
          </p:nvPr>
        </p:nvSpPr>
        <p:spPr>
          <a:noFill/>
        </p:spPr>
        <p:txBody>
          <a:bodyPr/>
          <a:lstStyle/>
          <a:p>
            <a:fld id="{8B6B9713-7F61-485C-BEF0-261DD904BA08}" type="slidenum">
              <a:rPr lang="ar-SA"/>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243716" name="Slide Number Placeholder 3"/>
          <p:cNvSpPr txBox="1">
            <a:spLocks noGrp="1"/>
          </p:cNvSpPr>
          <p:nvPr/>
        </p:nvSpPr>
        <p:spPr bwMode="auto">
          <a:xfrm>
            <a:off x="3850246" y="9429323"/>
            <a:ext cx="2945955" cy="495675"/>
          </a:xfrm>
          <a:prstGeom prst="rect">
            <a:avLst/>
          </a:prstGeom>
          <a:noFill/>
          <a:ln w="9525">
            <a:noFill/>
            <a:miter lim="800000"/>
            <a:headEnd/>
            <a:tailEnd/>
          </a:ln>
        </p:spPr>
        <p:txBody>
          <a:bodyPr lIns="93172" tIns="46586" rIns="93172" bIns="46586" anchor="b"/>
          <a:lstStyle/>
          <a:p>
            <a:pPr defTabSz="931887" rtl="0"/>
            <a:fld id="{28A98F8C-58D6-4EF0-B61C-B9AE1E2104F6}" type="slidenum">
              <a:rPr lang="ar-SA" sz="1300">
                <a:latin typeface="Arial" pitchFamily="34" charset="0"/>
              </a:rPr>
              <a:pPr defTabSz="931887" rtl="0"/>
              <a:t>27</a:t>
            </a:fld>
            <a:endParaRPr lang="en-US" sz="1300"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245764" name="Slide Number Placeholder 3"/>
          <p:cNvSpPr txBox="1">
            <a:spLocks noGrp="1"/>
          </p:cNvSpPr>
          <p:nvPr/>
        </p:nvSpPr>
        <p:spPr bwMode="auto">
          <a:xfrm>
            <a:off x="3850246" y="9429323"/>
            <a:ext cx="2945955" cy="495675"/>
          </a:xfrm>
          <a:prstGeom prst="rect">
            <a:avLst/>
          </a:prstGeom>
          <a:noFill/>
          <a:ln w="9525">
            <a:noFill/>
            <a:miter lim="800000"/>
            <a:headEnd/>
            <a:tailEnd/>
          </a:ln>
        </p:spPr>
        <p:txBody>
          <a:bodyPr lIns="93172" tIns="46586" rIns="93172" bIns="46586" anchor="b"/>
          <a:lstStyle/>
          <a:p>
            <a:pPr defTabSz="931887" rtl="0"/>
            <a:fld id="{FF143225-402D-4105-BD28-A3DEA9B0707B}" type="slidenum">
              <a:rPr lang="ar-SA" sz="1300">
                <a:latin typeface="Arial" pitchFamily="34" charset="0"/>
              </a:rPr>
              <a:pPr defTabSz="931887" rtl="0"/>
              <a:t>30</a:t>
            </a:fld>
            <a:endParaRPr lang="en-US" sz="1300"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247812" name="Slide Number Placeholder 3"/>
          <p:cNvSpPr txBox="1">
            <a:spLocks noGrp="1"/>
          </p:cNvSpPr>
          <p:nvPr/>
        </p:nvSpPr>
        <p:spPr bwMode="auto">
          <a:xfrm>
            <a:off x="3850246" y="9429323"/>
            <a:ext cx="2945955" cy="495675"/>
          </a:xfrm>
          <a:prstGeom prst="rect">
            <a:avLst/>
          </a:prstGeom>
          <a:noFill/>
          <a:ln w="9525">
            <a:noFill/>
            <a:miter lim="800000"/>
            <a:headEnd/>
            <a:tailEnd/>
          </a:ln>
        </p:spPr>
        <p:txBody>
          <a:bodyPr lIns="93172" tIns="46586" rIns="93172" bIns="46586" anchor="b"/>
          <a:lstStyle/>
          <a:p>
            <a:pPr defTabSz="931887" rtl="0"/>
            <a:fld id="{CCAFD085-8497-4B0F-B493-2AFB1FC32594}" type="slidenum">
              <a:rPr lang="ar-SA" sz="1300">
                <a:latin typeface="Arial" pitchFamily="34" charset="0"/>
              </a:rPr>
              <a:pPr defTabSz="931887" rtl="0"/>
              <a:t>31</a:t>
            </a:fld>
            <a:endParaRPr lang="en-US" sz="1300" dirty="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251908" name="Slide Number Placeholder 3"/>
          <p:cNvSpPr txBox="1">
            <a:spLocks noGrp="1"/>
          </p:cNvSpPr>
          <p:nvPr/>
        </p:nvSpPr>
        <p:spPr bwMode="auto">
          <a:xfrm>
            <a:off x="3850246" y="9429323"/>
            <a:ext cx="2945955" cy="495675"/>
          </a:xfrm>
          <a:prstGeom prst="rect">
            <a:avLst/>
          </a:prstGeom>
          <a:noFill/>
          <a:ln w="9525">
            <a:noFill/>
            <a:miter lim="800000"/>
            <a:headEnd/>
            <a:tailEnd/>
          </a:ln>
        </p:spPr>
        <p:txBody>
          <a:bodyPr lIns="93172" tIns="46586" rIns="93172" bIns="46586" anchor="b"/>
          <a:lstStyle/>
          <a:p>
            <a:pPr defTabSz="931887" rtl="0"/>
            <a:fld id="{11BDD8FF-19DD-4D91-9AAE-32A29788A7E6}" type="slidenum">
              <a:rPr lang="ar-SA" sz="1300">
                <a:latin typeface="Arial" pitchFamily="34" charset="0"/>
              </a:rPr>
              <a:pPr defTabSz="931887" rtl="0"/>
              <a:t>34</a:t>
            </a:fld>
            <a:endParaRPr lang="en-US" sz="1300"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253956" name="Slide Number Placeholder 3"/>
          <p:cNvSpPr txBox="1">
            <a:spLocks noGrp="1"/>
          </p:cNvSpPr>
          <p:nvPr/>
        </p:nvSpPr>
        <p:spPr bwMode="auto">
          <a:xfrm>
            <a:off x="3850246" y="9429323"/>
            <a:ext cx="2945955" cy="495675"/>
          </a:xfrm>
          <a:prstGeom prst="rect">
            <a:avLst/>
          </a:prstGeom>
          <a:noFill/>
          <a:ln w="9525">
            <a:noFill/>
            <a:miter lim="800000"/>
            <a:headEnd/>
            <a:tailEnd/>
          </a:ln>
        </p:spPr>
        <p:txBody>
          <a:bodyPr lIns="93172" tIns="46586" rIns="93172" bIns="46586" anchor="b"/>
          <a:lstStyle/>
          <a:p>
            <a:pPr defTabSz="931887" rtl="0"/>
            <a:fld id="{9D02D216-503B-4FD7-A23E-863C98512BFD}" type="slidenum">
              <a:rPr lang="ar-SA" sz="1300">
                <a:latin typeface="Arial" pitchFamily="34" charset="0"/>
              </a:rPr>
              <a:pPr defTabSz="931887" rtl="0"/>
              <a:t>35</a:t>
            </a:fld>
            <a:endParaRPr lang="en-US" sz="1300"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a:noFill/>
        </p:spPr>
        <p:txBody>
          <a:bodyPr/>
          <a:lstStyle/>
          <a:p>
            <a:fld id="{6544F224-18BD-4D49-9C78-C043DA3BE9D0}" type="slidenum">
              <a:rPr lang="ar-SA"/>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54276" name="Slide Number Placeholder 3"/>
          <p:cNvSpPr>
            <a:spLocks noGrp="1"/>
          </p:cNvSpPr>
          <p:nvPr>
            <p:ph type="sldNum" sz="quarter" idx="5"/>
          </p:nvPr>
        </p:nvSpPr>
        <p:spPr>
          <a:noFill/>
        </p:spPr>
        <p:txBody>
          <a:bodyPr/>
          <a:lstStyle/>
          <a:p>
            <a:fld id="{88E39346-6478-473E-8FC4-FBB9C5542A2D}" type="slidenum">
              <a:rPr lang="ar-SA"/>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55300" name="Slide Number Placeholder 3"/>
          <p:cNvSpPr>
            <a:spLocks noGrp="1"/>
          </p:cNvSpPr>
          <p:nvPr>
            <p:ph type="sldNum" sz="quarter" idx="5"/>
          </p:nvPr>
        </p:nvSpPr>
        <p:spPr>
          <a:noFill/>
        </p:spPr>
        <p:txBody>
          <a:bodyPr/>
          <a:lstStyle/>
          <a:p>
            <a:fld id="{1CA3951D-7DB5-4DC8-87C8-CDBA33D8CB91}" type="slidenum">
              <a:rPr lang="ar-SA"/>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35844" name="Slide Number Placeholder 3"/>
          <p:cNvSpPr>
            <a:spLocks noGrp="1"/>
          </p:cNvSpPr>
          <p:nvPr>
            <p:ph type="sldNum" sz="quarter" idx="5"/>
          </p:nvPr>
        </p:nvSpPr>
        <p:spPr>
          <a:noFill/>
        </p:spPr>
        <p:txBody>
          <a:bodyPr/>
          <a:lstStyle/>
          <a:p>
            <a:fld id="{D1FB4AAB-579F-4EC2-BDF6-F829E4A51837}" type="slidenum">
              <a:rPr lang="ar-SA"/>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36868" name="Slide Number Placeholder 3"/>
          <p:cNvSpPr>
            <a:spLocks noGrp="1"/>
          </p:cNvSpPr>
          <p:nvPr>
            <p:ph type="sldNum" sz="quarter" idx="5"/>
          </p:nvPr>
        </p:nvSpPr>
        <p:spPr>
          <a:noFill/>
        </p:spPr>
        <p:txBody>
          <a:bodyPr/>
          <a:lstStyle/>
          <a:p>
            <a:fld id="{51C69775-2B43-45F2-B4E7-FFB0588F390E}" type="slidenum">
              <a:rPr lang="ar-SA"/>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37892" name="Slide Number Placeholder 3"/>
          <p:cNvSpPr>
            <a:spLocks noGrp="1"/>
          </p:cNvSpPr>
          <p:nvPr>
            <p:ph type="sldNum" sz="quarter" idx="5"/>
          </p:nvPr>
        </p:nvSpPr>
        <p:spPr>
          <a:noFill/>
        </p:spPr>
        <p:txBody>
          <a:bodyPr/>
          <a:lstStyle/>
          <a:p>
            <a:fld id="{A647573D-5FB0-4EE1-AA65-DB70E25ECEAA}" type="slidenum">
              <a:rPr lang="ar-SA"/>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38916" name="Slide Number Placeholder 3"/>
          <p:cNvSpPr>
            <a:spLocks noGrp="1"/>
          </p:cNvSpPr>
          <p:nvPr>
            <p:ph type="sldNum" sz="quarter" idx="5"/>
          </p:nvPr>
        </p:nvSpPr>
        <p:spPr>
          <a:noFill/>
        </p:spPr>
        <p:txBody>
          <a:bodyPr/>
          <a:lstStyle/>
          <a:p>
            <a:fld id="{62768FCA-BCB2-4E7C-AFEF-651A4252FEF5}" type="slidenum">
              <a:rPr lang="ar-SA"/>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39940" name="Slide Number Placeholder 3"/>
          <p:cNvSpPr>
            <a:spLocks noGrp="1"/>
          </p:cNvSpPr>
          <p:nvPr>
            <p:ph type="sldNum" sz="quarter" idx="5"/>
          </p:nvPr>
        </p:nvSpPr>
        <p:spPr>
          <a:noFill/>
        </p:spPr>
        <p:txBody>
          <a:bodyPr/>
          <a:lstStyle/>
          <a:p>
            <a:fld id="{24FBA7F0-A5CC-4C41-82EB-7BDD7AB0BC19}" type="slidenum">
              <a:rPr lang="ar-SA"/>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41988" name="Slide Number Placeholder 3"/>
          <p:cNvSpPr>
            <a:spLocks noGrp="1"/>
          </p:cNvSpPr>
          <p:nvPr>
            <p:ph type="sldNum" sz="quarter" idx="5"/>
          </p:nvPr>
        </p:nvSpPr>
        <p:spPr>
          <a:noFill/>
        </p:spPr>
        <p:txBody>
          <a:bodyPr/>
          <a:lstStyle/>
          <a:p>
            <a:fld id="{7E84F898-8284-4D4C-B37F-7B06012489E5}" type="slidenum">
              <a:rPr lang="ar-SA"/>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43012" name="Slide Number Placeholder 3"/>
          <p:cNvSpPr>
            <a:spLocks noGrp="1"/>
          </p:cNvSpPr>
          <p:nvPr>
            <p:ph type="sldNum" sz="quarter" idx="5"/>
          </p:nvPr>
        </p:nvSpPr>
        <p:spPr>
          <a:noFill/>
        </p:spPr>
        <p:txBody>
          <a:bodyPr/>
          <a:lstStyle/>
          <a:p>
            <a:fld id="{DAF46FDD-5FC4-4E7F-8F39-45C83A0ACBE7}" type="slidenum">
              <a:rPr lang="ar-SA"/>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p:txBody>
          <a:bodyPr/>
          <a:lstStyle/>
          <a:p>
            <a:pPr>
              <a:spcBef>
                <a:spcPct val="0"/>
              </a:spcBef>
            </a:pPr>
            <a:endParaRPr lang="en-US" smtClean="0">
              <a:cs typeface="Arial" pitchFamily="34" charset="0"/>
            </a:endParaRPr>
          </a:p>
        </p:txBody>
      </p:sp>
      <p:sp>
        <p:nvSpPr>
          <p:cNvPr id="44036" name="Slide Number Placeholder 3"/>
          <p:cNvSpPr>
            <a:spLocks noGrp="1"/>
          </p:cNvSpPr>
          <p:nvPr>
            <p:ph type="sldNum" sz="quarter" idx="5"/>
          </p:nvPr>
        </p:nvSpPr>
        <p:spPr>
          <a:noFill/>
        </p:spPr>
        <p:txBody>
          <a:bodyPr/>
          <a:lstStyle/>
          <a:p>
            <a:fld id="{93240125-C0DD-46A5-B79C-C6F330BB1F3C}" type="slidenum">
              <a:rPr lang="ar-SA"/>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A87D0BB-1960-48E4-A54D-102223233A21}" type="datetime1">
              <a:rPr lang="ar-SA" smtClean="0"/>
              <a:pPr/>
              <a:t>13/02/1435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76A377A-E54A-4FF1-8501-7F3DFB77374C}" type="slidenum">
              <a:rPr lang="ar-SA"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C6305A-6CAA-49E9-8377-5C1C15E9228C}" type="datetime1">
              <a:rPr lang="ar-SA" smtClean="0"/>
              <a:pPr/>
              <a:t>13/02/1435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1616A-73F7-49A6-8AED-1FD73A36C5A0}" type="slidenum">
              <a:rPr lang="ar-SA"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ADE3B9-C957-4A7A-A775-EEB6126DF15B}" type="datetime1">
              <a:rPr lang="ar-SA" smtClean="0"/>
              <a:pPr/>
              <a:t>13/02/1435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45134-16A1-4875-A5E9-6874609089CF}" type="slidenum">
              <a:rPr lang="ar-SA"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457200" y="1600200"/>
            <a:ext cx="4038600" cy="4530725"/>
          </a:xfrm>
        </p:spPr>
        <p:txBody>
          <a:bodyPr/>
          <a:lstStyle/>
          <a:p>
            <a:endParaRPr lang="fa-IR"/>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8FFABA1A-633F-4CA2-989E-1E5FDC634810}" type="datetime1">
              <a:rPr lang="ar-SA"/>
              <a:pPr/>
              <a:t>13/02/1435</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B849860-33B3-4416-BBBF-D6A71F6B1539}"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0E7734E6-287A-4B8C-B39B-B66C1B4C17EC}" type="datetime1">
              <a:rPr lang="ar-SA"/>
              <a:pPr/>
              <a:t>13/02/1435</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2FC9721-D50B-4578-8533-D269416BFB3C}"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DB7C4C6-5140-4659-BFB6-B8FAE211361E}" type="datetime1">
              <a:rPr lang="ar-SA" smtClean="0"/>
              <a:pPr/>
              <a:t>13/02/1435</a:t>
            </a:fld>
            <a:endParaRPr lang="en-US"/>
          </a:p>
        </p:txBody>
      </p:sp>
      <p:sp>
        <p:nvSpPr>
          <p:cNvPr id="9" name="Slide Number Placeholder 8"/>
          <p:cNvSpPr>
            <a:spLocks noGrp="1"/>
          </p:cNvSpPr>
          <p:nvPr>
            <p:ph type="sldNum" sz="quarter" idx="15"/>
          </p:nvPr>
        </p:nvSpPr>
        <p:spPr/>
        <p:txBody>
          <a:bodyPr rtlCol="0"/>
          <a:lstStyle/>
          <a:p>
            <a:fld id="{7AC63C04-C2F3-4BCA-81C5-9CEF182968CC}" type="slidenum">
              <a:rPr lang="ar-SA"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9565D2B-75E8-4243-8C8D-579EC3F2CB82}" type="datetime1">
              <a:rPr lang="ar-SA" smtClean="0"/>
              <a:pPr/>
              <a:t>13/02/1435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F46629A-77FC-4515-A181-744FB0BB6725}"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BA7731-0106-4557-909F-A9C2A24CA819}" type="datetime1">
              <a:rPr lang="ar-SA" smtClean="0"/>
              <a:pPr/>
              <a:t>13/02/1435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DC0A6-080C-47CE-B698-8FE33C37B544}" type="slidenum">
              <a:rPr lang="ar-SA"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5BC29FA-1801-46BA-9D10-43D9FCC72539}" type="datetime1">
              <a:rPr lang="ar-SA" smtClean="0"/>
              <a:pPr/>
              <a:t>13/02/1435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570F9-53FA-4674-92FE-B9074182F5D2}" type="slidenum">
              <a:rPr lang="ar-SA"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2D45FDF-F131-4E0D-8533-7B75304ED4C9}" type="datetime1">
              <a:rPr lang="ar-SA" smtClean="0"/>
              <a:pPr/>
              <a:t>13/02/1435</a:t>
            </a:fld>
            <a:endParaRPr lang="en-US"/>
          </a:p>
        </p:txBody>
      </p:sp>
      <p:sp>
        <p:nvSpPr>
          <p:cNvPr id="7" name="Slide Number Placeholder 6"/>
          <p:cNvSpPr>
            <a:spLocks noGrp="1"/>
          </p:cNvSpPr>
          <p:nvPr>
            <p:ph type="sldNum" sz="quarter" idx="11"/>
          </p:nvPr>
        </p:nvSpPr>
        <p:spPr/>
        <p:txBody>
          <a:bodyPr rtlCol="0"/>
          <a:lstStyle/>
          <a:p>
            <a:fld id="{542C248B-60A7-43EE-9EFA-C96AF8B8EE38}" type="slidenum">
              <a:rPr lang="ar-SA"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42D63-3971-4A93-B5BC-C5EC5A0A1A51}" type="datetime1">
              <a:rPr lang="ar-SA" smtClean="0"/>
              <a:pPr/>
              <a:t>13/02/1435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8B721-B96D-4D1B-B27F-FDBA6DC71C5E}" type="slidenum">
              <a:rPr lang="ar-SA"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94E854C-FB8C-4CD9-ABB3-0B97FEC0E875}" type="datetime1">
              <a:rPr lang="ar-SA" smtClean="0"/>
              <a:pPr/>
              <a:t>13/02/1435</a:t>
            </a:fld>
            <a:endParaRPr lang="en-US"/>
          </a:p>
        </p:txBody>
      </p:sp>
      <p:sp>
        <p:nvSpPr>
          <p:cNvPr id="22" name="Slide Number Placeholder 21"/>
          <p:cNvSpPr>
            <a:spLocks noGrp="1"/>
          </p:cNvSpPr>
          <p:nvPr>
            <p:ph type="sldNum" sz="quarter" idx="15"/>
          </p:nvPr>
        </p:nvSpPr>
        <p:spPr/>
        <p:txBody>
          <a:bodyPr rtlCol="0"/>
          <a:lstStyle/>
          <a:p>
            <a:fld id="{4A62EEBD-9FFA-43F6-9785-EA39BE82CE1F}" type="slidenum">
              <a:rPr lang="ar-SA"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3514EF9-AFC0-4BF7-AB45-773FC7B0C28A}" type="datetime1">
              <a:rPr lang="ar-SA" smtClean="0"/>
              <a:pPr/>
              <a:t>13/02/1435</a:t>
            </a:fld>
            <a:endParaRPr lang="en-US"/>
          </a:p>
        </p:txBody>
      </p:sp>
      <p:sp>
        <p:nvSpPr>
          <p:cNvPr id="18" name="Slide Number Placeholder 17"/>
          <p:cNvSpPr>
            <a:spLocks noGrp="1"/>
          </p:cNvSpPr>
          <p:nvPr>
            <p:ph type="sldNum" sz="quarter" idx="11"/>
          </p:nvPr>
        </p:nvSpPr>
        <p:spPr/>
        <p:txBody>
          <a:bodyPr rtlCol="0"/>
          <a:lstStyle/>
          <a:p>
            <a:fld id="{20543A1A-525C-4331-BA64-1F51D7772385}" type="slidenum">
              <a:rPr lang="ar-SA"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3813E6D-8392-4D03-81B3-9B781B581F1F}" type="datetime1">
              <a:rPr lang="ar-SA" smtClean="0"/>
              <a:pPr/>
              <a:t>13/02/1435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8F80A8D-752A-4E35-B015-A2FF4C9CF37D}"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3" r:id="rId12"/>
    <p:sldLayoutId id="2147483704" r:id="rId13"/>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YANS~1\AppData\Local\Temp\Rar$DI00.649\garden-12-BeautifulFreePictures.co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4" descr="bism2"/>
          <p:cNvPicPr>
            <a:picLocks noChangeAspect="1" noChangeArrowheads="1"/>
          </p:cNvPicPr>
          <p:nvPr/>
        </p:nvPicPr>
        <p:blipFill>
          <a:blip r:embed="rId3"/>
          <a:srcRect/>
          <a:stretch>
            <a:fillRect/>
          </a:stretch>
        </p:blipFill>
        <p:spPr bwMode="auto">
          <a:xfrm>
            <a:off x="0" y="0"/>
            <a:ext cx="4089400" cy="3981450"/>
          </a:xfrm>
          <a:prstGeom prst="rect">
            <a:avLst/>
          </a:prstGeom>
          <a:noFill/>
          <a:ln w="9525">
            <a:noFill/>
            <a:miter lim="800000"/>
            <a:headEnd/>
            <a:tailEnd/>
          </a:ln>
        </p:spPr>
      </p:pic>
      <p:sp>
        <p:nvSpPr>
          <p:cNvPr id="4" name="Slide Number Placeholder 3"/>
          <p:cNvSpPr>
            <a:spLocks noGrp="1"/>
          </p:cNvSpPr>
          <p:nvPr>
            <p:ph type="sldNum" sz="quarter" idx="15"/>
          </p:nvPr>
        </p:nvSpPr>
        <p:spPr/>
        <p:txBody>
          <a:bodyPr/>
          <a:lstStyle/>
          <a:p>
            <a:fld id="{C1C05AF7-F97C-4E2E-A41E-2D2F3A5A2D0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3E6938-74CD-493B-979E-D288F8DD415E}" type="slidenum">
              <a:rPr lang="ar-SA"/>
              <a:pPr/>
              <a:t>10</a:t>
            </a:fld>
            <a:endParaRPr lang="en-US"/>
          </a:p>
        </p:txBody>
      </p:sp>
      <p:sp>
        <p:nvSpPr>
          <p:cNvPr id="680962" name="Rectangle 2"/>
          <p:cNvSpPr>
            <a:spLocks noGrp="1" noChangeArrowheads="1"/>
          </p:cNvSpPr>
          <p:nvPr>
            <p:ph type="title" idx="4294967295"/>
          </p:nvPr>
        </p:nvSpPr>
        <p:spPr>
          <a:xfrm>
            <a:off x="200052" y="71414"/>
            <a:ext cx="8229600" cy="788987"/>
          </a:xfrm>
        </p:spPr>
        <p:txBody>
          <a:bodyPr>
            <a:normAutofit/>
          </a:bodyPr>
          <a:lstStyle/>
          <a:p>
            <a:pPr algn="ctr">
              <a:defRPr/>
            </a:pPr>
            <a:r>
              <a:rPr lang="fa-IR" sz="3200" dirty="0">
                <a:solidFill>
                  <a:srgbClr val="FF0000"/>
                </a:solidFill>
                <a:cs typeface="B Nazanin" pitchFamily="2" charset="-78"/>
              </a:rPr>
              <a:t>بستر های نمونه گیر(فیلتر ها) :</a:t>
            </a:r>
            <a:endParaRPr lang="en-US" sz="3200" dirty="0">
              <a:solidFill>
                <a:srgbClr val="FF0000"/>
              </a:solidFill>
              <a:cs typeface="B Nazanin" pitchFamily="2" charset="-78"/>
            </a:endParaRPr>
          </a:p>
        </p:txBody>
      </p:sp>
      <p:sp>
        <p:nvSpPr>
          <p:cNvPr id="342019" name="Rectangle 3"/>
          <p:cNvSpPr>
            <a:spLocks noGrp="1" noChangeArrowheads="1"/>
          </p:cNvSpPr>
          <p:nvPr>
            <p:ph type="body" idx="4294967295"/>
          </p:nvPr>
        </p:nvSpPr>
        <p:spPr>
          <a:xfrm>
            <a:off x="71438" y="990600"/>
            <a:ext cx="8572528" cy="5562600"/>
          </a:xfrm>
        </p:spPr>
        <p:txBody>
          <a:bodyPr>
            <a:normAutofit/>
          </a:bodyPr>
          <a:lstStyle/>
          <a:p>
            <a:pPr marL="609600" indent="-609600" algn="just" rtl="1">
              <a:buFont typeface="Wingdings" pitchFamily="2" charset="2"/>
              <a:buNone/>
            </a:pPr>
            <a:r>
              <a:rPr lang="fa-IR" sz="2800" dirty="0" smtClean="0">
                <a:cs typeface="B Nazanin" pitchFamily="2" charset="-78"/>
              </a:rPr>
              <a:t>فیلتر </a:t>
            </a:r>
            <a:r>
              <a:rPr lang="fa-IR" sz="2800" dirty="0">
                <a:cs typeface="B Nazanin" pitchFamily="2" charset="-78"/>
              </a:rPr>
              <a:t>بهترین بستر نمونه گیر برای جمع آوری ذرات است. انتخاب فیلتر </a:t>
            </a:r>
            <a:r>
              <a:rPr lang="fa-IR" sz="2800" dirty="0" smtClean="0">
                <a:cs typeface="B Nazanin" pitchFamily="2" charset="-78"/>
              </a:rPr>
              <a:t>به خاصیت </a:t>
            </a:r>
            <a:r>
              <a:rPr lang="fa-IR" sz="2800" dirty="0">
                <a:cs typeface="B Nazanin" pitchFamily="2" charset="-78"/>
              </a:rPr>
              <a:t>فیزیکی وشیمیای ذرات ونیز روش تجزیه آن بستگی دارددر حین عبور هوا از روی فیلتر ذرات در خلل فرج فیلتر به دام افتاده و جمع آوری و مورد تجزیه قرار می گیرند انواع اصلی فیلتر ها شامل موارد زیر است</a:t>
            </a:r>
            <a:r>
              <a:rPr lang="fa-IR" sz="2800" dirty="0" smtClean="0">
                <a:cs typeface="B Nazanin" pitchFamily="2" charset="-78"/>
              </a:rPr>
              <a:t>:</a:t>
            </a:r>
            <a:endParaRPr lang="fa-IR" sz="2800" dirty="0">
              <a:cs typeface="B Nazanin" pitchFamily="2" charset="-78"/>
            </a:endParaRPr>
          </a:p>
          <a:p>
            <a:pPr marL="609600" indent="-609600" algn="r" rtl="1">
              <a:buFont typeface="Wingdings" pitchFamily="2" charset="2"/>
              <a:buAutoNum type="arabicPeriod"/>
            </a:pPr>
            <a:r>
              <a:rPr lang="fa-IR" sz="2800" dirty="0">
                <a:cs typeface="B Nazanin" pitchFamily="2" charset="-78"/>
              </a:rPr>
              <a:t>فیلتر های </a:t>
            </a:r>
            <a:r>
              <a:rPr lang="en-US" sz="2800" dirty="0">
                <a:cs typeface="B Nazanin" pitchFamily="2" charset="-78"/>
              </a:rPr>
              <a:t>PVC</a:t>
            </a:r>
            <a:r>
              <a:rPr lang="fa-IR" sz="2800" dirty="0">
                <a:cs typeface="B Nazanin" pitchFamily="2" charset="-78"/>
              </a:rPr>
              <a:t>         </a:t>
            </a:r>
            <a:r>
              <a:rPr lang="fa-IR" sz="2800" dirty="0" smtClean="0">
                <a:cs typeface="B Nazanin" pitchFamily="2" charset="-78"/>
              </a:rPr>
              <a:t>                       ذرات </a:t>
            </a:r>
            <a:r>
              <a:rPr lang="fa-IR" sz="2800" dirty="0">
                <a:cs typeface="B Nazanin" pitchFamily="2" charset="-78"/>
              </a:rPr>
              <a:t>غبار معمولی وسیلیس</a:t>
            </a:r>
            <a:endParaRPr lang="en-US" sz="2800" dirty="0">
              <a:cs typeface="B Nazanin" pitchFamily="2" charset="-78"/>
            </a:endParaRPr>
          </a:p>
          <a:p>
            <a:pPr marL="609600" indent="-609600" algn="r" rtl="1">
              <a:buFont typeface="Wingdings" pitchFamily="2" charset="2"/>
              <a:buAutoNum type="arabicPeriod"/>
            </a:pPr>
            <a:r>
              <a:rPr lang="fa-IR" sz="2800" dirty="0">
                <a:cs typeface="B Nazanin" pitchFamily="2" charset="-78"/>
              </a:rPr>
              <a:t>فیلتر های فایبرگلاس    </a:t>
            </a:r>
            <a:r>
              <a:rPr lang="fa-IR" sz="2800" dirty="0" smtClean="0">
                <a:cs typeface="B Nazanin" pitchFamily="2" charset="-78"/>
              </a:rPr>
              <a:t>                            </a:t>
            </a:r>
            <a:r>
              <a:rPr lang="fa-IR" sz="2800" dirty="0">
                <a:cs typeface="B Nazanin" pitchFamily="2" charset="-78"/>
              </a:rPr>
              <a:t>ذرات  و آفت کش ها</a:t>
            </a:r>
          </a:p>
          <a:p>
            <a:pPr marL="609600" indent="-609600" algn="r" rtl="1">
              <a:buFont typeface="Wingdings" pitchFamily="2" charset="2"/>
              <a:buAutoNum type="arabicPeriod"/>
            </a:pPr>
            <a:r>
              <a:rPr lang="fa-IR" sz="2800" dirty="0">
                <a:cs typeface="B Nazanin" pitchFamily="2" charset="-78"/>
              </a:rPr>
              <a:t> فیلتر های غشایی سلولزی   </a:t>
            </a:r>
            <a:r>
              <a:rPr lang="fa-IR" sz="2800" dirty="0" smtClean="0">
                <a:cs typeface="B Nazanin" pitchFamily="2" charset="-78"/>
              </a:rPr>
              <a:t>         </a:t>
            </a:r>
            <a:r>
              <a:rPr lang="fa-IR" sz="2800" dirty="0">
                <a:cs typeface="B Nazanin" pitchFamily="2" charset="-78"/>
              </a:rPr>
              <a:t>فیوم ها یا ذرات فلزی </a:t>
            </a:r>
            <a:r>
              <a:rPr lang="fa-IR" sz="2800" dirty="0" smtClean="0">
                <a:cs typeface="B Nazanin" pitchFamily="2" charset="-78"/>
              </a:rPr>
              <a:t>والیاف آزبست </a:t>
            </a:r>
            <a:endParaRPr lang="fa-IR" sz="2800" dirty="0">
              <a:cs typeface="B Nazanin" pitchFamily="2" charset="-78"/>
            </a:endParaRPr>
          </a:p>
          <a:p>
            <a:pPr marL="609600" indent="-609600" algn="r" rtl="1">
              <a:buFont typeface="Wingdings" pitchFamily="2" charset="2"/>
              <a:buAutoNum type="arabicPeriod"/>
            </a:pPr>
            <a:r>
              <a:rPr lang="fa-IR" sz="2800" dirty="0">
                <a:cs typeface="B Nazanin" pitchFamily="2" charset="-78"/>
              </a:rPr>
              <a:t> فیلتر های غشائی نقره ای   </a:t>
            </a:r>
            <a:r>
              <a:rPr lang="fa-IR" sz="2800" dirty="0" smtClean="0">
                <a:cs typeface="B Nazanin" pitchFamily="2" charset="-78"/>
              </a:rPr>
              <a:t>                             تجزيه </a:t>
            </a:r>
            <a:r>
              <a:rPr lang="fa-IR" sz="2800" dirty="0">
                <a:cs typeface="B Nazanin" pitchFamily="2" charset="-78"/>
              </a:rPr>
              <a:t>سيليكا      </a:t>
            </a:r>
          </a:p>
          <a:p>
            <a:pPr marL="609600" indent="-609600" algn="r" rtl="1">
              <a:buFont typeface="Wingdings" pitchFamily="2" charset="2"/>
              <a:buAutoNum type="arabicPeriod"/>
            </a:pPr>
            <a:r>
              <a:rPr lang="fa-IR" sz="2800" dirty="0">
                <a:cs typeface="B Nazanin" pitchFamily="2" charset="-78"/>
              </a:rPr>
              <a:t>فیلتر های پلی تترا فلوئورواتیلن </a:t>
            </a:r>
            <a:r>
              <a:rPr lang="en-US" sz="2800" dirty="0">
                <a:cs typeface="B Nazanin" pitchFamily="2" charset="-78"/>
              </a:rPr>
              <a:t>PTFE</a:t>
            </a:r>
            <a:r>
              <a:rPr lang="fa-IR" sz="2800" dirty="0">
                <a:cs typeface="B Nazanin" pitchFamily="2" charset="-78"/>
              </a:rPr>
              <a:t>  </a:t>
            </a:r>
            <a:r>
              <a:rPr lang="fa-IR" sz="2800" dirty="0" smtClean="0">
                <a:cs typeface="B Nazanin" pitchFamily="2" charset="-78"/>
              </a:rPr>
              <a:t>          </a:t>
            </a:r>
            <a:r>
              <a:rPr lang="fa-IR" sz="2800" dirty="0">
                <a:cs typeface="B Nazanin" pitchFamily="2" charset="-78"/>
              </a:rPr>
              <a:t>نمونه برداري آرد</a:t>
            </a:r>
            <a:endParaRPr lang="en-US" sz="2800" dirty="0">
              <a:cs typeface="B Nazanin"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E509CA-0F24-4D9D-BDF0-E5F92187195C}" type="slidenum">
              <a:rPr lang="ar-SA"/>
              <a:pPr/>
              <a:t>11</a:t>
            </a:fld>
            <a:endParaRPr lang="en-US"/>
          </a:p>
        </p:txBody>
      </p:sp>
      <p:sp>
        <p:nvSpPr>
          <p:cNvPr id="5122" name="Rectangle 2"/>
          <p:cNvSpPr>
            <a:spLocks noGrp="1" noChangeArrowheads="1"/>
          </p:cNvSpPr>
          <p:nvPr>
            <p:ph type="title" idx="4294967295"/>
          </p:nvPr>
        </p:nvSpPr>
        <p:spPr>
          <a:xfrm>
            <a:off x="0" y="277813"/>
            <a:ext cx="8229600" cy="561975"/>
          </a:xfrm>
        </p:spPr>
        <p:txBody>
          <a:bodyPr>
            <a:normAutofit/>
          </a:bodyPr>
          <a:lstStyle/>
          <a:p>
            <a:pPr algn="ctr"/>
            <a:r>
              <a:rPr lang="ar-SA" sz="2800" dirty="0">
                <a:solidFill>
                  <a:srgbClr val="FF0000"/>
                </a:solidFill>
                <a:cs typeface="B Nazanin" pitchFamily="2" charset="-78"/>
              </a:rPr>
              <a:t>فيلتر هاي متداول </a:t>
            </a:r>
            <a:r>
              <a:rPr lang="ar-SA" sz="2800" dirty="0" smtClean="0">
                <a:solidFill>
                  <a:srgbClr val="FF0000"/>
                </a:solidFill>
                <a:cs typeface="B Nazanin" pitchFamily="2" charset="-78"/>
              </a:rPr>
              <a:t>در</a:t>
            </a:r>
            <a:r>
              <a:rPr lang="fa-IR" sz="2800" dirty="0" smtClean="0">
                <a:solidFill>
                  <a:srgbClr val="FF0000"/>
                </a:solidFill>
                <a:cs typeface="B Nazanin" pitchFamily="2" charset="-78"/>
              </a:rPr>
              <a:t> نمونه برداری آئروسول ها</a:t>
            </a:r>
            <a:endParaRPr lang="en-US" sz="4000" dirty="0">
              <a:solidFill>
                <a:srgbClr val="FF0000"/>
              </a:solidFill>
              <a:cs typeface="B Nazanin" pitchFamily="2" charset="-78"/>
            </a:endParaRPr>
          </a:p>
        </p:txBody>
      </p:sp>
      <p:sp>
        <p:nvSpPr>
          <p:cNvPr id="5123" name="Rectangle 3"/>
          <p:cNvSpPr>
            <a:spLocks noGrp="1" noChangeArrowheads="1"/>
          </p:cNvSpPr>
          <p:nvPr>
            <p:ph type="body" idx="4294967295"/>
          </p:nvPr>
        </p:nvSpPr>
        <p:spPr>
          <a:xfrm>
            <a:off x="785786" y="1355746"/>
            <a:ext cx="7500990" cy="5073650"/>
          </a:xfrm>
        </p:spPr>
        <p:txBody>
          <a:bodyPr>
            <a:normAutofit/>
          </a:bodyPr>
          <a:lstStyle/>
          <a:p>
            <a:pPr algn="r" rtl="1"/>
            <a:r>
              <a:rPr lang="ar-SA" sz="2800" dirty="0">
                <a:cs typeface="B Nazanin" pitchFamily="2" charset="-78"/>
              </a:rPr>
              <a:t>فيلترهاي سلولزي</a:t>
            </a:r>
            <a:endParaRPr lang="fa-IR" sz="2800" dirty="0">
              <a:cs typeface="B Nazanin" pitchFamily="2" charset="-78"/>
            </a:endParaRPr>
          </a:p>
          <a:p>
            <a:pPr algn="r" rtl="1"/>
            <a:r>
              <a:rPr lang="ar-SA" sz="2800" dirty="0">
                <a:cs typeface="B Nazanin" pitchFamily="2" charset="-78"/>
              </a:rPr>
              <a:t>فيلترهاي فايبر گلاس</a:t>
            </a:r>
            <a:endParaRPr lang="fa-IR" sz="2800" dirty="0">
              <a:cs typeface="B Nazanin" pitchFamily="2" charset="-78"/>
            </a:endParaRPr>
          </a:p>
          <a:p>
            <a:pPr algn="r" rtl="1"/>
            <a:r>
              <a:rPr lang="ar-SA" sz="2800" dirty="0">
                <a:cs typeface="B Nazanin" pitchFamily="2" charset="-78"/>
              </a:rPr>
              <a:t>فيلترهاي پلاستيكي</a:t>
            </a:r>
            <a:r>
              <a:rPr lang="fa-IR" sz="2800" dirty="0">
                <a:cs typeface="B Nazanin" pitchFamily="2" charset="-78"/>
              </a:rPr>
              <a:t> </a:t>
            </a:r>
          </a:p>
          <a:p>
            <a:pPr algn="r" rtl="1"/>
            <a:r>
              <a:rPr lang="ar-SA" sz="2800" dirty="0">
                <a:cs typeface="B Nazanin" pitchFamily="2" charset="-78"/>
              </a:rPr>
              <a:t>فيلترهاي غشايي</a:t>
            </a:r>
            <a:endParaRPr lang="fa-IR" sz="2800" dirty="0">
              <a:cs typeface="B Nazanin" pitchFamily="2" charset="-78"/>
            </a:endParaRPr>
          </a:p>
          <a:p>
            <a:pPr algn="r" rtl="1"/>
            <a:r>
              <a:rPr lang="ar-SA" sz="2800" dirty="0">
                <a:cs typeface="B Nazanin" pitchFamily="2" charset="-78"/>
              </a:rPr>
              <a:t>فيلترهاي غشايي نقره اي </a:t>
            </a:r>
            <a:endParaRPr lang="fa-IR" sz="2800" dirty="0">
              <a:cs typeface="B Nazanin" pitchFamily="2" charset="-78"/>
            </a:endParaRPr>
          </a:p>
          <a:p>
            <a:pPr algn="r" rtl="1"/>
            <a:r>
              <a:rPr lang="ar-SA" sz="2800" dirty="0">
                <a:cs typeface="B Nazanin" pitchFamily="2" charset="-78"/>
              </a:rPr>
              <a:t>فيلترهاي نوكلئو پور</a:t>
            </a:r>
            <a:endParaRPr lang="fa-IR" sz="2800" dirty="0">
              <a:cs typeface="B Nazanin" pitchFamily="2" charset="-78"/>
            </a:endParaRPr>
          </a:p>
          <a:p>
            <a:pPr algn="r" rtl="1"/>
            <a:r>
              <a:rPr lang="fa-IR" sz="2800" dirty="0">
                <a:cs typeface="B Nazanin" pitchFamily="2" charset="-78"/>
              </a:rPr>
              <a:t>فيلتر هاي تفلوني</a:t>
            </a:r>
          </a:p>
          <a:p>
            <a:pPr algn="r" rtl="1">
              <a:buFont typeface="Wingdings" pitchFamily="2" charset="2"/>
              <a:buNone/>
            </a:pPr>
            <a:r>
              <a:rPr lang="fa-IR" sz="2800" dirty="0">
                <a:cs typeface="B Nazanin" pitchFamily="2" charset="-78"/>
              </a:rPr>
              <a:t>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5"/>
          </p:nvPr>
        </p:nvSpPr>
        <p:spPr/>
        <p:txBody>
          <a:bodyPr/>
          <a:lstStyle/>
          <a:p>
            <a:fld id="{DBF62BAD-146A-4234-82CC-D96541AF9F26}" type="slidenum">
              <a:rPr lang="ar-SA"/>
              <a:pPr/>
              <a:t>12</a:t>
            </a:fld>
            <a:endParaRPr lang="en-US"/>
          </a:p>
        </p:txBody>
      </p:sp>
      <p:pic>
        <p:nvPicPr>
          <p:cNvPr id="328708" name="Picture 4"/>
          <p:cNvPicPr>
            <a:picLocks noChangeAspect="1" noChangeArrowheads="1"/>
          </p:cNvPicPr>
          <p:nvPr/>
        </p:nvPicPr>
        <p:blipFill>
          <a:blip r:embed="rId2"/>
          <a:srcRect/>
          <a:stretch>
            <a:fillRect/>
          </a:stretch>
        </p:blipFill>
        <p:spPr bwMode="auto">
          <a:xfrm>
            <a:off x="209578" y="357166"/>
            <a:ext cx="836295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5"/>
          </p:nvPr>
        </p:nvSpPr>
        <p:spPr/>
        <p:txBody>
          <a:bodyPr/>
          <a:lstStyle/>
          <a:p>
            <a:fld id="{3C444316-EB69-4791-8E2E-2896805EC0EB}" type="slidenum">
              <a:rPr lang="ar-SA"/>
              <a:pPr/>
              <a:t>13</a:t>
            </a:fld>
            <a:endParaRPr lang="en-US"/>
          </a:p>
        </p:txBody>
      </p:sp>
      <p:pic>
        <p:nvPicPr>
          <p:cNvPr id="272385" name="Picture 1"/>
          <p:cNvPicPr>
            <a:picLocks noGrp="1" noChangeAspect="1" noChangeArrowheads="1"/>
          </p:cNvPicPr>
          <p:nvPr>
            <p:ph sz="quarter" idx="1"/>
          </p:nvPr>
        </p:nvPicPr>
        <p:blipFill>
          <a:blip r:embed="rId2"/>
          <a:srcRect/>
          <a:stretch>
            <a:fillRect/>
          </a:stretch>
        </p:blipFill>
        <p:spPr bwMode="auto">
          <a:xfrm>
            <a:off x="57053" y="893829"/>
            <a:ext cx="9048847" cy="4821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endParaRPr lang="en-US"/>
          </a:p>
        </p:txBody>
      </p:sp>
      <p:sp>
        <p:nvSpPr>
          <p:cNvPr id="329731" name="Rectangle 3"/>
          <p:cNvSpPr>
            <a:spLocks noGrp="1" noChangeArrowheads="1"/>
          </p:cNvSpPr>
          <p:nvPr>
            <p:ph sz="quarter" idx="1"/>
          </p:nvPr>
        </p:nvSpPr>
        <p:spPr/>
        <p:txBody>
          <a:bodyPr/>
          <a:lstStyle/>
          <a:p>
            <a:endParaRPr lang="en-US"/>
          </a:p>
        </p:txBody>
      </p:sp>
      <p:sp>
        <p:nvSpPr>
          <p:cNvPr id="7" name="Slide Number Placeholder 5"/>
          <p:cNvSpPr>
            <a:spLocks noGrp="1"/>
          </p:cNvSpPr>
          <p:nvPr>
            <p:ph type="sldNum" sz="quarter" idx="15"/>
          </p:nvPr>
        </p:nvSpPr>
        <p:spPr/>
        <p:txBody>
          <a:bodyPr/>
          <a:lstStyle/>
          <a:p>
            <a:fld id="{B3C3F8BC-8D82-461A-826F-0836901B010A}" type="slidenum">
              <a:rPr lang="ar-SA"/>
              <a:pPr/>
              <a:t>14</a:t>
            </a:fld>
            <a:endParaRPr lang="en-US"/>
          </a:p>
        </p:txBody>
      </p:sp>
      <p:pic>
        <p:nvPicPr>
          <p:cNvPr id="329732" name="Picture 4"/>
          <p:cNvPicPr>
            <a:picLocks noChangeAspect="1" noChangeArrowheads="1"/>
          </p:cNvPicPr>
          <p:nvPr/>
        </p:nvPicPr>
        <p:blipFill>
          <a:blip r:embed="rId2"/>
          <a:srcRect/>
          <a:stretch>
            <a:fillRect/>
          </a:stretch>
        </p:blipFill>
        <p:spPr bwMode="auto">
          <a:xfrm>
            <a:off x="0" y="176213"/>
            <a:ext cx="9144000" cy="6669087"/>
          </a:xfrm>
          <a:prstGeom prst="rect">
            <a:avLst/>
          </a:prstGeom>
          <a:noFill/>
          <a:ln w="9525">
            <a:noFill/>
            <a:miter lim="800000"/>
            <a:headEnd/>
            <a:tailEnd/>
          </a:ln>
          <a:effectLst/>
        </p:spPr>
      </p:pic>
      <p:sp>
        <p:nvSpPr>
          <p:cNvPr id="329733" name="Oval 5"/>
          <p:cNvSpPr>
            <a:spLocks noChangeArrowheads="1"/>
          </p:cNvSpPr>
          <p:nvPr/>
        </p:nvSpPr>
        <p:spPr bwMode="auto">
          <a:xfrm>
            <a:off x="0" y="3789363"/>
            <a:ext cx="1619250" cy="360362"/>
          </a:xfrm>
          <a:prstGeom prst="ellipse">
            <a:avLst/>
          </a:prstGeom>
          <a:noFill/>
          <a:ln w="9525">
            <a:solidFill>
              <a:srgbClr val="FF0000"/>
            </a:solidFill>
            <a:round/>
            <a:headEnd/>
            <a:tailEnd/>
          </a:ln>
          <a:effectLst/>
        </p:spPr>
        <p:txBody>
          <a:bodyPr wrap="none" anchor="ctr"/>
          <a:lstStyle/>
          <a:p>
            <a:endParaRPr lang="fa-IR"/>
          </a:p>
        </p:txBody>
      </p:sp>
      <p:sp>
        <p:nvSpPr>
          <p:cNvPr id="329734" name="Oval 6"/>
          <p:cNvSpPr>
            <a:spLocks noChangeArrowheads="1"/>
          </p:cNvSpPr>
          <p:nvPr/>
        </p:nvSpPr>
        <p:spPr bwMode="auto">
          <a:xfrm>
            <a:off x="0" y="3573463"/>
            <a:ext cx="755650" cy="287337"/>
          </a:xfrm>
          <a:prstGeom prst="ellipse">
            <a:avLst/>
          </a:prstGeom>
          <a:noFill/>
          <a:ln w="9525">
            <a:solidFill>
              <a:srgbClr val="000000"/>
            </a:solidFill>
            <a:round/>
            <a:headEnd/>
            <a:tailEnd/>
          </a:ln>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F5A926-730F-468C-92F7-435482D95684}" type="slidenum">
              <a:rPr lang="ar-SA"/>
              <a:pPr/>
              <a:t>15</a:t>
            </a:fld>
            <a:endParaRPr lang="en-US"/>
          </a:p>
        </p:txBody>
      </p:sp>
      <p:sp>
        <p:nvSpPr>
          <p:cNvPr id="6146" name="Rectangle 2"/>
          <p:cNvSpPr>
            <a:spLocks noGrp="1" noChangeArrowheads="1"/>
          </p:cNvSpPr>
          <p:nvPr>
            <p:ph type="title" idx="4294967295"/>
          </p:nvPr>
        </p:nvSpPr>
        <p:spPr>
          <a:xfrm>
            <a:off x="271490" y="277813"/>
            <a:ext cx="8229600" cy="490537"/>
          </a:xfrm>
        </p:spPr>
        <p:txBody>
          <a:bodyPr>
            <a:normAutofit fontScale="90000"/>
          </a:bodyPr>
          <a:lstStyle/>
          <a:p>
            <a:pPr algn="ctr" rtl="1"/>
            <a:r>
              <a:rPr lang="ar-SA" sz="4000" dirty="0">
                <a:solidFill>
                  <a:srgbClr val="FF0000"/>
                </a:solidFill>
                <a:cs typeface="B Nazanin" pitchFamily="2" charset="-78"/>
              </a:rPr>
              <a:t>فيلترهاي سلولزي</a:t>
            </a:r>
            <a:endParaRPr lang="en-US" sz="4000" dirty="0">
              <a:solidFill>
                <a:srgbClr val="FF0000"/>
              </a:solidFill>
              <a:cs typeface="B Nazanin" pitchFamily="2" charset="-78"/>
            </a:endParaRPr>
          </a:p>
        </p:txBody>
      </p:sp>
      <p:sp>
        <p:nvSpPr>
          <p:cNvPr id="6147" name="Rectangle 3"/>
          <p:cNvSpPr>
            <a:spLocks noGrp="1" noChangeArrowheads="1"/>
          </p:cNvSpPr>
          <p:nvPr>
            <p:ph type="body" idx="4294967295"/>
          </p:nvPr>
        </p:nvSpPr>
        <p:spPr>
          <a:xfrm>
            <a:off x="0" y="981075"/>
            <a:ext cx="8229600" cy="4895850"/>
          </a:xfrm>
        </p:spPr>
        <p:txBody>
          <a:bodyPr/>
          <a:lstStyle/>
          <a:p>
            <a:pPr algn="r" rtl="1">
              <a:buFont typeface="Wingdings" pitchFamily="2" charset="2"/>
              <a:buNone/>
            </a:pPr>
            <a:r>
              <a:rPr lang="fa-IR" dirty="0">
                <a:cs typeface="B Nazanin" pitchFamily="2" charset="-78"/>
              </a:rPr>
              <a:t>از خمير سلولز تهيه شده اند</a:t>
            </a:r>
          </a:p>
          <a:p>
            <a:pPr algn="r" rtl="1"/>
            <a:r>
              <a:rPr lang="ar-SA" dirty="0">
                <a:cs typeface="B Nazanin" pitchFamily="2" charset="-78"/>
              </a:rPr>
              <a:t>خصوصيات اين فيلترها</a:t>
            </a:r>
            <a:r>
              <a:rPr lang="fa-IR" dirty="0">
                <a:cs typeface="B Nazanin" pitchFamily="2" charset="-78"/>
              </a:rPr>
              <a:t> :</a:t>
            </a:r>
          </a:p>
          <a:p>
            <a:pPr algn="r" rtl="1"/>
            <a:r>
              <a:rPr lang="ar-SA" dirty="0">
                <a:cs typeface="B Nazanin" pitchFamily="2" charset="-78"/>
              </a:rPr>
              <a:t>ارزان</a:t>
            </a:r>
            <a:endParaRPr lang="fa-IR" dirty="0">
              <a:cs typeface="B Nazanin" pitchFamily="2" charset="-78"/>
            </a:endParaRPr>
          </a:p>
          <a:p>
            <a:pPr algn="r" rtl="1"/>
            <a:r>
              <a:rPr lang="ar-SA" dirty="0">
                <a:cs typeface="B Nazanin" pitchFamily="2" charset="-78"/>
              </a:rPr>
              <a:t> قدرت كششي خوب</a:t>
            </a:r>
            <a:endParaRPr lang="fa-IR" dirty="0">
              <a:cs typeface="B Nazanin" pitchFamily="2" charset="-78"/>
            </a:endParaRPr>
          </a:p>
          <a:p>
            <a:pPr algn="r" rtl="1"/>
            <a:r>
              <a:rPr lang="ar-SA" dirty="0">
                <a:cs typeface="B Nazanin" pitchFamily="2" charset="-78"/>
              </a:rPr>
              <a:t> حجم خاكستر كم</a:t>
            </a:r>
            <a:endParaRPr lang="fa-IR" dirty="0">
              <a:cs typeface="B Nazanin" pitchFamily="2" charset="-78"/>
            </a:endParaRPr>
          </a:p>
          <a:p>
            <a:pPr algn="r" rtl="1"/>
            <a:r>
              <a:rPr lang="ar-SA" dirty="0">
                <a:cs typeface="B Nazanin" pitchFamily="2" charset="-78"/>
              </a:rPr>
              <a:t> </a:t>
            </a:r>
            <a:r>
              <a:rPr lang="ar-SA" u="sng" dirty="0">
                <a:cs typeface="B Nazanin" pitchFamily="2" charset="-78"/>
              </a:rPr>
              <a:t>اندازه هاي</a:t>
            </a:r>
            <a:r>
              <a:rPr lang="ar-SA" dirty="0">
                <a:cs typeface="B Nazanin" pitchFamily="2" charset="-78"/>
              </a:rPr>
              <a:t> متنوع</a:t>
            </a:r>
            <a:endParaRPr lang="fa-IR" dirty="0">
              <a:cs typeface="B Nazanin" pitchFamily="2" charset="-78"/>
            </a:endParaRPr>
          </a:p>
          <a:p>
            <a:pPr algn="r" rtl="1"/>
            <a:r>
              <a:rPr lang="ar-SA" dirty="0">
                <a:cs typeface="B Nazanin" pitchFamily="2" charset="-78"/>
              </a:rPr>
              <a:t>مهم ترين عيب اين فيلترها جذب رطوبت زياد و مقاومت زياد آنها در برابر جريان هوا است ( افت فشار زيادي دارند)</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FDC43F-FF29-4555-AF16-0F4763439716}" type="slidenum">
              <a:rPr lang="ar-SA"/>
              <a:pPr/>
              <a:t>16</a:t>
            </a:fld>
            <a:endParaRPr lang="en-US"/>
          </a:p>
        </p:txBody>
      </p:sp>
      <p:sp>
        <p:nvSpPr>
          <p:cNvPr id="7170" name="Rectangle 2"/>
          <p:cNvSpPr>
            <a:spLocks noGrp="1" noChangeArrowheads="1"/>
          </p:cNvSpPr>
          <p:nvPr>
            <p:ph type="title" idx="4294967295"/>
          </p:nvPr>
        </p:nvSpPr>
        <p:spPr>
          <a:xfrm>
            <a:off x="0" y="277813"/>
            <a:ext cx="8229600" cy="633412"/>
          </a:xfrm>
        </p:spPr>
        <p:txBody>
          <a:bodyPr>
            <a:normAutofit fontScale="90000"/>
          </a:bodyPr>
          <a:lstStyle/>
          <a:p>
            <a:pPr algn="ctr"/>
            <a:r>
              <a:rPr lang="ar-SA" sz="4000" dirty="0">
                <a:solidFill>
                  <a:srgbClr val="FF0000"/>
                </a:solidFill>
                <a:cs typeface="B Nazanin" pitchFamily="2" charset="-78"/>
              </a:rPr>
              <a:t>فيلترهاي فايبر گلاس</a:t>
            </a:r>
            <a:endParaRPr lang="en-US" sz="4000" dirty="0">
              <a:solidFill>
                <a:srgbClr val="FF0000"/>
              </a:solidFill>
              <a:cs typeface="B Nazanin" pitchFamily="2" charset="-78"/>
            </a:endParaRPr>
          </a:p>
        </p:txBody>
      </p:sp>
      <p:sp>
        <p:nvSpPr>
          <p:cNvPr id="7171" name="Rectangle 3"/>
          <p:cNvSpPr>
            <a:spLocks noGrp="1" noChangeArrowheads="1"/>
          </p:cNvSpPr>
          <p:nvPr>
            <p:ph type="body" idx="4294967295"/>
          </p:nvPr>
        </p:nvSpPr>
        <p:spPr>
          <a:xfrm>
            <a:off x="0" y="1052513"/>
            <a:ext cx="8229600" cy="5329237"/>
          </a:xfrm>
        </p:spPr>
        <p:txBody>
          <a:bodyPr>
            <a:normAutofit lnSpcReduction="10000"/>
          </a:bodyPr>
          <a:lstStyle/>
          <a:p>
            <a:pPr algn="r" rtl="1">
              <a:lnSpc>
                <a:spcPct val="80000"/>
              </a:lnSpc>
              <a:buFont typeface="Wingdings" pitchFamily="2" charset="2"/>
              <a:buNone/>
            </a:pPr>
            <a:r>
              <a:rPr lang="ar-SA" sz="2400" dirty="0">
                <a:cs typeface="B Nazanin" pitchFamily="2" charset="-78"/>
              </a:rPr>
              <a:t>فيلترهاي فايبر گلاس:</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در افت فشار يكسان نسبت به فيلترهاي سلولزي راندمان جمع آوري زيادي دارند.</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مزاياي فيلترهاي فايبر گلاس:</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تامين دبي ثابت در طول نمونه برداري</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تحت تاثير رطوبت قرار نمي گيرند.</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مقاومت خوب در برابر حرارت</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واكنش پذيري كم در برابر اغلب </a:t>
            </a:r>
            <a:r>
              <a:rPr lang="fa-IR" sz="2400" dirty="0" smtClean="0">
                <a:cs typeface="B Nazanin" pitchFamily="2" charset="-78"/>
              </a:rPr>
              <a:t>آ</a:t>
            </a:r>
            <a:r>
              <a:rPr lang="ar-SA" sz="2400" dirty="0" smtClean="0">
                <a:cs typeface="B Nazanin" pitchFamily="2" charset="-78"/>
              </a:rPr>
              <a:t>لاينده ها</a:t>
            </a:r>
            <a:endParaRPr lang="fa-IR" sz="2400" dirty="0" smtClean="0">
              <a:cs typeface="B Nazanin" pitchFamily="2" charset="-78"/>
            </a:endParaRPr>
          </a:p>
          <a:p>
            <a:pPr algn="r" rtl="1">
              <a:lnSpc>
                <a:spcPct val="80000"/>
              </a:lnSpc>
              <a:buFont typeface="Wingdings" pitchFamily="2" charset="2"/>
              <a:buNone/>
            </a:pPr>
            <a:r>
              <a:rPr lang="fa-IR" dirty="0" smtClean="0">
                <a:cs typeface="B Nazanin" pitchFamily="2" charset="-78"/>
              </a:rPr>
              <a:t>مناسب برای عمده آنالیزهای وزن سنجی</a:t>
            </a:r>
            <a:endParaRPr lang="fa-IR" sz="2400" dirty="0">
              <a:cs typeface="B Nazanin" pitchFamily="2" charset="-78"/>
            </a:endParaRPr>
          </a:p>
          <a:p>
            <a:pPr algn="r" rtl="1">
              <a:lnSpc>
                <a:spcPct val="80000"/>
              </a:lnSpc>
              <a:buFont typeface="Wingdings" pitchFamily="2" charset="2"/>
              <a:buNone/>
            </a:pPr>
            <a:r>
              <a:rPr lang="fa-IR" sz="2400" dirty="0">
                <a:latin typeface="Arial"/>
                <a:cs typeface="B Nazanin" pitchFamily="2" charset="-78"/>
              </a:rPr>
              <a:t> </a:t>
            </a:r>
          </a:p>
          <a:p>
            <a:pPr algn="r" rtl="1">
              <a:lnSpc>
                <a:spcPct val="80000"/>
              </a:lnSpc>
              <a:buFont typeface="Wingdings" pitchFamily="2" charset="2"/>
              <a:buNone/>
            </a:pPr>
            <a:r>
              <a:rPr lang="ar-SA" sz="2400" dirty="0">
                <a:cs typeface="B Nazanin" pitchFamily="2" charset="-78"/>
              </a:rPr>
              <a:t>معايب فيلترهاي فايبر گلاس:</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براي نم</a:t>
            </a:r>
            <a:r>
              <a:rPr lang="fa-IR" sz="2400" dirty="0">
                <a:cs typeface="B Nazanin" pitchFamily="2" charset="-78"/>
              </a:rPr>
              <a:t>و</a:t>
            </a:r>
            <a:r>
              <a:rPr lang="ar-SA" sz="2400" dirty="0">
                <a:cs typeface="B Nazanin" pitchFamily="2" charset="-78"/>
              </a:rPr>
              <a:t>نه برداري از سيليس آزاد مناسب نيستند(حاوي سيليس هستند)</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قدرت مكانيكي كم</a:t>
            </a:r>
            <a:endParaRPr lang="fa-IR" sz="2400" dirty="0">
              <a:cs typeface="B Nazanin" pitchFamily="2" charset="-78"/>
            </a:endParaRPr>
          </a:p>
          <a:p>
            <a:pPr algn="r" rtl="1">
              <a:lnSpc>
                <a:spcPct val="80000"/>
              </a:lnSpc>
              <a:buFont typeface="Wingdings" pitchFamily="2" charset="2"/>
              <a:buNone/>
            </a:pPr>
            <a:r>
              <a:rPr lang="ar-SA" sz="2400" dirty="0">
                <a:cs typeface="B Nazanin" pitchFamily="2" charset="-78"/>
              </a:rPr>
              <a:t>نسبتا گران</a:t>
            </a:r>
            <a:endParaRPr lang="fa-IR" sz="2400" dirty="0">
              <a:cs typeface="B Nazanin" pitchFamily="2" charset="-78"/>
            </a:endParaRPr>
          </a:p>
          <a:p>
            <a:pPr algn="r" rtl="1">
              <a:lnSpc>
                <a:spcPct val="80000"/>
              </a:lnSpc>
              <a:buFont typeface="Wingdings" pitchFamily="2" charset="2"/>
              <a:buNone/>
            </a:pPr>
            <a:r>
              <a:rPr lang="fa-IR" sz="2400" dirty="0">
                <a:latin typeface="Arial"/>
                <a:cs typeface="B Nazanin" pitchFamily="2" charset="-78"/>
              </a:rPr>
              <a:t> </a:t>
            </a:r>
            <a:r>
              <a:rPr lang="ar-SA" sz="2400" dirty="0">
                <a:cs typeface="B Nazanin" pitchFamily="2" charset="-78"/>
              </a:rPr>
              <a:t>تركيباتي كه توسط فيلترهاي فايبر گلاس جمع آوري مي شوند</a:t>
            </a:r>
            <a:endParaRPr lang="fa-IR" sz="2400" dirty="0">
              <a:cs typeface="B Nazanin" pitchFamily="2" charset="-78"/>
            </a:endParaRPr>
          </a:p>
          <a:p>
            <a:pPr algn="r" rtl="1">
              <a:lnSpc>
                <a:spcPct val="80000"/>
              </a:lnSpc>
              <a:buFont typeface="Wingdings" pitchFamily="2" charset="2"/>
              <a:buNone/>
            </a:pPr>
            <a:r>
              <a:rPr lang="fa-IR" sz="2400" dirty="0" smtClean="0">
                <a:cs typeface="B Nazanin" pitchFamily="2" charset="-78"/>
              </a:rPr>
              <a:t>آ</a:t>
            </a:r>
            <a:r>
              <a:rPr lang="ar-SA" sz="2400" dirty="0" smtClean="0">
                <a:cs typeface="B Nazanin" pitchFamily="2" charset="-78"/>
              </a:rPr>
              <a:t>لدرين</a:t>
            </a:r>
            <a:r>
              <a:rPr lang="ar-SA" sz="2400" dirty="0">
                <a:cs typeface="B Nazanin" pitchFamily="2" charset="-78"/>
              </a:rPr>
              <a:t>، مالاتيون، پاراتيون، بنزيدين، اتيلن گليكول، جيوه، ميست هاي روغن معدني</a:t>
            </a:r>
            <a:r>
              <a:rPr lang="fa-IR" sz="2400" dirty="0">
                <a:cs typeface="B Nazanin" pitchFamily="2" charset="-78"/>
              </a:rPr>
              <a:t>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964A11-3DCA-49C6-B339-8F7C5F6BD3C3}" type="slidenum">
              <a:rPr lang="ar-SA"/>
              <a:pPr/>
              <a:t>17</a:t>
            </a:fld>
            <a:endParaRPr lang="en-US"/>
          </a:p>
        </p:txBody>
      </p:sp>
      <p:sp>
        <p:nvSpPr>
          <p:cNvPr id="691202" name="Rectangle 2"/>
          <p:cNvSpPr>
            <a:spLocks noGrp="1" noChangeArrowheads="1"/>
          </p:cNvSpPr>
          <p:nvPr>
            <p:ph type="title" idx="4294967295"/>
          </p:nvPr>
        </p:nvSpPr>
        <p:spPr>
          <a:xfrm>
            <a:off x="200052" y="277813"/>
            <a:ext cx="8229600" cy="936609"/>
          </a:xfrm>
        </p:spPr>
        <p:txBody>
          <a:bodyPr>
            <a:normAutofit/>
          </a:bodyPr>
          <a:lstStyle/>
          <a:p>
            <a:pPr algn="ctr" rtl="1">
              <a:defRPr/>
            </a:pPr>
            <a:r>
              <a:rPr lang="fa-IR" sz="3200" dirty="0" smtClean="0">
                <a:solidFill>
                  <a:srgbClr val="FF0000"/>
                </a:solidFill>
                <a:cs typeface="B Nazanin" pitchFamily="2" charset="-78"/>
              </a:rPr>
              <a:t>فیلتر </a:t>
            </a:r>
            <a:r>
              <a:rPr lang="en-US" sz="3200" dirty="0" smtClean="0">
                <a:solidFill>
                  <a:srgbClr val="FF0000"/>
                </a:solidFill>
                <a:cs typeface="B Nazanin" pitchFamily="2" charset="-78"/>
              </a:rPr>
              <a:t>PVC</a:t>
            </a:r>
            <a:endParaRPr lang="en-US" sz="3200" dirty="0">
              <a:solidFill>
                <a:srgbClr val="FF0000"/>
              </a:solidFill>
              <a:cs typeface="B Nazanin" pitchFamily="2" charset="-78"/>
            </a:endParaRPr>
          </a:p>
        </p:txBody>
      </p:sp>
      <p:sp>
        <p:nvSpPr>
          <p:cNvPr id="691203" name="Rectangle 3"/>
          <p:cNvSpPr>
            <a:spLocks noGrp="1" noChangeArrowheads="1"/>
          </p:cNvSpPr>
          <p:nvPr>
            <p:ph type="body" idx="4294967295"/>
          </p:nvPr>
        </p:nvSpPr>
        <p:spPr>
          <a:xfrm>
            <a:off x="214282" y="1939933"/>
            <a:ext cx="8501089" cy="4703777"/>
          </a:xfrm>
        </p:spPr>
        <p:txBody>
          <a:bodyPr>
            <a:normAutofit/>
          </a:bodyPr>
          <a:lstStyle/>
          <a:p>
            <a:pPr algn="r" rtl="1">
              <a:lnSpc>
                <a:spcPct val="90000"/>
              </a:lnSpc>
              <a:defRPr/>
            </a:pPr>
            <a:r>
              <a:rPr lang="fa-IR" sz="2800" dirty="0" smtClean="0">
                <a:cs typeface="B Nazanin" pitchFamily="2" charset="-78"/>
              </a:rPr>
              <a:t>مقاومت خوب در برابر اسیدها و بازها</a:t>
            </a:r>
          </a:p>
          <a:p>
            <a:pPr algn="r" rtl="1">
              <a:lnSpc>
                <a:spcPct val="90000"/>
              </a:lnSpc>
              <a:defRPr/>
            </a:pPr>
            <a:r>
              <a:rPr lang="fa-IR" sz="2800" dirty="0" smtClean="0">
                <a:cs typeface="B Nazanin" pitchFamily="2" charset="-78"/>
              </a:rPr>
              <a:t>عدم جذب قابل توجه بخار آب</a:t>
            </a:r>
          </a:p>
          <a:p>
            <a:pPr algn="r" rtl="1">
              <a:lnSpc>
                <a:spcPct val="90000"/>
              </a:lnSpc>
              <a:defRPr/>
            </a:pPr>
            <a:r>
              <a:rPr lang="fa-IR" sz="2800" dirty="0" smtClean="0">
                <a:cs typeface="B Nazanin" pitchFamily="2" charset="-78"/>
              </a:rPr>
              <a:t>استفاده برای جمع آوری ذراتی مثل سیلیس</a:t>
            </a:r>
          </a:p>
          <a:p>
            <a:pPr algn="r" rtl="1">
              <a:lnSpc>
                <a:spcPct val="90000"/>
              </a:lnSpc>
              <a:defRPr/>
            </a:pPr>
            <a:r>
              <a:rPr lang="fa-IR" sz="2800" dirty="0" smtClean="0">
                <a:cs typeface="B Nazanin" pitchFamily="2" charset="-78"/>
              </a:rPr>
              <a:t>قابل استفاده در روش آنالیز دیفراکسیون اشعه ایکس جهت تشخیص ساختارهای کریستالی</a:t>
            </a:r>
          </a:p>
          <a:p>
            <a:pPr algn="r" rtl="1">
              <a:lnSpc>
                <a:spcPct val="90000"/>
              </a:lnSpc>
              <a:defRPr/>
            </a:pPr>
            <a:r>
              <a:rPr lang="fa-IR" sz="2800" dirty="0" smtClean="0">
                <a:cs typeface="B Nazanin" pitchFamily="2" charset="-78"/>
              </a:rPr>
              <a:t>استفاده برای روشهای وزن سنجی</a:t>
            </a:r>
            <a:endParaRPr lang="en-US" sz="2800" dirty="0">
              <a:cs typeface="B Nazanin" pitchFamily="2"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B0021-270B-4898-8C36-3441BCCE2D06}" type="slidenum">
              <a:rPr lang="ar-SA"/>
              <a:pPr/>
              <a:t>18</a:t>
            </a:fld>
            <a:endParaRPr lang="en-US"/>
          </a:p>
        </p:txBody>
      </p:sp>
      <p:sp>
        <p:nvSpPr>
          <p:cNvPr id="9218" name="Rectangle 2"/>
          <p:cNvSpPr>
            <a:spLocks noGrp="1" noChangeArrowheads="1"/>
          </p:cNvSpPr>
          <p:nvPr>
            <p:ph type="title" idx="4294967295"/>
          </p:nvPr>
        </p:nvSpPr>
        <p:spPr>
          <a:xfrm>
            <a:off x="0" y="277813"/>
            <a:ext cx="8229600" cy="704850"/>
          </a:xfrm>
        </p:spPr>
        <p:txBody>
          <a:bodyPr/>
          <a:lstStyle/>
          <a:p>
            <a:pPr algn="ctr"/>
            <a:r>
              <a:rPr lang="ar-SA" sz="4000" dirty="0">
                <a:solidFill>
                  <a:srgbClr val="FF0000"/>
                </a:solidFill>
                <a:cs typeface="B Zar" pitchFamily="2" charset="-78"/>
              </a:rPr>
              <a:t>فيلترهاي پلاستيكي</a:t>
            </a:r>
            <a:r>
              <a:rPr lang="en-US" sz="4000" dirty="0">
                <a:solidFill>
                  <a:srgbClr val="FF0000"/>
                </a:solidFill>
              </a:rPr>
              <a:t> </a:t>
            </a:r>
          </a:p>
        </p:txBody>
      </p:sp>
      <p:sp>
        <p:nvSpPr>
          <p:cNvPr id="9219" name="Rectangle 3"/>
          <p:cNvSpPr>
            <a:spLocks noGrp="1" noChangeArrowheads="1"/>
          </p:cNvSpPr>
          <p:nvPr>
            <p:ph type="body" idx="4294967295"/>
          </p:nvPr>
        </p:nvSpPr>
        <p:spPr>
          <a:xfrm>
            <a:off x="0" y="1341438"/>
            <a:ext cx="8229600" cy="4784725"/>
          </a:xfrm>
        </p:spPr>
        <p:txBody>
          <a:bodyPr/>
          <a:lstStyle/>
          <a:p>
            <a:pPr algn="r" rtl="1"/>
            <a:r>
              <a:rPr lang="ar-SA" sz="2800" dirty="0">
                <a:cs typeface="B Nazanin" pitchFamily="2" charset="-78"/>
              </a:rPr>
              <a:t>فيلترهاي پلاستيكي از رشته هاي پلي استيرن و پ</a:t>
            </a:r>
            <a:r>
              <a:rPr lang="fa-IR" sz="2800" dirty="0">
                <a:cs typeface="B Nazanin" pitchFamily="2" charset="-78"/>
              </a:rPr>
              <a:t>لي</a:t>
            </a:r>
            <a:r>
              <a:rPr lang="ar-SA" sz="2800" dirty="0">
                <a:cs typeface="B Nazanin" pitchFamily="2" charset="-78"/>
              </a:rPr>
              <a:t> كلرووينيل ساخته مي شوند.</a:t>
            </a:r>
            <a:endParaRPr lang="fa-IR" sz="2800" dirty="0">
              <a:cs typeface="B Nazanin" pitchFamily="2" charset="-78"/>
            </a:endParaRPr>
          </a:p>
          <a:p>
            <a:pPr algn="r" rtl="1"/>
            <a:r>
              <a:rPr lang="ar-SA" sz="2800" dirty="0">
                <a:cs typeface="B Nazanin" pitchFamily="2" charset="-78"/>
              </a:rPr>
              <a:t>از نظر عملكرد شبيه فيلترهاي فايبر گلاس هستند. </a:t>
            </a:r>
            <a:endParaRPr lang="fa-IR" sz="2800" dirty="0">
              <a:cs typeface="B Nazanin" pitchFamily="2" charset="-78"/>
            </a:endParaRPr>
          </a:p>
          <a:p>
            <a:pPr algn="r" rtl="1"/>
            <a:r>
              <a:rPr lang="ar-SA" sz="2800" dirty="0">
                <a:cs typeface="B Nazanin" pitchFamily="2" charset="-78"/>
              </a:rPr>
              <a:t>راندمان جمع آوري اين فيلترها زياد است</a:t>
            </a:r>
            <a:endParaRPr lang="fa-IR" sz="2800" dirty="0">
              <a:cs typeface="B Nazanin" pitchFamily="2" charset="-78"/>
            </a:endParaRPr>
          </a:p>
          <a:p>
            <a:pPr algn="r" rtl="1"/>
            <a:r>
              <a:rPr lang="ar-SA" sz="2800" dirty="0">
                <a:cs typeface="B Nazanin" pitchFamily="2" charset="-78"/>
              </a:rPr>
              <a:t>مقاومت </a:t>
            </a:r>
            <a:r>
              <a:rPr lang="fa-IR" sz="2800" dirty="0">
                <a:cs typeface="B Nazanin" pitchFamily="2" charset="-78"/>
              </a:rPr>
              <a:t>كم</a:t>
            </a:r>
            <a:r>
              <a:rPr lang="ar-SA" sz="2800" dirty="0">
                <a:cs typeface="B Nazanin" pitchFamily="2" charset="-78"/>
              </a:rPr>
              <a:t> نسبت به جريان هوا</a:t>
            </a:r>
            <a:endParaRPr lang="fa-IR" sz="2800" dirty="0">
              <a:cs typeface="B Nazanin" pitchFamily="2" charset="-78"/>
            </a:endParaRPr>
          </a:p>
          <a:p>
            <a:pPr algn="r" rtl="1"/>
            <a:r>
              <a:rPr lang="ar-SA" sz="2800" dirty="0">
                <a:cs typeface="B Nazanin" pitchFamily="2" charset="-78"/>
              </a:rPr>
              <a:t>علاوه بر مزاياي فيلترهاي فايبر گلاس در حلال هاي مشخصي</a:t>
            </a:r>
            <a:r>
              <a:rPr lang="fa-IR" sz="2800" dirty="0">
                <a:cs typeface="B Nazanin" pitchFamily="2" charset="-78"/>
              </a:rPr>
              <a:t> مثل استن</a:t>
            </a:r>
            <a:r>
              <a:rPr lang="ar-SA" sz="2800" dirty="0">
                <a:cs typeface="B Nazanin" pitchFamily="2" charset="-78"/>
              </a:rPr>
              <a:t> حل مي شوند.</a:t>
            </a:r>
            <a:endParaRPr lang="fa-IR" sz="2800" dirty="0">
              <a:cs typeface="B Nazanin" pitchFamily="2" charset="-78"/>
            </a:endParaRPr>
          </a:p>
          <a:p>
            <a:pPr algn="r" rtl="1"/>
            <a:r>
              <a:rPr lang="ar-SA" sz="2800" dirty="0">
                <a:cs typeface="B Nazanin" pitchFamily="2" charset="-78"/>
              </a:rPr>
              <a:t>معايب اين فيلترها:</a:t>
            </a:r>
            <a:endParaRPr lang="fa-IR" sz="2800" dirty="0">
              <a:cs typeface="B Nazanin" pitchFamily="2" charset="-78"/>
            </a:endParaRPr>
          </a:p>
          <a:p>
            <a:pPr algn="r" rtl="1"/>
            <a:r>
              <a:rPr lang="ar-SA" sz="2800" dirty="0">
                <a:cs typeface="B Nazanin" pitchFamily="2" charset="-78"/>
              </a:rPr>
              <a:t>قدرت مكانيكي ضعيف كاهش راندمان جمع آوري در حضور قطرات مايع</a:t>
            </a:r>
            <a:r>
              <a:rPr lang="fa-IR" sz="2800" dirty="0">
                <a:cs typeface="B Nazanin" pitchFamily="2" charset="-78"/>
              </a:rPr>
              <a:t>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A46929-A1C6-4F51-B31F-9A817512E6FF}" type="slidenum">
              <a:rPr lang="ar-SA"/>
              <a:pPr/>
              <a:t>19</a:t>
            </a:fld>
            <a:endParaRPr lang="en-US"/>
          </a:p>
        </p:txBody>
      </p:sp>
      <p:sp>
        <p:nvSpPr>
          <p:cNvPr id="10242" name="Rectangle 2"/>
          <p:cNvSpPr>
            <a:spLocks noGrp="1" noChangeArrowheads="1"/>
          </p:cNvSpPr>
          <p:nvPr>
            <p:ph type="title" idx="4294967295"/>
          </p:nvPr>
        </p:nvSpPr>
        <p:spPr>
          <a:xfrm>
            <a:off x="0" y="277813"/>
            <a:ext cx="8229600" cy="561975"/>
          </a:xfrm>
        </p:spPr>
        <p:txBody>
          <a:bodyPr>
            <a:normAutofit fontScale="90000"/>
          </a:bodyPr>
          <a:lstStyle/>
          <a:p>
            <a:pPr algn="ctr"/>
            <a:r>
              <a:rPr lang="ar-SA" sz="4000" dirty="0">
                <a:solidFill>
                  <a:srgbClr val="FF0000"/>
                </a:solidFill>
                <a:cs typeface="B Zar" pitchFamily="2" charset="-78"/>
              </a:rPr>
              <a:t>فيلترهاي غشايي</a:t>
            </a:r>
            <a:r>
              <a:rPr lang="fa-IR" sz="4000" dirty="0">
                <a:solidFill>
                  <a:srgbClr val="FF0000"/>
                </a:solidFill>
                <a:cs typeface="B Zar" pitchFamily="2" charset="-78"/>
              </a:rPr>
              <a:t> استر </a:t>
            </a:r>
            <a:r>
              <a:rPr lang="fa-IR" sz="4000" dirty="0" smtClean="0">
                <a:solidFill>
                  <a:srgbClr val="FF0000"/>
                </a:solidFill>
                <a:cs typeface="B Zar" pitchFamily="2" charset="-78"/>
              </a:rPr>
              <a:t>سلولزي</a:t>
            </a:r>
            <a:r>
              <a:rPr lang="en-US" sz="4000" dirty="0" smtClean="0">
                <a:solidFill>
                  <a:srgbClr val="FF0000"/>
                </a:solidFill>
              </a:rPr>
              <a:t> </a:t>
            </a:r>
            <a:endParaRPr lang="en-US" sz="4000" dirty="0">
              <a:solidFill>
                <a:srgbClr val="FF0000"/>
              </a:solidFill>
            </a:endParaRPr>
          </a:p>
        </p:txBody>
      </p:sp>
      <p:sp>
        <p:nvSpPr>
          <p:cNvPr id="10243" name="Rectangle 3"/>
          <p:cNvSpPr>
            <a:spLocks noGrp="1" noChangeArrowheads="1"/>
          </p:cNvSpPr>
          <p:nvPr>
            <p:ph type="body" idx="4294967295"/>
          </p:nvPr>
        </p:nvSpPr>
        <p:spPr>
          <a:xfrm>
            <a:off x="0" y="996969"/>
            <a:ext cx="8643966" cy="5218113"/>
          </a:xfrm>
        </p:spPr>
        <p:txBody>
          <a:bodyPr>
            <a:noAutofit/>
          </a:bodyPr>
          <a:lstStyle/>
          <a:p>
            <a:pPr algn="r" rtl="1">
              <a:lnSpc>
                <a:spcPct val="80000"/>
              </a:lnSpc>
              <a:buFont typeface="Courier New" pitchFamily="49" charset="0"/>
              <a:buChar char="o"/>
            </a:pPr>
            <a:r>
              <a:rPr lang="fa-IR" sz="2800" dirty="0" smtClean="0">
                <a:cs typeface="B Nazanin" pitchFamily="2" charset="-78"/>
              </a:rPr>
              <a:t>از </a:t>
            </a:r>
            <a:r>
              <a:rPr lang="fa-IR" sz="2800" dirty="0">
                <a:cs typeface="B Nazanin" pitchFamily="2" charset="-78"/>
              </a:rPr>
              <a:t>جنس استر استات واستر نيترات هستند</a:t>
            </a:r>
          </a:p>
          <a:p>
            <a:pPr algn="r" rtl="1">
              <a:lnSpc>
                <a:spcPct val="80000"/>
              </a:lnSpc>
              <a:buFont typeface="Courier New" pitchFamily="49" charset="0"/>
              <a:buChar char="o"/>
            </a:pPr>
            <a:r>
              <a:rPr lang="ar-SA" sz="2800" dirty="0">
                <a:cs typeface="B Nazanin" pitchFamily="2" charset="-78"/>
              </a:rPr>
              <a:t>فيلتر مخلوط استر </a:t>
            </a:r>
            <a:r>
              <a:rPr lang="ar-SA" sz="2800" dirty="0" smtClean="0">
                <a:cs typeface="B Nazanin" pitchFamily="2" charset="-78"/>
              </a:rPr>
              <a:t>سلولز</a:t>
            </a:r>
            <a:r>
              <a:rPr lang="en-US" sz="2800" dirty="0" smtClean="0">
                <a:cs typeface="B Nazanin" pitchFamily="2" charset="-78"/>
              </a:rPr>
              <a:t>    </a:t>
            </a:r>
            <a:r>
              <a:rPr lang="en-US" dirty="0" smtClean="0">
                <a:cs typeface="B Nazanin" pitchFamily="2" charset="-78"/>
              </a:rPr>
              <a:t>MCE</a:t>
            </a:r>
            <a:r>
              <a:rPr lang="en-US" dirty="0">
                <a:cs typeface="B Nazanin" pitchFamily="2" charset="-78"/>
              </a:rPr>
              <a:t>: Mixed Cellulose </a:t>
            </a:r>
            <a:r>
              <a:rPr lang="en-US" dirty="0" smtClean="0">
                <a:cs typeface="B Nazanin" pitchFamily="2" charset="-78"/>
              </a:rPr>
              <a:t>Ester   </a:t>
            </a:r>
            <a:r>
              <a:rPr lang="fa-IR" dirty="0" smtClean="0">
                <a:cs typeface="B Nazanin" pitchFamily="2" charset="-78"/>
              </a:rPr>
              <a:t> </a:t>
            </a:r>
            <a:endParaRPr lang="fa-IR" dirty="0">
              <a:cs typeface="B Nazanin" pitchFamily="2" charset="-78"/>
            </a:endParaRPr>
          </a:p>
          <a:p>
            <a:pPr algn="r" rtl="1">
              <a:lnSpc>
                <a:spcPct val="80000"/>
              </a:lnSpc>
              <a:buFont typeface="Courier New" pitchFamily="49" charset="0"/>
              <a:buChar char="o"/>
            </a:pPr>
            <a:r>
              <a:rPr lang="ar-SA" sz="2800" dirty="0">
                <a:cs typeface="B Nazanin" pitchFamily="2" charset="-78"/>
              </a:rPr>
              <a:t>افت فشار فيلترهاي غشايي نسبت به فيلترهاي فايبر گلاس و سلولزي مشابه ، بيشتر است.</a:t>
            </a:r>
            <a:r>
              <a:rPr lang="fa-IR" sz="2800" dirty="0">
                <a:cs typeface="B Nazanin" pitchFamily="2" charset="-78"/>
              </a:rPr>
              <a:t>براي جمع آوري ذرات  فلزات </a:t>
            </a:r>
            <a:r>
              <a:rPr lang="fa-IR" sz="2800" dirty="0" smtClean="0">
                <a:cs typeface="B Nazanin" pitchFamily="2" charset="-78"/>
              </a:rPr>
              <a:t>و آزبست استفاده می شود. دارای پورسایز </a:t>
            </a:r>
            <a:r>
              <a:rPr lang="en-US" sz="2800" dirty="0" smtClean="0">
                <a:cs typeface="B Nazanin" pitchFamily="2" charset="-78"/>
              </a:rPr>
              <a:t>µm</a:t>
            </a:r>
            <a:r>
              <a:rPr lang="fa-IR" sz="2800" dirty="0" smtClean="0">
                <a:cs typeface="B Nazanin" pitchFamily="2" charset="-78"/>
              </a:rPr>
              <a:t> 0</a:t>
            </a:r>
            <a:r>
              <a:rPr lang="fa-IR" sz="2800" baseline="-25000" dirty="0" smtClean="0">
                <a:cs typeface="B Nazanin" pitchFamily="2" charset="-78"/>
              </a:rPr>
              <a:t>/</a:t>
            </a:r>
            <a:r>
              <a:rPr lang="fa-IR" sz="2800" dirty="0" smtClean="0">
                <a:cs typeface="B Nazanin" pitchFamily="2" charset="-78"/>
              </a:rPr>
              <a:t>8-0</a:t>
            </a:r>
            <a:r>
              <a:rPr lang="fa-IR" sz="2800" baseline="-25000" dirty="0" smtClean="0">
                <a:cs typeface="B Nazanin" pitchFamily="2" charset="-78"/>
              </a:rPr>
              <a:t>/</a:t>
            </a:r>
            <a:r>
              <a:rPr lang="fa-IR" sz="2800" dirty="0" smtClean="0">
                <a:cs typeface="B Nazanin" pitchFamily="2" charset="-78"/>
              </a:rPr>
              <a:t>4</a:t>
            </a:r>
            <a:endParaRPr lang="fa-IR" sz="1000" dirty="0">
              <a:cs typeface="B Nazanin" pitchFamily="2" charset="-78"/>
            </a:endParaRPr>
          </a:p>
          <a:p>
            <a:pPr algn="r" rtl="1">
              <a:lnSpc>
                <a:spcPct val="80000"/>
              </a:lnSpc>
              <a:buFont typeface="Courier New" pitchFamily="49" charset="0"/>
              <a:buChar char="o"/>
            </a:pPr>
            <a:r>
              <a:rPr lang="ar-SA" sz="2800" dirty="0">
                <a:solidFill>
                  <a:srgbClr val="00B0F0"/>
                </a:solidFill>
                <a:cs typeface="B Nazanin" pitchFamily="2" charset="-78"/>
              </a:rPr>
              <a:t>مزاياي فيلترهاي غشايي:</a:t>
            </a:r>
            <a:endParaRPr lang="fa-IR" sz="2800" dirty="0">
              <a:solidFill>
                <a:srgbClr val="00B0F0"/>
              </a:solidFill>
              <a:cs typeface="B Nazanin" pitchFamily="2" charset="-78"/>
            </a:endParaRPr>
          </a:p>
          <a:p>
            <a:pPr algn="r" rtl="1">
              <a:lnSpc>
                <a:spcPct val="80000"/>
              </a:lnSpc>
              <a:buFont typeface="Courier New" pitchFamily="49" charset="0"/>
              <a:buChar char="o"/>
            </a:pPr>
            <a:r>
              <a:rPr lang="ar-SA" sz="2800" dirty="0">
                <a:cs typeface="B Nazanin" pitchFamily="2" charset="-78"/>
              </a:rPr>
              <a:t>راندمان جمع آوري بالا</a:t>
            </a:r>
            <a:endParaRPr lang="fa-IR" sz="2800" dirty="0">
              <a:cs typeface="B Nazanin" pitchFamily="2" charset="-78"/>
            </a:endParaRPr>
          </a:p>
          <a:p>
            <a:pPr algn="r" rtl="1">
              <a:lnSpc>
                <a:spcPct val="80000"/>
              </a:lnSpc>
              <a:buFont typeface="Courier New" pitchFamily="49" charset="0"/>
              <a:buChar char="o"/>
            </a:pPr>
            <a:r>
              <a:rPr lang="ar-SA" sz="2800" dirty="0">
                <a:cs typeface="B Nazanin" pitchFamily="2" charset="-78"/>
              </a:rPr>
              <a:t>عدم ايجاد تداخل در هنگام تجزيه </a:t>
            </a:r>
            <a:r>
              <a:rPr lang="ar-SA" sz="2800" dirty="0" smtClean="0">
                <a:cs typeface="B Nazanin" pitchFamily="2" charset="-78"/>
              </a:rPr>
              <a:t>شيميايي </a:t>
            </a:r>
            <a:r>
              <a:rPr lang="ar-SA" sz="2800" dirty="0">
                <a:cs typeface="B Nazanin" pitchFamily="2" charset="-78"/>
              </a:rPr>
              <a:t>( به علت محدود بودن تركيب شيميايي اين فيلترها)</a:t>
            </a:r>
            <a:endParaRPr lang="fa-IR" sz="2800" dirty="0">
              <a:cs typeface="B Nazanin" pitchFamily="2" charset="-78"/>
            </a:endParaRPr>
          </a:p>
          <a:p>
            <a:pPr algn="r" rtl="1">
              <a:lnSpc>
                <a:spcPct val="80000"/>
              </a:lnSpc>
              <a:buFont typeface="Courier New" pitchFamily="49" charset="0"/>
              <a:buChar char="o"/>
            </a:pPr>
            <a:endParaRPr lang="fa-IR" sz="1000" dirty="0">
              <a:cs typeface="B Nazanin" pitchFamily="2" charset="-78"/>
            </a:endParaRPr>
          </a:p>
          <a:p>
            <a:pPr algn="r" rtl="1">
              <a:lnSpc>
                <a:spcPct val="80000"/>
              </a:lnSpc>
              <a:buFont typeface="Courier New" pitchFamily="49" charset="0"/>
              <a:buChar char="o"/>
            </a:pPr>
            <a:r>
              <a:rPr lang="ar-SA" sz="2800" dirty="0">
                <a:solidFill>
                  <a:srgbClr val="00B0F0"/>
                </a:solidFill>
                <a:cs typeface="B Nazanin" pitchFamily="2" charset="-78"/>
              </a:rPr>
              <a:t>معايب فيلترهاي غشايي:</a:t>
            </a:r>
            <a:endParaRPr lang="fa-IR" sz="2800" dirty="0">
              <a:solidFill>
                <a:srgbClr val="00B0F0"/>
              </a:solidFill>
              <a:cs typeface="B Nazanin" pitchFamily="2" charset="-78"/>
            </a:endParaRPr>
          </a:p>
          <a:p>
            <a:pPr algn="r" rtl="1">
              <a:lnSpc>
                <a:spcPct val="80000"/>
              </a:lnSpc>
              <a:buFont typeface="Courier New" pitchFamily="49" charset="0"/>
              <a:buChar char="o"/>
            </a:pPr>
            <a:r>
              <a:rPr lang="ar-SA" sz="2800" dirty="0">
                <a:cs typeface="B Nazanin" pitchFamily="2" charset="-78"/>
              </a:rPr>
              <a:t>نازكي و تردي</a:t>
            </a:r>
            <a:endParaRPr lang="fa-IR" sz="2800" dirty="0">
              <a:cs typeface="B Nazanin" pitchFamily="2" charset="-78"/>
            </a:endParaRPr>
          </a:p>
          <a:p>
            <a:pPr algn="r" rtl="1">
              <a:lnSpc>
                <a:spcPct val="80000"/>
              </a:lnSpc>
              <a:buFont typeface="Courier New" pitchFamily="49" charset="0"/>
              <a:buChar char="o"/>
            </a:pPr>
            <a:r>
              <a:rPr lang="ar-SA" sz="2800" dirty="0">
                <a:cs typeface="B Nazanin" pitchFamily="2" charset="-78"/>
              </a:rPr>
              <a:t>افت فشار نسبتا زياد</a:t>
            </a:r>
            <a:endParaRPr lang="fa-IR" sz="2800" dirty="0">
              <a:cs typeface="B Nazanin" pitchFamily="2" charset="-78"/>
            </a:endParaRPr>
          </a:p>
          <a:p>
            <a:pPr algn="r" rtl="1">
              <a:lnSpc>
                <a:spcPct val="80000"/>
              </a:lnSpc>
              <a:buFont typeface="Courier New" pitchFamily="49" charset="0"/>
              <a:buChar char="o"/>
            </a:pPr>
            <a:r>
              <a:rPr lang="ar-SA" sz="2800" dirty="0">
                <a:cs typeface="B Nazanin" pitchFamily="2" charset="-78"/>
              </a:rPr>
              <a:t>مسدود شدن بوسيله قطرات مايع</a:t>
            </a:r>
            <a:r>
              <a:rPr lang="fa-IR" sz="2800" dirty="0">
                <a:cs typeface="B Nazanin" pitchFamily="2" charset="-78"/>
              </a:rPr>
              <a:t>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85786" y="1357306"/>
            <a:ext cx="7467600" cy="1143000"/>
          </a:xfrm>
        </p:spPr>
        <p:txBody>
          <a:bodyPr>
            <a:normAutofit/>
          </a:bodyPr>
          <a:lstStyle/>
          <a:p>
            <a:pPr algn="ctr" rtl="1"/>
            <a:r>
              <a:rPr lang="fa-IR" sz="5400" dirty="0" smtClean="0">
                <a:solidFill>
                  <a:srgbClr val="FF0000"/>
                </a:solidFill>
                <a:cs typeface="B Nazanin" pitchFamily="2" charset="-78"/>
              </a:rPr>
              <a:t>نمونه برداری از ذرات </a:t>
            </a:r>
            <a:endParaRPr lang="en-US" sz="5400" dirty="0">
              <a:solidFill>
                <a:srgbClr val="FF0000"/>
              </a:solidFill>
              <a:cs typeface="B Nazanin" pitchFamily="2" charset="-78"/>
            </a:endParaRPr>
          </a:p>
        </p:txBody>
      </p:sp>
      <p:sp>
        <p:nvSpPr>
          <p:cNvPr id="149507" name="Rectangle 3"/>
          <p:cNvSpPr>
            <a:spLocks noGrp="1" noChangeArrowheads="1"/>
          </p:cNvSpPr>
          <p:nvPr>
            <p:ph sz="quarter" idx="1"/>
          </p:nvPr>
        </p:nvSpPr>
        <p:spPr>
          <a:xfrm>
            <a:off x="428596" y="3500438"/>
            <a:ext cx="8072494" cy="1785950"/>
          </a:xfrm>
        </p:spPr>
        <p:txBody>
          <a:bodyPr>
            <a:normAutofit/>
          </a:bodyPr>
          <a:lstStyle/>
          <a:p>
            <a:pPr algn="ctr" rtl="1">
              <a:buNone/>
            </a:pPr>
            <a:r>
              <a:rPr lang="fa-IR" sz="3600" dirty="0" smtClean="0">
                <a:cs typeface="B Nazanin" pitchFamily="2" charset="-78"/>
              </a:rPr>
              <a:t>دکتر عبدالرحمان بهرامی– عضو هیأت علمی دانشکده بهداشت همدان</a:t>
            </a:r>
            <a:endParaRPr lang="en-US" sz="3600" dirty="0">
              <a:cs typeface="B Nazanin" pitchFamily="2" charset="-78"/>
            </a:endParaRPr>
          </a:p>
        </p:txBody>
      </p:sp>
      <p:sp>
        <p:nvSpPr>
          <p:cNvPr id="8" name="Rectangle 25"/>
          <p:cNvSpPr>
            <a:spLocks noGrp="1" noChangeArrowheads="1"/>
          </p:cNvSpPr>
          <p:nvPr>
            <p:ph type="sldNum" sz="quarter" idx="15"/>
          </p:nvPr>
        </p:nvSpPr>
        <p:spPr/>
        <p:txBody>
          <a:bodyPr/>
          <a:lstStyle/>
          <a:p>
            <a:fld id="{29009BC9-A21D-414A-8B60-6B858AA20B27}" type="slidenum">
              <a:rPr lang="ar-SA"/>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AC63C04-C2F3-4BCA-81C5-9CEF182968CC}" type="slidenum">
              <a:rPr lang="ar-SA" smtClean="0"/>
              <a:pPr/>
              <a:t>20</a:t>
            </a:fld>
            <a:endParaRPr lang="en-US"/>
          </a:p>
        </p:txBody>
      </p:sp>
      <p:pic>
        <p:nvPicPr>
          <p:cNvPr id="5" name="Picture 5"/>
          <p:cNvPicPr>
            <a:picLocks noGrp="1" noChangeAspect="1" noChangeArrowheads="1"/>
          </p:cNvPicPr>
          <p:nvPr>
            <p:ph sz="quarter" idx="1"/>
          </p:nvPr>
        </p:nvPicPr>
        <p:blipFill>
          <a:blip r:embed="rId2"/>
          <a:srcRect/>
          <a:stretch>
            <a:fillRect/>
          </a:stretch>
        </p:blipFill>
        <p:spPr bwMode="auto">
          <a:xfrm>
            <a:off x="1000100" y="155295"/>
            <a:ext cx="6429420" cy="655040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7065EC-5D1E-4231-A98E-2D99BA7C99FC}" type="slidenum">
              <a:rPr lang="ar-SA"/>
              <a:pPr/>
              <a:t>21</a:t>
            </a:fld>
            <a:endParaRPr lang="en-US"/>
          </a:p>
        </p:txBody>
      </p:sp>
      <p:sp>
        <p:nvSpPr>
          <p:cNvPr id="11266" name="Rectangle 2"/>
          <p:cNvSpPr>
            <a:spLocks noGrp="1" noChangeArrowheads="1"/>
          </p:cNvSpPr>
          <p:nvPr>
            <p:ph type="title" idx="4294967295"/>
          </p:nvPr>
        </p:nvSpPr>
        <p:spPr>
          <a:xfrm>
            <a:off x="0" y="277813"/>
            <a:ext cx="8229600" cy="561975"/>
          </a:xfrm>
        </p:spPr>
        <p:txBody>
          <a:bodyPr>
            <a:normAutofit fontScale="90000"/>
          </a:bodyPr>
          <a:lstStyle/>
          <a:p>
            <a:pPr algn="ctr"/>
            <a:r>
              <a:rPr lang="ar-SA" sz="4000" dirty="0">
                <a:solidFill>
                  <a:srgbClr val="FF0000"/>
                </a:solidFill>
                <a:cs typeface="B Nazanin" pitchFamily="2" charset="-78"/>
              </a:rPr>
              <a:t>فيلترهاي غشايي نقره اي </a:t>
            </a:r>
            <a:endParaRPr lang="en-US" sz="4000" dirty="0">
              <a:solidFill>
                <a:srgbClr val="FF0000"/>
              </a:solidFill>
              <a:cs typeface="B Nazanin" pitchFamily="2" charset="-78"/>
            </a:endParaRPr>
          </a:p>
        </p:txBody>
      </p:sp>
      <p:sp>
        <p:nvSpPr>
          <p:cNvPr id="11267" name="Rectangle 3"/>
          <p:cNvSpPr>
            <a:spLocks noGrp="1" noChangeArrowheads="1"/>
          </p:cNvSpPr>
          <p:nvPr>
            <p:ph type="body" idx="4294967295"/>
          </p:nvPr>
        </p:nvSpPr>
        <p:spPr>
          <a:xfrm>
            <a:off x="271490" y="1428770"/>
            <a:ext cx="8229600" cy="4000494"/>
          </a:xfrm>
        </p:spPr>
        <p:txBody>
          <a:bodyPr/>
          <a:lstStyle/>
          <a:p>
            <a:pPr algn="r" rtl="1">
              <a:lnSpc>
                <a:spcPct val="90000"/>
              </a:lnSpc>
            </a:pPr>
            <a:r>
              <a:rPr lang="fa-IR" sz="2800" dirty="0">
                <a:cs typeface="B Nazanin" pitchFamily="2" charset="-78"/>
              </a:rPr>
              <a:t>در ساخت اين فيلتر ها ازفلز نقره استفاده شده است </a:t>
            </a:r>
            <a:r>
              <a:rPr lang="ar-SA" sz="2800" dirty="0">
                <a:cs typeface="B Nazanin" pitchFamily="2" charset="-78"/>
              </a:rPr>
              <a:t>براي جمع آوري آئروسل هاي مايع مناسب هستند.( برخلاف فيلترهاي سلولزي يا غشايي)</a:t>
            </a:r>
            <a:endParaRPr lang="fa-IR" sz="2800" dirty="0">
              <a:cs typeface="B Nazanin" pitchFamily="2" charset="-78"/>
            </a:endParaRPr>
          </a:p>
          <a:p>
            <a:pPr algn="r" rtl="1">
              <a:lnSpc>
                <a:spcPct val="90000"/>
              </a:lnSpc>
              <a:buFont typeface="Wingdings" pitchFamily="2" charset="2"/>
              <a:buNone/>
            </a:pPr>
            <a:endParaRPr lang="fa-IR" sz="2800" dirty="0">
              <a:cs typeface="B Nazanin" pitchFamily="2" charset="-78"/>
            </a:endParaRPr>
          </a:p>
          <a:p>
            <a:pPr algn="r" rtl="1">
              <a:lnSpc>
                <a:spcPct val="90000"/>
              </a:lnSpc>
            </a:pPr>
            <a:r>
              <a:rPr lang="ar-SA" sz="2800" dirty="0">
                <a:cs typeface="B Nazanin" pitchFamily="2" charset="-78"/>
              </a:rPr>
              <a:t>در محيطي كه </a:t>
            </a:r>
            <a:r>
              <a:rPr lang="en-US" sz="2800" dirty="0">
                <a:cs typeface="B Nazanin" pitchFamily="2" charset="-78"/>
              </a:rPr>
              <a:t>H</a:t>
            </a:r>
            <a:r>
              <a:rPr lang="en-US" sz="2800" baseline="-25000" dirty="0">
                <a:cs typeface="B Nazanin" pitchFamily="2" charset="-78"/>
              </a:rPr>
              <a:t>2</a:t>
            </a:r>
            <a:r>
              <a:rPr lang="en-US" sz="2800" dirty="0">
                <a:cs typeface="B Nazanin" pitchFamily="2" charset="-78"/>
              </a:rPr>
              <a:t>S</a:t>
            </a:r>
            <a:r>
              <a:rPr lang="ar-SA" sz="2800" dirty="0">
                <a:cs typeface="B Nazanin" pitchFamily="2" charset="-78"/>
              </a:rPr>
              <a:t> وجود دارد نمي توان استفاده</a:t>
            </a:r>
            <a:r>
              <a:rPr lang="fa-IR" sz="2800" dirty="0">
                <a:cs typeface="B Nazanin" pitchFamily="2" charset="-78"/>
              </a:rPr>
              <a:t> </a:t>
            </a:r>
            <a:r>
              <a:rPr lang="ar-SA" sz="2800" dirty="0">
                <a:cs typeface="B Nazanin" pitchFamily="2" charset="-78"/>
              </a:rPr>
              <a:t>كرد.(تشكيل سولفيد نقره</a:t>
            </a:r>
            <a:r>
              <a:rPr lang="ar-SA" sz="2800" dirty="0" smtClean="0">
                <a:cs typeface="B Nazanin" pitchFamily="2" charset="-78"/>
              </a:rPr>
              <a:t>)</a:t>
            </a:r>
            <a:endParaRPr lang="fa-IR" sz="2800" dirty="0">
              <a:cs typeface="B Nazanin" pitchFamily="2" charset="-78"/>
            </a:endParaRPr>
          </a:p>
          <a:p>
            <a:pPr algn="r" rtl="1">
              <a:lnSpc>
                <a:spcPct val="90000"/>
              </a:lnSpc>
            </a:pPr>
            <a:endParaRPr lang="fa-IR" sz="2800" dirty="0">
              <a:cs typeface="B Nazanin" pitchFamily="2" charset="-78"/>
            </a:endParaRPr>
          </a:p>
          <a:p>
            <a:pPr algn="r" rtl="1">
              <a:lnSpc>
                <a:spcPct val="90000"/>
              </a:lnSpc>
            </a:pPr>
            <a:r>
              <a:rPr lang="ar-SA" sz="2800" dirty="0">
                <a:cs typeface="B Nazanin" pitchFamily="2" charset="-78"/>
              </a:rPr>
              <a:t>براي تجزيه كوارتز با روش پراش اشعه ايكس (</a:t>
            </a:r>
            <a:r>
              <a:rPr lang="en-US" sz="2800" dirty="0">
                <a:cs typeface="B Nazanin" pitchFamily="2" charset="-78"/>
              </a:rPr>
              <a:t>XRD</a:t>
            </a:r>
            <a:r>
              <a:rPr lang="ar-SA" sz="2800" dirty="0">
                <a:cs typeface="B Nazanin" pitchFamily="2" charset="-78"/>
              </a:rPr>
              <a:t>) استفاده مي شود.</a:t>
            </a:r>
            <a:r>
              <a:rPr lang="fa-IR" sz="2800" dirty="0">
                <a:cs typeface="B Nazanin" pitchFamily="2" charset="-78"/>
              </a:rPr>
              <a:t>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334DD2-C60A-435B-BEE1-5480BC92C0BA}" type="slidenum">
              <a:rPr lang="ar-SA"/>
              <a:pPr/>
              <a:t>22</a:t>
            </a:fld>
            <a:endParaRPr lang="en-US"/>
          </a:p>
        </p:txBody>
      </p:sp>
      <p:sp>
        <p:nvSpPr>
          <p:cNvPr id="12290" name="Rectangle 2"/>
          <p:cNvSpPr>
            <a:spLocks noGrp="1" noChangeArrowheads="1"/>
          </p:cNvSpPr>
          <p:nvPr>
            <p:ph type="title" idx="4294967295"/>
          </p:nvPr>
        </p:nvSpPr>
        <p:spPr>
          <a:xfrm>
            <a:off x="0" y="277813"/>
            <a:ext cx="8229600" cy="704850"/>
          </a:xfrm>
        </p:spPr>
        <p:txBody>
          <a:bodyPr/>
          <a:lstStyle/>
          <a:p>
            <a:pPr algn="ctr"/>
            <a:r>
              <a:rPr lang="ar-SA" sz="4000" dirty="0">
                <a:solidFill>
                  <a:srgbClr val="FF0000"/>
                </a:solidFill>
                <a:cs typeface="B Nazanin" pitchFamily="2" charset="-78"/>
              </a:rPr>
              <a:t>فيلترهاي نوكلئو </a:t>
            </a:r>
            <a:r>
              <a:rPr lang="ar-SA" sz="4000" dirty="0" smtClean="0">
                <a:solidFill>
                  <a:srgbClr val="FF0000"/>
                </a:solidFill>
                <a:cs typeface="B Nazanin" pitchFamily="2" charset="-78"/>
              </a:rPr>
              <a:t>پو</a:t>
            </a:r>
            <a:r>
              <a:rPr lang="fa-IR" sz="4000" dirty="0" smtClean="0">
                <a:solidFill>
                  <a:srgbClr val="FF0000"/>
                </a:solidFill>
                <a:cs typeface="B Nazanin" pitchFamily="2" charset="-78"/>
              </a:rPr>
              <a:t>ر</a:t>
            </a:r>
            <a:r>
              <a:rPr lang="en-US" sz="4000" dirty="0" smtClean="0">
                <a:solidFill>
                  <a:srgbClr val="FF0000"/>
                </a:solidFill>
                <a:cs typeface="B Nazanin" pitchFamily="2" charset="-78"/>
              </a:rPr>
              <a:t> </a:t>
            </a:r>
            <a:endParaRPr lang="en-US" sz="4000" dirty="0">
              <a:solidFill>
                <a:srgbClr val="FF0000"/>
              </a:solidFill>
              <a:cs typeface="B Nazanin" pitchFamily="2" charset="-78"/>
            </a:endParaRPr>
          </a:p>
        </p:txBody>
      </p:sp>
      <p:sp>
        <p:nvSpPr>
          <p:cNvPr id="12291" name="Rectangle 3"/>
          <p:cNvSpPr>
            <a:spLocks noGrp="1" noChangeArrowheads="1"/>
          </p:cNvSpPr>
          <p:nvPr>
            <p:ph type="body" idx="4294967295"/>
          </p:nvPr>
        </p:nvSpPr>
        <p:spPr>
          <a:xfrm>
            <a:off x="500034" y="1484313"/>
            <a:ext cx="8229600" cy="4525962"/>
          </a:xfrm>
        </p:spPr>
        <p:txBody>
          <a:bodyPr/>
          <a:lstStyle/>
          <a:p>
            <a:pPr algn="r" rtl="1"/>
            <a:r>
              <a:rPr lang="ar-SA" sz="2800" dirty="0">
                <a:cs typeface="B Nazanin" pitchFamily="2" charset="-78"/>
              </a:rPr>
              <a:t>داراي منافذ استوانه اي شكل با قطر يكنواخت هستند.</a:t>
            </a:r>
            <a:endParaRPr lang="fa-IR" sz="2800" dirty="0">
              <a:cs typeface="B Nazanin" pitchFamily="2" charset="-78"/>
            </a:endParaRPr>
          </a:p>
          <a:p>
            <a:pPr algn="r" rtl="1"/>
            <a:r>
              <a:rPr lang="ar-SA" sz="2800" dirty="0">
                <a:cs typeface="B Nazanin" pitchFamily="2" charset="-78"/>
              </a:rPr>
              <a:t>شفاف هستند و </a:t>
            </a:r>
            <a:r>
              <a:rPr lang="fa-IR" sz="2800" dirty="0">
                <a:cs typeface="B Nazanin" pitchFamily="2" charset="-78"/>
              </a:rPr>
              <a:t>ثبات حرارتي و شيميايي خوبي دارند. و افت فشار زيادي ايجاد مي كنند</a:t>
            </a:r>
            <a:r>
              <a:rPr lang="ar-SA" sz="2800" dirty="0">
                <a:cs typeface="B Nazanin" pitchFamily="2" charset="-78"/>
              </a:rPr>
              <a:t>.</a:t>
            </a:r>
            <a:endParaRPr lang="fa-IR" sz="2800" dirty="0">
              <a:cs typeface="B Nazanin" pitchFamily="2" charset="-78"/>
            </a:endParaRPr>
          </a:p>
          <a:p>
            <a:pPr algn="r" rtl="1"/>
            <a:r>
              <a:rPr lang="ar-SA" sz="2800" dirty="0">
                <a:cs typeface="B Nazanin" pitchFamily="2" charset="-78"/>
              </a:rPr>
              <a:t>مقاومت شان در برابر جريان هوا همانند فيلترهاي غشايي است</a:t>
            </a:r>
            <a:endParaRPr lang="fa-IR" sz="2800" dirty="0">
              <a:cs typeface="B Nazanin" pitchFamily="2" charset="-78"/>
            </a:endParaRPr>
          </a:p>
          <a:p>
            <a:pPr algn="r" rtl="1"/>
            <a:r>
              <a:rPr lang="ar-SA" sz="2800" dirty="0">
                <a:cs typeface="B Nazanin" pitchFamily="2" charset="-78"/>
              </a:rPr>
              <a:t>اين فيلترها داراي بنيان پلي كربناته</a:t>
            </a:r>
            <a:r>
              <a:rPr lang="fa-IR" sz="2800" dirty="0">
                <a:cs typeface="B Nazanin" pitchFamily="2" charset="-78"/>
              </a:rPr>
              <a:t> و پلي استر </a:t>
            </a:r>
            <a:r>
              <a:rPr lang="ar-SA" sz="2800" dirty="0">
                <a:cs typeface="B Nazanin" pitchFamily="2" charset="-78"/>
              </a:rPr>
              <a:t> هستند. در نتيجه مقاومت</a:t>
            </a:r>
            <a:r>
              <a:rPr lang="fa-IR" sz="2800" dirty="0">
                <a:cs typeface="B Nazanin" pitchFamily="2" charset="-78"/>
              </a:rPr>
              <a:t> </a:t>
            </a:r>
            <a:r>
              <a:rPr lang="ar-SA" sz="2800" dirty="0">
                <a:cs typeface="B Nazanin" pitchFamily="2" charset="-78"/>
              </a:rPr>
              <a:t>شان زياد است</a:t>
            </a:r>
            <a:r>
              <a:rPr lang="fa-IR" sz="2800" dirty="0">
                <a:cs typeface="B Nazanin" pitchFamily="2" charset="-78"/>
              </a:rPr>
              <a:t> .</a:t>
            </a:r>
          </a:p>
          <a:p>
            <a:pPr algn="r" rtl="1"/>
            <a:r>
              <a:rPr lang="fa-IR" sz="2800" dirty="0">
                <a:cs typeface="B Nazanin" pitchFamily="2" charset="-78"/>
              </a:rPr>
              <a:t>بدين جهت نوكلئوپور گفته مي شوند كه براي دستيابي به پور سايز مناسب منافذ اين فيلتر ها از طريق بمباران نوتروني ايجاد مي شود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457200" y="274638"/>
            <a:ext cx="7467600" cy="796908"/>
          </a:xfrm>
        </p:spPr>
        <p:txBody>
          <a:bodyPr>
            <a:normAutofit/>
          </a:bodyPr>
          <a:lstStyle/>
          <a:p>
            <a:pPr algn="ctr" rtl="1"/>
            <a:r>
              <a:rPr lang="fa-IR" sz="3600" dirty="0" smtClean="0">
                <a:solidFill>
                  <a:srgbClr val="FF0000"/>
                </a:solidFill>
                <a:cs typeface="B Nazanin" pitchFamily="2" charset="-78"/>
              </a:rPr>
              <a:t>فیلترهای تفلونی</a:t>
            </a:r>
            <a:endParaRPr lang="en-US" sz="3600" dirty="0">
              <a:solidFill>
                <a:srgbClr val="FF0000"/>
              </a:solidFill>
              <a:cs typeface="B Nazanin" pitchFamily="2" charset="-78"/>
            </a:endParaRPr>
          </a:p>
        </p:txBody>
      </p:sp>
      <p:sp>
        <p:nvSpPr>
          <p:cNvPr id="340995" name="Rectangle 3"/>
          <p:cNvSpPr>
            <a:spLocks noGrp="1" noChangeArrowheads="1"/>
          </p:cNvSpPr>
          <p:nvPr>
            <p:ph sz="quarter" idx="1"/>
          </p:nvPr>
        </p:nvSpPr>
        <p:spPr>
          <a:xfrm>
            <a:off x="457200" y="1857364"/>
            <a:ext cx="7686700" cy="4616588"/>
          </a:xfrm>
        </p:spPr>
        <p:txBody>
          <a:bodyPr>
            <a:normAutofit/>
          </a:bodyPr>
          <a:lstStyle/>
          <a:p>
            <a:pPr algn="r" rtl="1">
              <a:lnSpc>
                <a:spcPct val="90000"/>
              </a:lnSpc>
            </a:pPr>
            <a:r>
              <a:rPr lang="fa-IR" sz="3200" dirty="0" smtClean="0">
                <a:cs typeface="B Nazanin" pitchFamily="2" charset="-78"/>
              </a:rPr>
              <a:t>فیلتری از جنس پلیمری است.</a:t>
            </a:r>
          </a:p>
          <a:p>
            <a:pPr algn="r" rtl="1">
              <a:lnSpc>
                <a:spcPct val="90000"/>
              </a:lnSpc>
            </a:pPr>
            <a:r>
              <a:rPr lang="fa-IR" sz="3200" dirty="0" smtClean="0">
                <a:cs typeface="B Nazanin" pitchFamily="2" charset="-78"/>
              </a:rPr>
              <a:t>تفلون (</a:t>
            </a:r>
            <a:r>
              <a:rPr lang="en-US" sz="3200" dirty="0" smtClean="0">
                <a:cs typeface="B Nazanin" pitchFamily="2" charset="-78"/>
              </a:rPr>
              <a:t>PTFE</a:t>
            </a:r>
            <a:r>
              <a:rPr lang="fa-IR" sz="3200" dirty="0" smtClean="0">
                <a:cs typeface="B Nazanin" pitchFamily="2" charset="-78"/>
              </a:rPr>
              <a:t>): پلی تترافلورو اتیلن</a:t>
            </a:r>
          </a:p>
          <a:p>
            <a:pPr algn="r" rtl="1">
              <a:lnSpc>
                <a:spcPct val="90000"/>
              </a:lnSpc>
            </a:pPr>
            <a:r>
              <a:rPr lang="fa-IR" sz="3200" dirty="0" smtClean="0">
                <a:cs typeface="B Nazanin" pitchFamily="2" charset="-78"/>
              </a:rPr>
              <a:t>شبیه فیلترهای </a:t>
            </a:r>
            <a:r>
              <a:rPr lang="en-US" sz="3200" dirty="0" smtClean="0">
                <a:cs typeface="B Nazanin" pitchFamily="2" charset="-78"/>
              </a:rPr>
              <a:t>PVC</a:t>
            </a:r>
            <a:r>
              <a:rPr lang="fa-IR" sz="3200" dirty="0" smtClean="0">
                <a:cs typeface="B Nazanin" pitchFamily="2" charset="-78"/>
              </a:rPr>
              <a:t> است. از لحاظ شیمیایی، مقاوم بوده هیدروفوبیک است.  </a:t>
            </a:r>
          </a:p>
          <a:p>
            <a:pPr algn="r" rtl="1">
              <a:lnSpc>
                <a:spcPct val="90000"/>
              </a:lnSpc>
            </a:pPr>
            <a:r>
              <a:rPr lang="fa-IR" sz="3200" dirty="0" smtClean="0">
                <a:cs typeface="B Nazanin" pitchFamily="2" charset="-78"/>
              </a:rPr>
              <a:t>کاربرد برای نمونه برداری از هیدروکربنهای آروماتیک (مثل بنزوپیرن که از قیر یا آسفالت داغ منتشر می شود)</a:t>
            </a:r>
            <a:endParaRPr lang="en-US" sz="3200" dirty="0">
              <a:cs typeface="B Nazanin" pitchFamily="2" charset="-78"/>
            </a:endParaRPr>
          </a:p>
        </p:txBody>
      </p:sp>
      <p:sp>
        <p:nvSpPr>
          <p:cNvPr id="4" name="Slide Number Placeholder 5"/>
          <p:cNvSpPr>
            <a:spLocks noGrp="1"/>
          </p:cNvSpPr>
          <p:nvPr>
            <p:ph type="sldNum" sz="quarter" idx="15"/>
          </p:nvPr>
        </p:nvSpPr>
        <p:spPr/>
        <p:txBody>
          <a:bodyPr/>
          <a:lstStyle/>
          <a:p>
            <a:fld id="{5849D1FD-ABD2-4C46-A8D7-C30B7189E892}" type="slidenum">
              <a:rPr lang="ar-SA"/>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59EB8CE-6B05-46D1-976E-6EFF4EF54B45}" type="slidenum">
              <a:rPr lang="ar-SA"/>
              <a:pPr/>
              <a:t>24</a:t>
            </a:fld>
            <a:endParaRPr lang="en-US"/>
          </a:p>
        </p:txBody>
      </p:sp>
      <p:pic>
        <p:nvPicPr>
          <p:cNvPr id="229380" name="Picture 4"/>
          <p:cNvPicPr>
            <a:picLocks noChangeAspect="1" noChangeArrowheads="1"/>
          </p:cNvPicPr>
          <p:nvPr/>
        </p:nvPicPr>
        <p:blipFill>
          <a:blip r:embed="rId2"/>
          <a:srcRect/>
          <a:stretch>
            <a:fillRect/>
          </a:stretch>
        </p:blipFill>
        <p:spPr bwMode="auto">
          <a:xfrm>
            <a:off x="1142976" y="98465"/>
            <a:ext cx="6357982" cy="6578072"/>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274638"/>
            <a:ext cx="7467600" cy="725470"/>
          </a:xfrm>
        </p:spPr>
        <p:txBody>
          <a:bodyPr>
            <a:normAutofit/>
          </a:bodyPr>
          <a:lstStyle/>
          <a:p>
            <a:pPr algn="ctr" rtl="1"/>
            <a:r>
              <a:rPr lang="fa-IR" sz="3600" dirty="0" smtClean="0">
                <a:solidFill>
                  <a:srgbClr val="FF0000"/>
                </a:solidFill>
                <a:cs typeface="B Nazanin" pitchFamily="2" charset="-78"/>
              </a:rPr>
              <a:t>مشکلات نمونه برداری با فیلترها</a:t>
            </a:r>
            <a:endParaRPr lang="en-US" sz="3600" dirty="0">
              <a:solidFill>
                <a:srgbClr val="FF0000"/>
              </a:solidFill>
              <a:cs typeface="B Nazanin" pitchFamily="2" charset="-78"/>
            </a:endParaRPr>
          </a:p>
        </p:txBody>
      </p:sp>
      <p:sp>
        <p:nvSpPr>
          <p:cNvPr id="238595" name="Rectangle 3"/>
          <p:cNvSpPr>
            <a:spLocks noGrp="1" noChangeArrowheads="1"/>
          </p:cNvSpPr>
          <p:nvPr>
            <p:ph sz="quarter" idx="1"/>
          </p:nvPr>
        </p:nvSpPr>
        <p:spPr>
          <a:xfrm>
            <a:off x="71438" y="1385911"/>
            <a:ext cx="8643966" cy="5329237"/>
          </a:xfrm>
        </p:spPr>
        <p:txBody>
          <a:bodyPr>
            <a:normAutofit/>
          </a:bodyPr>
          <a:lstStyle/>
          <a:p>
            <a:pPr algn="r" rtl="1">
              <a:lnSpc>
                <a:spcPct val="90000"/>
              </a:lnSpc>
            </a:pPr>
            <a:r>
              <a:rPr lang="fa-IR" sz="2800" dirty="0" smtClean="0">
                <a:solidFill>
                  <a:srgbClr val="00B0F0"/>
                </a:solidFill>
                <a:cs typeface="B Nazanin" pitchFamily="2" charset="-78"/>
              </a:rPr>
              <a:t>اضافه بار شدن  </a:t>
            </a:r>
            <a:r>
              <a:rPr lang="en-US" sz="2800" dirty="0" smtClean="0">
                <a:solidFill>
                  <a:srgbClr val="00B0F0"/>
                </a:solidFill>
                <a:cs typeface="B Nazanin" pitchFamily="2" charset="-78"/>
              </a:rPr>
              <a:t>Overloading</a:t>
            </a:r>
            <a:endParaRPr lang="en-US" sz="2800" dirty="0">
              <a:solidFill>
                <a:srgbClr val="00B0F0"/>
              </a:solidFill>
              <a:cs typeface="B Nazanin" pitchFamily="2" charset="-78"/>
            </a:endParaRPr>
          </a:p>
          <a:p>
            <a:pPr lvl="1" algn="r" rtl="1">
              <a:lnSpc>
                <a:spcPct val="90000"/>
              </a:lnSpc>
            </a:pPr>
            <a:r>
              <a:rPr lang="fa-IR" sz="2800" dirty="0" smtClean="0">
                <a:cs typeface="B Nazanin" pitchFamily="2" charset="-78"/>
              </a:rPr>
              <a:t>جمع شدن مقدار زیاد ذرات بر روی فیلتر که باعث خطا در نتیجه گیری می شود.</a:t>
            </a:r>
            <a:endParaRPr lang="en-US" sz="2800" dirty="0">
              <a:cs typeface="B Nazanin" pitchFamily="2" charset="-78"/>
            </a:endParaRPr>
          </a:p>
          <a:p>
            <a:pPr algn="r" rtl="1">
              <a:lnSpc>
                <a:spcPct val="90000"/>
              </a:lnSpc>
            </a:pPr>
            <a:r>
              <a:rPr lang="fa-IR" sz="2800" dirty="0" smtClean="0">
                <a:solidFill>
                  <a:srgbClr val="00B0F0"/>
                </a:solidFill>
                <a:cs typeface="B Nazanin" pitchFamily="2" charset="-78"/>
              </a:rPr>
              <a:t>الکتریسیته ساکن </a:t>
            </a:r>
            <a:r>
              <a:rPr lang="en-US" sz="2800" dirty="0" smtClean="0">
                <a:solidFill>
                  <a:srgbClr val="00B0F0"/>
                </a:solidFill>
                <a:cs typeface="B Nazanin" pitchFamily="2" charset="-78"/>
              </a:rPr>
              <a:t>Static Electricity</a:t>
            </a:r>
            <a:endParaRPr lang="en-US" sz="2800" dirty="0">
              <a:solidFill>
                <a:srgbClr val="00B0F0"/>
              </a:solidFill>
              <a:cs typeface="B Nazanin" pitchFamily="2" charset="-78"/>
            </a:endParaRPr>
          </a:p>
          <a:p>
            <a:pPr lvl="1" algn="r" rtl="1">
              <a:lnSpc>
                <a:spcPct val="90000"/>
              </a:lnSpc>
            </a:pPr>
            <a:r>
              <a:rPr lang="fa-IR" sz="2800" dirty="0" smtClean="0">
                <a:cs typeface="B Nazanin" pitchFamily="2" charset="-78"/>
              </a:rPr>
              <a:t>جمع شدن بار الکتریکی بر روی فیلتر باعث خطا در آنالیزهای وزن سنجی می شود. </a:t>
            </a:r>
            <a:r>
              <a:rPr lang="en-US" sz="2800" dirty="0" smtClean="0">
                <a:cs typeface="B Nazanin" pitchFamily="2" charset="-78"/>
              </a:rPr>
              <a:t> </a:t>
            </a:r>
            <a:endParaRPr lang="en-US" sz="2800" dirty="0">
              <a:cs typeface="B Nazanin" pitchFamily="2" charset="-78"/>
            </a:endParaRPr>
          </a:p>
          <a:p>
            <a:pPr algn="r" rtl="1">
              <a:lnSpc>
                <a:spcPct val="90000"/>
              </a:lnSpc>
            </a:pPr>
            <a:r>
              <a:rPr lang="fa-IR" sz="2800" dirty="0" smtClean="0">
                <a:solidFill>
                  <a:srgbClr val="00B0F0"/>
                </a:solidFill>
                <a:cs typeface="B Nazanin" pitchFamily="2" charset="-78"/>
              </a:rPr>
              <a:t>آسیب پذیری فیزیکی ناشی از رطوبت </a:t>
            </a:r>
            <a:r>
              <a:rPr lang="en-US" dirty="0" smtClean="0">
                <a:solidFill>
                  <a:srgbClr val="00B0F0"/>
                </a:solidFill>
                <a:cs typeface="B Nazanin" pitchFamily="2" charset="-78"/>
              </a:rPr>
              <a:t>Moisture or physical damage</a:t>
            </a:r>
            <a:endParaRPr lang="fa-IR" dirty="0" smtClean="0">
              <a:solidFill>
                <a:srgbClr val="00B0F0"/>
              </a:solidFill>
              <a:cs typeface="B Nazanin" pitchFamily="2" charset="-78"/>
            </a:endParaRPr>
          </a:p>
          <a:p>
            <a:pPr algn="r" rtl="1">
              <a:lnSpc>
                <a:spcPct val="90000"/>
              </a:lnSpc>
            </a:pPr>
            <a:r>
              <a:rPr lang="fa-IR" sz="2800" dirty="0" smtClean="0">
                <a:solidFill>
                  <a:srgbClr val="00B0F0"/>
                </a:solidFill>
                <a:cs typeface="B Nazanin" pitchFamily="2" charset="-78"/>
              </a:rPr>
              <a:t>آلوده شدن با عوامل مداخله گر</a:t>
            </a:r>
          </a:p>
          <a:p>
            <a:pPr algn="l">
              <a:lnSpc>
                <a:spcPct val="90000"/>
              </a:lnSpc>
              <a:buNone/>
            </a:pPr>
            <a:r>
              <a:rPr lang="en-US" sz="2800" dirty="0" smtClean="0">
                <a:solidFill>
                  <a:srgbClr val="00B0F0"/>
                </a:solidFill>
                <a:cs typeface="B Nazanin" pitchFamily="2" charset="-78"/>
              </a:rPr>
              <a:t>Contamination with interfering substances</a:t>
            </a:r>
            <a:endParaRPr lang="en-US" sz="2800" dirty="0">
              <a:solidFill>
                <a:srgbClr val="00B0F0"/>
              </a:solidFill>
              <a:cs typeface="B Nazanin" pitchFamily="2" charset="-78"/>
            </a:endParaRPr>
          </a:p>
        </p:txBody>
      </p:sp>
      <p:sp>
        <p:nvSpPr>
          <p:cNvPr id="4" name="Slide Number Placeholder 5"/>
          <p:cNvSpPr>
            <a:spLocks noGrp="1"/>
          </p:cNvSpPr>
          <p:nvPr>
            <p:ph type="sldNum" sz="quarter" idx="15"/>
          </p:nvPr>
        </p:nvSpPr>
        <p:spPr/>
        <p:txBody>
          <a:bodyPr/>
          <a:lstStyle/>
          <a:p>
            <a:fld id="{F6357AC6-C6FD-4E1F-B624-F41234B55244}" type="slidenum">
              <a:rPr lang="ar-SA"/>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9032A4F4-732C-466F-91AB-E95D8E94D475}" type="slidenum">
              <a:rPr lang="ar-SA"/>
              <a:pPr/>
              <a:t>26</a:t>
            </a:fld>
            <a:endParaRPr lang="en-US"/>
          </a:p>
        </p:txBody>
      </p:sp>
      <p:sp>
        <p:nvSpPr>
          <p:cNvPr id="672770" name="Rectangle 2"/>
          <p:cNvSpPr>
            <a:spLocks noGrp="1" noChangeArrowheads="1"/>
          </p:cNvSpPr>
          <p:nvPr>
            <p:ph type="title" idx="4294967295"/>
          </p:nvPr>
        </p:nvSpPr>
        <p:spPr>
          <a:xfrm>
            <a:off x="271490" y="142852"/>
            <a:ext cx="8229600" cy="714372"/>
          </a:xfrm>
        </p:spPr>
        <p:txBody>
          <a:bodyPr>
            <a:noAutofit/>
          </a:bodyPr>
          <a:lstStyle/>
          <a:p>
            <a:pPr algn="ctr" rtl="1"/>
            <a:r>
              <a:rPr lang="fa-IR" sz="3200" b="0" dirty="0">
                <a:solidFill>
                  <a:srgbClr val="FF0000"/>
                </a:solidFill>
                <a:cs typeface="B Zar" pitchFamily="2" charset="-78"/>
              </a:rPr>
              <a:t/>
            </a:r>
            <a:br>
              <a:rPr lang="fa-IR" sz="3200" b="0" dirty="0">
                <a:solidFill>
                  <a:srgbClr val="FF0000"/>
                </a:solidFill>
                <a:cs typeface="B Zar" pitchFamily="2" charset="-78"/>
              </a:rPr>
            </a:br>
            <a:r>
              <a:rPr lang="fa-IR" sz="3200" b="0" dirty="0">
                <a:solidFill>
                  <a:srgbClr val="FF0000"/>
                </a:solidFill>
                <a:cs typeface="B Zar" pitchFamily="2" charset="-78"/>
              </a:rPr>
              <a:t>هولدر هاي نمونه برداري  از ذرات كل براساس مكانيسم فيلتراسيون</a:t>
            </a:r>
            <a:endParaRPr lang="en-US" sz="3200" b="0" dirty="0">
              <a:solidFill>
                <a:srgbClr val="FF0000"/>
              </a:solidFill>
              <a:cs typeface="B Zar" pitchFamily="2" charset="-78"/>
            </a:endParaRPr>
          </a:p>
        </p:txBody>
      </p:sp>
      <p:pic>
        <p:nvPicPr>
          <p:cNvPr id="239621" name="Picture 5" descr="225-90xx"/>
          <p:cNvPicPr>
            <a:picLocks noChangeAspect="1" noChangeArrowheads="1"/>
          </p:cNvPicPr>
          <p:nvPr/>
        </p:nvPicPr>
        <p:blipFill>
          <a:blip r:embed="rId2"/>
          <a:srcRect/>
          <a:stretch>
            <a:fillRect/>
          </a:stretch>
        </p:blipFill>
        <p:spPr bwMode="auto">
          <a:xfrm>
            <a:off x="5429256" y="1142984"/>
            <a:ext cx="3262313" cy="3009904"/>
          </a:xfrm>
          <a:prstGeom prst="rect">
            <a:avLst/>
          </a:prstGeom>
          <a:noFill/>
          <a:ln w="9525">
            <a:noFill/>
            <a:miter lim="800000"/>
            <a:headEnd/>
            <a:tailEnd/>
          </a:ln>
        </p:spPr>
      </p:pic>
      <p:pic>
        <p:nvPicPr>
          <p:cNvPr id="239622" name="Picture 6" descr="225-01-01_exp_top"/>
          <p:cNvPicPr>
            <a:picLocks noChangeAspect="1" noChangeArrowheads="1"/>
          </p:cNvPicPr>
          <p:nvPr/>
        </p:nvPicPr>
        <p:blipFill>
          <a:blip r:embed="rId3"/>
          <a:srcRect/>
          <a:stretch>
            <a:fillRect/>
          </a:stretch>
        </p:blipFill>
        <p:spPr bwMode="auto">
          <a:xfrm>
            <a:off x="25368" y="1214422"/>
            <a:ext cx="2667000" cy="5214974"/>
          </a:xfrm>
          <a:prstGeom prst="rect">
            <a:avLst/>
          </a:prstGeom>
          <a:noFill/>
          <a:ln w="9525">
            <a:noFill/>
            <a:miter lim="800000"/>
            <a:headEnd/>
            <a:tailEnd/>
          </a:ln>
        </p:spPr>
      </p:pic>
      <p:pic>
        <p:nvPicPr>
          <p:cNvPr id="672776" name="Picture 8" descr="225-FIL2"/>
          <p:cNvPicPr>
            <a:picLocks noChangeAspect="1" noChangeArrowheads="1"/>
          </p:cNvPicPr>
          <p:nvPr/>
        </p:nvPicPr>
        <p:blipFill>
          <a:blip r:embed="rId4"/>
          <a:srcRect/>
          <a:stretch>
            <a:fillRect/>
          </a:stretch>
        </p:blipFill>
        <p:spPr bwMode="auto">
          <a:xfrm>
            <a:off x="5486400" y="4114800"/>
            <a:ext cx="3276600" cy="2590800"/>
          </a:xfrm>
          <a:prstGeom prst="rect">
            <a:avLst/>
          </a:prstGeom>
          <a:noFill/>
          <a:ln w="9525">
            <a:noFill/>
            <a:miter lim="800000"/>
            <a:headEnd/>
            <a:tailEnd/>
          </a:ln>
        </p:spPr>
      </p:pic>
      <p:pic>
        <p:nvPicPr>
          <p:cNvPr id="249857" name="Picture 1"/>
          <p:cNvPicPr>
            <a:picLocks noChangeAspect="1" noChangeArrowheads="1"/>
          </p:cNvPicPr>
          <p:nvPr/>
        </p:nvPicPr>
        <p:blipFill>
          <a:blip r:embed="rId5"/>
          <a:srcRect/>
          <a:stretch>
            <a:fillRect/>
          </a:stretch>
        </p:blipFill>
        <p:spPr bwMode="auto">
          <a:xfrm>
            <a:off x="2786050" y="1357298"/>
            <a:ext cx="2500330" cy="52149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72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787A6F-E12C-45A1-B1A6-7764CEAB589B}" type="slidenum">
              <a:rPr lang="ar-SA"/>
              <a:pPr/>
              <a:t>27</a:t>
            </a:fld>
            <a:endParaRPr lang="en-US"/>
          </a:p>
        </p:txBody>
      </p:sp>
      <p:sp>
        <p:nvSpPr>
          <p:cNvPr id="242690" name="Rectangle 2"/>
          <p:cNvSpPr>
            <a:spLocks noGrp="1" noChangeArrowheads="1"/>
          </p:cNvSpPr>
          <p:nvPr>
            <p:ph type="title" idx="4294967295"/>
          </p:nvPr>
        </p:nvSpPr>
        <p:spPr>
          <a:xfrm>
            <a:off x="0" y="277813"/>
            <a:ext cx="8229600" cy="704850"/>
          </a:xfrm>
        </p:spPr>
        <p:txBody>
          <a:bodyPr/>
          <a:lstStyle/>
          <a:p>
            <a:pPr algn="ctr"/>
            <a:r>
              <a:rPr lang="ar-SA" sz="4000" dirty="0">
                <a:solidFill>
                  <a:srgbClr val="FF0000"/>
                </a:solidFill>
                <a:cs typeface="B Nazanin" pitchFamily="2" charset="-78"/>
              </a:rPr>
              <a:t>جمع آوري ذرات از طريق برخورد</a:t>
            </a:r>
            <a:r>
              <a:rPr lang="en-US" sz="4000" dirty="0">
                <a:solidFill>
                  <a:srgbClr val="FF0000"/>
                </a:solidFill>
                <a:cs typeface="B Nazanin" pitchFamily="2" charset="-78"/>
              </a:rPr>
              <a:t> </a:t>
            </a:r>
          </a:p>
        </p:txBody>
      </p:sp>
      <p:sp>
        <p:nvSpPr>
          <p:cNvPr id="242691" name="Rectangle 3"/>
          <p:cNvSpPr>
            <a:spLocks noGrp="1" noChangeArrowheads="1"/>
          </p:cNvSpPr>
          <p:nvPr>
            <p:ph type="body" idx="4294967295"/>
          </p:nvPr>
        </p:nvSpPr>
        <p:spPr>
          <a:xfrm>
            <a:off x="271490" y="1412875"/>
            <a:ext cx="8229600" cy="4713288"/>
          </a:xfrm>
        </p:spPr>
        <p:txBody>
          <a:bodyPr/>
          <a:lstStyle/>
          <a:p>
            <a:pPr algn="r" rtl="1"/>
            <a:r>
              <a:rPr lang="ar-SA" sz="2800" dirty="0">
                <a:solidFill>
                  <a:srgbClr val="00B0F0"/>
                </a:solidFill>
                <a:cs typeface="B Nazanin" pitchFamily="2" charset="-78"/>
              </a:rPr>
              <a:t>اساس اين روش : </a:t>
            </a:r>
            <a:endParaRPr lang="fa-IR" sz="2800" dirty="0">
              <a:solidFill>
                <a:srgbClr val="00B0F0"/>
              </a:solidFill>
              <a:cs typeface="B Nazanin" pitchFamily="2" charset="-78"/>
            </a:endParaRPr>
          </a:p>
          <a:p>
            <a:pPr algn="r" rtl="1"/>
            <a:r>
              <a:rPr lang="ar-SA" sz="2800" dirty="0">
                <a:cs typeface="B Nazanin" pitchFamily="2" charset="-78"/>
              </a:rPr>
              <a:t>هرگاه جريان هواي حاوي ذرات به صفحه اي برخورد كند، در جهت جريان تغيير ناگهاني ايجاد مي شود و ذرات نمي توانند مسير حركت هوا را تعقيب نمايند و در نتيجه بر روي سطح جمع آوري مي شوند.</a:t>
            </a:r>
            <a:endParaRPr lang="fa-IR" sz="2800" dirty="0">
              <a:cs typeface="B Nazanin" pitchFamily="2" charset="-78"/>
            </a:endParaRPr>
          </a:p>
          <a:p>
            <a:pPr algn="r" rtl="1"/>
            <a:r>
              <a:rPr lang="ar-SA" sz="2800" dirty="0">
                <a:cs typeface="B Nazanin" pitchFamily="2" charset="-78"/>
              </a:rPr>
              <a:t>به وسايلي كه بر اساس پديده برخورد به سطح جامد كار مي كنند ايمپكتور گفته مي شود.</a:t>
            </a:r>
            <a:endParaRPr lang="fa-IR" sz="2800" dirty="0">
              <a:cs typeface="B Nazanin" pitchFamily="2" charset="-78"/>
            </a:endParaRPr>
          </a:p>
          <a:p>
            <a:pPr algn="r" rtl="1"/>
            <a:r>
              <a:rPr lang="ar-SA" sz="2800" dirty="0">
                <a:cs typeface="B Nazanin" pitchFamily="2" charset="-78"/>
              </a:rPr>
              <a:t>ايمپكتورها معمولا چند ساخته مي شوند تا ذراتي را كه اندازه هاي مختلفي دارند در صفحات مختلف جمع آوري نمايند</a:t>
            </a:r>
            <a:endParaRPr lang="fa-IR" sz="2800" dirty="0">
              <a:cs typeface="B Nazanin" pitchFamily="2" charset="-78"/>
            </a:endParaRPr>
          </a:p>
          <a:p>
            <a:pPr algn="r" rtl="1"/>
            <a:r>
              <a:rPr lang="ar-SA" sz="2800" dirty="0">
                <a:cs typeface="B Nazanin" pitchFamily="2" charset="-78"/>
              </a:rPr>
              <a:t>كونيمتر و كاسكيد ايمپكتور نمونه اي از وسايل اين گروه هستند.</a:t>
            </a:r>
            <a:r>
              <a:rPr lang="en-US" sz="2800" dirty="0">
                <a:cs typeface="B Nazanin" pitchFamily="2" charset="-78"/>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23850" y="404813"/>
            <a:ext cx="8229600" cy="881047"/>
          </a:xfrm>
        </p:spPr>
        <p:txBody>
          <a:bodyPr>
            <a:normAutofit fontScale="90000"/>
          </a:bodyPr>
          <a:lstStyle/>
          <a:p>
            <a:pPr algn="ctr"/>
            <a:r>
              <a:rPr lang="en-US" sz="2400" dirty="0">
                <a:solidFill>
                  <a:srgbClr val="FF0000"/>
                </a:solidFill>
              </a:rPr>
              <a:t>PM IN INDOOR AIR USING A PERSONAL IMPACTOR</a:t>
            </a:r>
            <a:r>
              <a:rPr lang="en-US" dirty="0">
                <a:solidFill>
                  <a:srgbClr val="FF0000"/>
                </a:solidFill>
              </a:rPr>
              <a:t/>
            </a:r>
            <a:br>
              <a:rPr lang="en-US" dirty="0">
                <a:solidFill>
                  <a:srgbClr val="FF0000"/>
                </a:solidFill>
              </a:rPr>
            </a:br>
            <a:endParaRPr lang="en-US" dirty="0">
              <a:solidFill>
                <a:srgbClr val="FF0000"/>
              </a:solidFill>
            </a:endParaRPr>
          </a:p>
        </p:txBody>
      </p:sp>
      <p:pic>
        <p:nvPicPr>
          <p:cNvPr id="271364" name="Picture 4" descr="225-370SioutasImpactor"/>
          <p:cNvPicPr>
            <a:picLocks noGrp="1" noChangeAspect="1" noChangeArrowheads="1"/>
          </p:cNvPicPr>
          <p:nvPr>
            <p:ph type="clipArt" sz="half" idx="1"/>
          </p:nvPr>
        </p:nvPicPr>
        <p:blipFill>
          <a:blip r:embed="rId2"/>
          <a:srcRect/>
          <a:stretch>
            <a:fillRect/>
          </a:stretch>
        </p:blipFill>
        <p:spPr>
          <a:xfrm>
            <a:off x="214282" y="1357299"/>
            <a:ext cx="3510468" cy="4700602"/>
          </a:xfrm>
          <a:noFill/>
          <a:ln w="28575">
            <a:solidFill>
              <a:srgbClr val="FF0000"/>
            </a:solidFill>
          </a:ln>
        </p:spPr>
      </p:pic>
      <p:sp>
        <p:nvSpPr>
          <p:cNvPr id="271363" name="Rectangle 3"/>
          <p:cNvSpPr>
            <a:spLocks noGrp="1" noChangeArrowheads="1"/>
          </p:cNvSpPr>
          <p:nvPr>
            <p:ph type="body" sz="half" idx="2"/>
          </p:nvPr>
        </p:nvSpPr>
        <p:spPr>
          <a:xfrm>
            <a:off x="3929058" y="1571612"/>
            <a:ext cx="4857784" cy="4829196"/>
          </a:xfrm>
        </p:spPr>
        <p:txBody>
          <a:bodyPr>
            <a:normAutofit/>
          </a:bodyPr>
          <a:lstStyle/>
          <a:p>
            <a:pPr algn="l" rtl="0"/>
            <a:r>
              <a:rPr lang="en-US" sz="2800" dirty="0"/>
              <a:t>Developed by researchers at the University of S. California to collect data on the relationship between outdoor and indoor PM levels and to assess personal exposures.  </a:t>
            </a:r>
          </a:p>
          <a:p>
            <a:pPr algn="l" rtl="0"/>
            <a:r>
              <a:rPr lang="en-US" sz="2800" dirty="0"/>
              <a:t>Designed to partner with a pump at </a:t>
            </a:r>
            <a:r>
              <a:rPr lang="en-US" sz="2800" dirty="0">
                <a:solidFill>
                  <a:srgbClr val="00B0F0"/>
                </a:solidFill>
              </a:rPr>
              <a:t>9 L/min for 24-hr.</a:t>
            </a:r>
          </a:p>
          <a:p>
            <a:pPr algn="l" rtl="0">
              <a:buFont typeface="Wingdings" pitchFamily="2" charset="2"/>
              <a:buNone/>
            </a:pPr>
            <a:endParaRPr lang="en-US" sz="2800" dirty="0"/>
          </a:p>
        </p:txBody>
      </p:sp>
      <p:sp>
        <p:nvSpPr>
          <p:cNvPr id="6" name="Slide Number Placeholder 6"/>
          <p:cNvSpPr>
            <a:spLocks noGrp="1"/>
          </p:cNvSpPr>
          <p:nvPr>
            <p:ph type="sldNum" sz="quarter" idx="12"/>
          </p:nvPr>
        </p:nvSpPr>
        <p:spPr/>
        <p:txBody>
          <a:bodyPr/>
          <a:lstStyle/>
          <a:p>
            <a:fld id="{7EFB58E9-3D39-4616-B3AE-BC08A2B3AA90}" type="slidenum">
              <a:rPr lang="ar-SA"/>
              <a:pPr/>
              <a:t>28</a:t>
            </a:fld>
            <a:endParaRPr lang="en-US"/>
          </a:p>
        </p:txBody>
      </p:sp>
      <p:sp>
        <p:nvSpPr>
          <p:cNvPr id="271365" name="Text Box 5"/>
          <p:cNvSpPr txBox="1">
            <a:spLocks noChangeArrowheads="1"/>
          </p:cNvSpPr>
          <p:nvPr/>
        </p:nvSpPr>
        <p:spPr bwMode="auto">
          <a:xfrm>
            <a:off x="785786" y="6143644"/>
            <a:ext cx="2505075" cy="366713"/>
          </a:xfrm>
          <a:prstGeom prst="rect">
            <a:avLst/>
          </a:prstGeom>
          <a:solidFill>
            <a:srgbClr val="FF0000"/>
          </a:solidFill>
          <a:ln w="12700">
            <a:noFill/>
            <a:miter lim="800000"/>
            <a:headEnd type="none" w="sm" len="sm"/>
            <a:tailEnd type="none" w="sm" len="sm"/>
          </a:ln>
          <a:effectLst/>
        </p:spPr>
        <p:txBody>
          <a:bodyPr>
            <a:spAutoFit/>
          </a:bodyPr>
          <a:lstStyle/>
          <a:p>
            <a:pPr algn="ctr" rtl="0" eaLnBrk="0" hangingPunct="0">
              <a:spcBef>
                <a:spcPct val="50000"/>
              </a:spcBef>
            </a:pPr>
            <a:r>
              <a:rPr lang="en-US" dirty="0">
                <a:latin typeface="Arial" pitchFamily="34" charset="0"/>
              </a:rPr>
              <a:t>SIOUTAS IMPACTOR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FD29831-F4AE-4F5F-9049-C1E6D550174E}" type="slidenum">
              <a:rPr lang="ar-SA"/>
              <a:pPr/>
              <a:t>29</a:t>
            </a:fld>
            <a:endParaRPr lang="en-US"/>
          </a:p>
        </p:txBody>
      </p:sp>
      <p:sp>
        <p:nvSpPr>
          <p:cNvPr id="679938" name="Rectangle 2"/>
          <p:cNvSpPr>
            <a:spLocks noGrp="1" noChangeArrowheads="1"/>
          </p:cNvSpPr>
          <p:nvPr>
            <p:ph type="title" idx="4294967295"/>
          </p:nvPr>
        </p:nvSpPr>
        <p:spPr>
          <a:xfrm>
            <a:off x="514376" y="285728"/>
            <a:ext cx="7772400" cy="1003297"/>
          </a:xfrm>
        </p:spPr>
        <p:txBody>
          <a:bodyPr>
            <a:noAutofit/>
          </a:bodyPr>
          <a:lstStyle/>
          <a:p>
            <a:pPr algn="ctr" rtl="1">
              <a:defRPr/>
            </a:pPr>
            <a:r>
              <a:rPr lang="fa-IR" sz="3200" dirty="0" smtClean="0">
                <a:solidFill>
                  <a:srgbClr val="FF0000"/>
                </a:solidFill>
                <a:cs typeface="B Nazanin" pitchFamily="2" charset="-78"/>
              </a:rPr>
              <a:t>       مکانیسم برخورد </a:t>
            </a:r>
            <a:r>
              <a:rPr lang="fa-IR" sz="3200" dirty="0">
                <a:solidFill>
                  <a:srgbClr val="FF0000"/>
                </a:solidFill>
                <a:cs typeface="B Nazanin" pitchFamily="2" charset="-78"/>
              </a:rPr>
              <a:t/>
            </a:r>
            <a:br>
              <a:rPr lang="fa-IR" sz="3200" dirty="0">
                <a:solidFill>
                  <a:srgbClr val="FF0000"/>
                </a:solidFill>
                <a:cs typeface="B Nazanin" pitchFamily="2" charset="-78"/>
              </a:rPr>
            </a:br>
            <a:r>
              <a:rPr lang="en-US" sz="3200" dirty="0" smtClean="0">
                <a:solidFill>
                  <a:srgbClr val="FF0000"/>
                </a:solidFill>
                <a:cs typeface="B Nazanin" pitchFamily="2" charset="-78"/>
              </a:rPr>
              <a:t> </a:t>
            </a:r>
            <a:r>
              <a:rPr lang="en-US" sz="2800" dirty="0" smtClean="0">
                <a:solidFill>
                  <a:srgbClr val="FF0000"/>
                </a:solidFill>
                <a:cs typeface="B Nazanin" pitchFamily="2" charset="-78"/>
              </a:rPr>
              <a:t>PERSONAL CASCADE IMPACTOR</a:t>
            </a:r>
            <a:endParaRPr lang="en-US" sz="3200" dirty="0">
              <a:solidFill>
                <a:srgbClr val="FF0000"/>
              </a:solidFill>
              <a:cs typeface="B Nazanin" pitchFamily="2" charset="-78"/>
            </a:endParaRPr>
          </a:p>
        </p:txBody>
      </p:sp>
      <p:sp>
        <p:nvSpPr>
          <p:cNvPr id="679939" name="Rectangle 3"/>
          <p:cNvSpPr>
            <a:spLocks noGrp="1" noChangeArrowheads="1"/>
          </p:cNvSpPr>
          <p:nvPr>
            <p:ph type="body" sz="half" idx="4294967295"/>
          </p:nvPr>
        </p:nvSpPr>
        <p:spPr>
          <a:xfrm>
            <a:off x="214282" y="2000240"/>
            <a:ext cx="4286280" cy="4114800"/>
          </a:xfrm>
        </p:spPr>
        <p:txBody>
          <a:bodyPr/>
          <a:lstStyle/>
          <a:p>
            <a:pPr algn="l" rtl="0">
              <a:buFont typeface="Wingdings" pitchFamily="2" charset="2"/>
              <a:buNone/>
            </a:pPr>
            <a:r>
              <a:rPr lang="en-US" sz="2800" dirty="0"/>
              <a:t>Four impaction stages</a:t>
            </a:r>
          </a:p>
          <a:p>
            <a:pPr algn="l" rtl="0">
              <a:buFont typeface="Wingdings" pitchFamily="2" charset="2"/>
              <a:buNone/>
            </a:pPr>
            <a:r>
              <a:rPr lang="en-US" sz="2800" dirty="0"/>
              <a:t>and after-filter:</a:t>
            </a:r>
          </a:p>
          <a:p>
            <a:pPr algn="l" rtl="0"/>
            <a:r>
              <a:rPr lang="en-US" sz="2800" dirty="0"/>
              <a:t>2.5-10 um</a:t>
            </a:r>
          </a:p>
          <a:p>
            <a:pPr algn="l" rtl="0"/>
            <a:r>
              <a:rPr lang="en-US" sz="2800" dirty="0"/>
              <a:t>1.0-2.5 um</a:t>
            </a:r>
          </a:p>
          <a:p>
            <a:pPr algn="l" rtl="0"/>
            <a:r>
              <a:rPr lang="en-US" sz="2800" dirty="0"/>
              <a:t>0.5-1.0 um</a:t>
            </a:r>
          </a:p>
          <a:p>
            <a:pPr algn="l" rtl="0"/>
            <a:r>
              <a:rPr lang="en-US" sz="2800" dirty="0"/>
              <a:t>0.25-0.5</a:t>
            </a:r>
          </a:p>
          <a:p>
            <a:pPr algn="l" rtl="0"/>
            <a:r>
              <a:rPr lang="en-US" sz="2800" dirty="0"/>
              <a:t>&lt;0.25 um</a:t>
            </a:r>
          </a:p>
        </p:txBody>
      </p:sp>
      <p:pic>
        <p:nvPicPr>
          <p:cNvPr id="263172" name="Picture 4" descr="225-370SioutasImpactor"/>
          <p:cNvPicPr>
            <a:picLocks noChangeAspect="1" noChangeArrowheads="1"/>
          </p:cNvPicPr>
          <p:nvPr/>
        </p:nvPicPr>
        <p:blipFill>
          <a:blip r:embed="rId2"/>
          <a:srcRect/>
          <a:stretch>
            <a:fillRect/>
          </a:stretch>
        </p:blipFill>
        <p:spPr bwMode="auto">
          <a:xfrm>
            <a:off x="4643438" y="2000240"/>
            <a:ext cx="3505200" cy="4405314"/>
          </a:xfrm>
          <a:prstGeom prst="rect">
            <a:avLst/>
          </a:prstGeom>
          <a:noFill/>
          <a:ln w="28575">
            <a:solidFill>
              <a:srgbClr val="FF0000"/>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4" y="71414"/>
            <a:ext cx="7467600" cy="857256"/>
          </a:xfrm>
        </p:spPr>
        <p:txBody>
          <a:bodyPr>
            <a:normAutofit/>
          </a:bodyPr>
          <a:lstStyle/>
          <a:p>
            <a:pPr algn="ctr"/>
            <a:r>
              <a:rPr lang="fa-IR" sz="4400" dirty="0" smtClean="0">
                <a:solidFill>
                  <a:srgbClr val="FF0000"/>
                </a:solidFill>
                <a:cs typeface="B Nazanin" pitchFamily="2" charset="-78"/>
              </a:rPr>
              <a:t>مقدمه و کلیات</a:t>
            </a:r>
            <a:endParaRPr lang="en-US" sz="4400" dirty="0">
              <a:solidFill>
                <a:srgbClr val="FF0000"/>
              </a:solidFill>
              <a:cs typeface="B Nazanin" pitchFamily="2" charset="-78"/>
            </a:endParaRPr>
          </a:p>
        </p:txBody>
      </p:sp>
      <p:sp>
        <p:nvSpPr>
          <p:cNvPr id="3" name="Content Placeholder 2"/>
          <p:cNvSpPr>
            <a:spLocks noGrp="1"/>
          </p:cNvSpPr>
          <p:nvPr>
            <p:ph sz="quarter" idx="1"/>
          </p:nvPr>
        </p:nvSpPr>
        <p:spPr>
          <a:xfrm>
            <a:off x="142844" y="1142984"/>
            <a:ext cx="8358246" cy="5500726"/>
          </a:xfrm>
        </p:spPr>
        <p:txBody>
          <a:bodyPr>
            <a:normAutofit/>
          </a:bodyPr>
          <a:lstStyle/>
          <a:p>
            <a:pPr algn="r" rtl="1"/>
            <a:r>
              <a:rPr lang="fa-IR" sz="3200" dirty="0" smtClean="0">
                <a:cs typeface="B Nazanin" pitchFamily="2" charset="-78"/>
              </a:rPr>
              <a:t>تعریف نمونه </a:t>
            </a:r>
          </a:p>
          <a:p>
            <a:pPr algn="r" rtl="1"/>
            <a:r>
              <a:rPr lang="fa-IR" sz="3200" dirty="0" smtClean="0">
                <a:cs typeface="B Nazanin" pitchFamily="2" charset="-78"/>
              </a:rPr>
              <a:t>اهداف نمونه برداری</a:t>
            </a:r>
          </a:p>
          <a:p>
            <a:pPr algn="r" rtl="1"/>
            <a:r>
              <a:rPr lang="fa-IR" sz="3200" dirty="0" smtClean="0">
                <a:cs typeface="B Nazanin" pitchFamily="2" charset="-78"/>
              </a:rPr>
              <a:t>طبقه بندی آلاینده های هوابرد</a:t>
            </a:r>
          </a:p>
          <a:p>
            <a:pPr algn="r" rtl="1"/>
            <a:r>
              <a:rPr lang="fa-IR" sz="3200" dirty="0" smtClean="0">
                <a:cs typeface="B Nazanin" pitchFamily="2" charset="-78"/>
              </a:rPr>
              <a:t>انواع آئروسول ها</a:t>
            </a:r>
          </a:p>
          <a:p>
            <a:pPr algn="r" rtl="1"/>
            <a:r>
              <a:rPr lang="fa-IR" sz="3200" dirty="0" smtClean="0">
                <a:cs typeface="B Nazanin" pitchFamily="2" charset="-78"/>
              </a:rPr>
              <a:t>سؤالات اساسی قبل از نمونه برداری</a:t>
            </a:r>
          </a:p>
          <a:p>
            <a:pPr algn="r" rtl="1"/>
            <a:r>
              <a:rPr lang="fa-IR" sz="3200" dirty="0" smtClean="0">
                <a:cs typeface="B Nazanin" pitchFamily="2" charset="-78"/>
              </a:rPr>
              <a:t>ضرورت کالیبراسیون</a:t>
            </a:r>
          </a:p>
          <a:p>
            <a:pPr algn="r" rtl="1"/>
            <a:r>
              <a:rPr lang="fa-IR" sz="3200" dirty="0" smtClean="0">
                <a:cs typeface="B Nazanin" pitchFamily="2" charset="-78"/>
              </a:rPr>
              <a:t>تعریف واژه ها</a:t>
            </a:r>
            <a:endParaRPr lang="en-US" sz="3200" dirty="0">
              <a:cs typeface="B Nazanin" pitchFamily="2" charset="-78"/>
            </a:endParaRPr>
          </a:p>
        </p:txBody>
      </p:sp>
      <p:sp>
        <p:nvSpPr>
          <p:cNvPr id="4" name="Slide Number Placeholder 3"/>
          <p:cNvSpPr>
            <a:spLocks noGrp="1"/>
          </p:cNvSpPr>
          <p:nvPr>
            <p:ph type="sldNum" sz="quarter" idx="15"/>
          </p:nvPr>
        </p:nvSpPr>
        <p:spPr/>
        <p:txBody>
          <a:bodyPr/>
          <a:lstStyle/>
          <a:p>
            <a:fld id="{7AC63C04-C2F3-4BCA-81C5-9CEF182968CC}" type="slidenum">
              <a:rPr lang="ar-SA"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FAC3C0-CEF2-4828-865F-57A3ABA0CA67}" type="slidenum">
              <a:rPr lang="ar-SA"/>
              <a:pPr/>
              <a:t>30</a:t>
            </a:fld>
            <a:endParaRPr lang="en-US"/>
          </a:p>
        </p:txBody>
      </p:sp>
      <p:sp>
        <p:nvSpPr>
          <p:cNvPr id="244738" name="Rectangle 2"/>
          <p:cNvSpPr>
            <a:spLocks noGrp="1" noChangeArrowheads="1"/>
          </p:cNvSpPr>
          <p:nvPr>
            <p:ph type="title" idx="4294967295"/>
          </p:nvPr>
        </p:nvSpPr>
        <p:spPr>
          <a:xfrm>
            <a:off x="0" y="277813"/>
            <a:ext cx="8229600" cy="852487"/>
          </a:xfrm>
        </p:spPr>
        <p:txBody>
          <a:bodyPr/>
          <a:lstStyle/>
          <a:p>
            <a:pPr algn="ctr" rtl="1"/>
            <a:r>
              <a:rPr lang="ar-SA" sz="3600" dirty="0">
                <a:solidFill>
                  <a:srgbClr val="FF0000"/>
                </a:solidFill>
                <a:cs typeface="B Nazanin" pitchFamily="2" charset="-78"/>
              </a:rPr>
              <a:t>كونيمتر </a:t>
            </a:r>
            <a:r>
              <a:rPr lang="en-US" sz="3600" dirty="0" err="1">
                <a:solidFill>
                  <a:srgbClr val="FF0000"/>
                </a:solidFill>
                <a:cs typeface="B Nazanin" pitchFamily="2" charset="-78"/>
              </a:rPr>
              <a:t>Konimeter</a:t>
            </a:r>
            <a:r>
              <a:rPr lang="en-US" sz="3600" dirty="0">
                <a:solidFill>
                  <a:srgbClr val="FF0000"/>
                </a:solidFill>
                <a:cs typeface="B Nazanin" pitchFamily="2" charset="-78"/>
              </a:rPr>
              <a:t> </a:t>
            </a:r>
          </a:p>
        </p:txBody>
      </p:sp>
      <p:sp>
        <p:nvSpPr>
          <p:cNvPr id="244739" name="Rectangle 3"/>
          <p:cNvSpPr>
            <a:spLocks noGrp="1" noChangeArrowheads="1"/>
          </p:cNvSpPr>
          <p:nvPr>
            <p:ph type="body" idx="4294967295"/>
          </p:nvPr>
        </p:nvSpPr>
        <p:spPr>
          <a:xfrm>
            <a:off x="0" y="1600200"/>
            <a:ext cx="8229600" cy="4530725"/>
          </a:xfrm>
        </p:spPr>
        <p:txBody>
          <a:bodyPr/>
          <a:lstStyle/>
          <a:p>
            <a:pPr algn="r" rtl="1"/>
            <a:r>
              <a:rPr lang="ar-SA" sz="2800" dirty="0">
                <a:cs typeface="B Nazanin" pitchFamily="2" charset="-78"/>
              </a:rPr>
              <a:t>كونيمتر در واقع يك ايمپكتور يك مرحله اي مي باشد.</a:t>
            </a:r>
            <a:endParaRPr lang="fa-IR" sz="2800" dirty="0">
              <a:cs typeface="B Nazanin" pitchFamily="2" charset="-78"/>
            </a:endParaRPr>
          </a:p>
          <a:p>
            <a:pPr algn="r" rtl="1"/>
            <a:r>
              <a:rPr lang="ar-SA" sz="2800" dirty="0">
                <a:solidFill>
                  <a:srgbClr val="00B0F0"/>
                </a:solidFill>
                <a:cs typeface="B Nazanin" pitchFamily="2" charset="-78"/>
              </a:rPr>
              <a:t>ساختمان كونيمتر:</a:t>
            </a:r>
            <a:endParaRPr lang="fa-IR" sz="2800" dirty="0">
              <a:solidFill>
                <a:srgbClr val="00B0F0"/>
              </a:solidFill>
              <a:cs typeface="B Nazanin" pitchFamily="2" charset="-78"/>
            </a:endParaRPr>
          </a:p>
          <a:p>
            <a:pPr algn="r" rtl="1"/>
            <a:r>
              <a:rPr lang="ar-SA" sz="2800" dirty="0">
                <a:cs typeface="B Nazanin" pitchFamily="2" charset="-78"/>
              </a:rPr>
              <a:t>از يك پمپ پيستوني و يك صفحه دايره اي شكل تشكيل شده است.</a:t>
            </a:r>
            <a:endParaRPr lang="fa-IR" sz="2800" dirty="0">
              <a:cs typeface="B Nazanin" pitchFamily="2" charset="-78"/>
            </a:endParaRPr>
          </a:p>
          <a:p>
            <a:pPr algn="r" rtl="1"/>
            <a:r>
              <a:rPr lang="ar-SA" sz="2800" dirty="0">
                <a:cs typeface="B Nazanin" pitchFamily="2" charset="-78"/>
              </a:rPr>
              <a:t>صفحه جمع آوري با لايه نازكي از ماده چسبنده روكش شده است.هوا توسط پمپ پيستوني با فشار از طريق يك روزنه و با سرعت زياد به صفحه اي كه در نزديكي روزنه قرار دارد، برخورد مي نمايد.</a:t>
            </a:r>
            <a:endParaRPr lang="fa-IR" sz="2800" dirty="0">
              <a:cs typeface="B Nazanin" pitchFamily="2" charset="-78"/>
            </a:endParaRPr>
          </a:p>
          <a:p>
            <a:pPr algn="r" rtl="1"/>
            <a:r>
              <a:rPr lang="ar-SA" sz="2800" dirty="0">
                <a:cs typeface="B Nazanin" pitchFamily="2" charset="-78"/>
              </a:rPr>
              <a:t>صفحه مورد نظر گردان بوده وبه 30 قسمت مساوي براي شمارش ذرات تقسيم شده است. پس از شمارش نتيجه به صورت "تعداد ذرات در ميلي ليتر هوا" گزارش مي شود</a:t>
            </a:r>
            <a:r>
              <a:rPr lang="fa-IR" sz="2800" dirty="0">
                <a:cs typeface="B Nazanin" pitchFamily="2" charset="-78"/>
              </a:rPr>
              <a:t>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4F2E26-11B2-46B6-9A6C-A5483BFD7D1F}" type="slidenum">
              <a:rPr lang="ar-SA"/>
              <a:pPr/>
              <a:t>31</a:t>
            </a:fld>
            <a:endParaRPr lang="en-US"/>
          </a:p>
        </p:txBody>
      </p:sp>
      <p:sp>
        <p:nvSpPr>
          <p:cNvPr id="246786" name="Rectangle 2"/>
          <p:cNvSpPr>
            <a:spLocks noGrp="1" noChangeArrowheads="1"/>
          </p:cNvSpPr>
          <p:nvPr>
            <p:ph type="title" idx="4294967295"/>
          </p:nvPr>
        </p:nvSpPr>
        <p:spPr>
          <a:xfrm>
            <a:off x="357158" y="428604"/>
            <a:ext cx="8229600" cy="561975"/>
          </a:xfrm>
        </p:spPr>
        <p:txBody>
          <a:bodyPr>
            <a:normAutofit fontScale="90000"/>
          </a:bodyPr>
          <a:lstStyle/>
          <a:p>
            <a:pPr algn="ctr" rtl="1"/>
            <a:r>
              <a:rPr lang="ar-SA" sz="4000" dirty="0">
                <a:solidFill>
                  <a:srgbClr val="FF0000"/>
                </a:solidFill>
                <a:cs typeface="B Nazanin" pitchFamily="2" charset="-78"/>
              </a:rPr>
              <a:t>كاسكيد ايمپكتور </a:t>
            </a:r>
            <a:r>
              <a:rPr lang="en-US" sz="4000" dirty="0">
                <a:solidFill>
                  <a:srgbClr val="FF0000"/>
                </a:solidFill>
                <a:cs typeface="B Nazanin" pitchFamily="2" charset="-78"/>
              </a:rPr>
              <a:t>Cascade </a:t>
            </a:r>
            <a:r>
              <a:rPr lang="en-US" sz="4000" dirty="0" err="1">
                <a:solidFill>
                  <a:srgbClr val="FF0000"/>
                </a:solidFill>
                <a:cs typeface="B Nazanin" pitchFamily="2" charset="-78"/>
              </a:rPr>
              <a:t>Impactor</a:t>
            </a:r>
            <a:endParaRPr lang="en-US" sz="4000" dirty="0">
              <a:solidFill>
                <a:srgbClr val="FF0000"/>
              </a:solidFill>
              <a:cs typeface="B Nazanin" pitchFamily="2" charset="-78"/>
            </a:endParaRPr>
          </a:p>
        </p:txBody>
      </p:sp>
      <p:sp>
        <p:nvSpPr>
          <p:cNvPr id="246787" name="Rectangle 3"/>
          <p:cNvSpPr>
            <a:spLocks noGrp="1" noChangeArrowheads="1"/>
          </p:cNvSpPr>
          <p:nvPr>
            <p:ph type="body" idx="4294967295"/>
          </p:nvPr>
        </p:nvSpPr>
        <p:spPr>
          <a:xfrm>
            <a:off x="214282" y="1600200"/>
            <a:ext cx="8215370" cy="4530725"/>
          </a:xfrm>
        </p:spPr>
        <p:txBody>
          <a:bodyPr>
            <a:normAutofit fontScale="92500" lnSpcReduction="20000"/>
          </a:bodyPr>
          <a:lstStyle/>
          <a:p>
            <a:pPr algn="r" rtl="1">
              <a:lnSpc>
                <a:spcPct val="90000"/>
              </a:lnSpc>
              <a:buSzPct val="74000"/>
              <a:buFont typeface="Courier New" pitchFamily="49" charset="0"/>
              <a:buChar char="o"/>
            </a:pPr>
            <a:r>
              <a:rPr lang="ar-SA" sz="2800" dirty="0" smtClean="0">
                <a:cs typeface="B Nazanin" pitchFamily="2" charset="-78"/>
              </a:rPr>
              <a:t>براي تعيين تراكم ذرات و همچنين تعيين اندازه ذرات طراحي شده است.</a:t>
            </a:r>
            <a:endParaRPr lang="fa-IR" sz="2800" dirty="0" smtClean="0">
              <a:cs typeface="B Nazanin" pitchFamily="2" charset="-78"/>
            </a:endParaRPr>
          </a:p>
          <a:p>
            <a:pPr algn="r" rtl="1">
              <a:lnSpc>
                <a:spcPct val="90000"/>
              </a:lnSpc>
              <a:buSzPct val="74000"/>
              <a:buFont typeface="Courier New" pitchFamily="49" charset="0"/>
              <a:buChar char="o"/>
            </a:pPr>
            <a:r>
              <a:rPr lang="ar-SA" sz="2800" dirty="0" smtClean="0">
                <a:cs typeface="B Nazanin" pitchFamily="2" charset="-78"/>
              </a:rPr>
              <a:t>از يك سري 4 تايي جت(</a:t>
            </a:r>
            <a:r>
              <a:rPr lang="en-US" sz="2800" dirty="0" smtClean="0">
                <a:cs typeface="B Nazanin" pitchFamily="2" charset="-78"/>
              </a:rPr>
              <a:t>Jet</a:t>
            </a:r>
            <a:r>
              <a:rPr lang="ar-SA" sz="2800" dirty="0" smtClean="0">
                <a:cs typeface="B Nazanin" pitchFamily="2" charset="-78"/>
              </a:rPr>
              <a:t>) تشكيل شده است كه بر روي صفحه شيشه اي عمود مي باشند.</a:t>
            </a:r>
            <a:endParaRPr lang="fa-IR" sz="2800" dirty="0" smtClean="0">
              <a:cs typeface="B Nazanin" pitchFamily="2" charset="-78"/>
            </a:endParaRPr>
          </a:p>
          <a:p>
            <a:pPr algn="r" rtl="1">
              <a:lnSpc>
                <a:spcPct val="90000"/>
              </a:lnSpc>
              <a:buSzPct val="74000"/>
              <a:buFont typeface="Courier New" pitchFamily="49" charset="0"/>
              <a:buChar char="o"/>
            </a:pPr>
            <a:r>
              <a:rPr lang="ar-SA" sz="2800" dirty="0" smtClean="0">
                <a:cs typeface="B Nazanin" pitchFamily="2" charset="-78"/>
              </a:rPr>
              <a:t>روزنه جت ها به طور متوالي كوچكتر مي شود (ذراتي كه اندازه هاي متفاوتي دارند بر روي صفحات جداگانه اي جمع آوري شوند)</a:t>
            </a:r>
            <a:endParaRPr lang="fa-IR" sz="2800" dirty="0" smtClean="0">
              <a:cs typeface="B Nazanin" pitchFamily="2" charset="-78"/>
            </a:endParaRPr>
          </a:p>
          <a:p>
            <a:pPr algn="r" rtl="1">
              <a:lnSpc>
                <a:spcPct val="90000"/>
              </a:lnSpc>
              <a:buSzPct val="74000"/>
              <a:buFont typeface="Courier New" pitchFamily="49" charset="0"/>
              <a:buChar char="o"/>
            </a:pPr>
            <a:r>
              <a:rPr lang="ar-SA" sz="2800" dirty="0" smtClean="0">
                <a:cs typeface="B Nazanin" pitchFamily="2" charset="-78"/>
              </a:rPr>
              <a:t>نمونه هاي جمع آوري شده توسط ميكروسكوپ شمارش شده يا تعيين وزن مي شوند.</a:t>
            </a:r>
            <a:r>
              <a:rPr lang="en-US" sz="2800" dirty="0" smtClean="0">
                <a:cs typeface="B Nazanin" pitchFamily="2" charset="-78"/>
              </a:rPr>
              <a:t> </a:t>
            </a:r>
            <a:endParaRPr lang="fa-IR" sz="2800" dirty="0" smtClean="0">
              <a:cs typeface="B Nazanin" pitchFamily="2" charset="-78"/>
            </a:endParaRPr>
          </a:p>
          <a:p>
            <a:pPr algn="r" rtl="1">
              <a:buSzPct val="74000"/>
              <a:buFont typeface="Courier New" pitchFamily="49" charset="0"/>
              <a:buChar char="o"/>
            </a:pPr>
            <a:r>
              <a:rPr lang="ar-SA" sz="2800" dirty="0" smtClean="0">
                <a:cs typeface="B Nazanin" pitchFamily="2" charset="-78"/>
              </a:rPr>
              <a:t>نمونه بردار اندرسن (</a:t>
            </a:r>
            <a:r>
              <a:rPr lang="en-US" sz="2800" dirty="0" smtClean="0">
                <a:cs typeface="B Nazanin" pitchFamily="2" charset="-78"/>
              </a:rPr>
              <a:t>Anderson Ambient Sampler</a:t>
            </a:r>
            <a:r>
              <a:rPr lang="fa-IR" sz="2800" dirty="0" smtClean="0">
                <a:cs typeface="B Nazanin" pitchFamily="2" charset="-78"/>
              </a:rPr>
              <a:t>)</a:t>
            </a:r>
          </a:p>
          <a:p>
            <a:pPr algn="r" rtl="1">
              <a:buSzPct val="74000"/>
              <a:buFont typeface="Courier New" pitchFamily="49" charset="0"/>
              <a:buChar char="o"/>
            </a:pPr>
            <a:r>
              <a:rPr lang="fa-IR" sz="2800" dirty="0" smtClean="0">
                <a:cs typeface="B Nazanin" pitchFamily="2" charset="-78"/>
              </a:rPr>
              <a:t>   </a:t>
            </a:r>
            <a:r>
              <a:rPr lang="ar-SA" sz="2800" dirty="0" smtClean="0">
                <a:cs typeface="B Nazanin" pitchFamily="2" charset="-78"/>
              </a:rPr>
              <a:t>ذرات را در 8 مرحله جداسازي كرده و آماده تجزيه مي كند.</a:t>
            </a:r>
            <a:endParaRPr lang="fa-IR" sz="2800" dirty="0" smtClean="0">
              <a:cs typeface="B Nazanin" pitchFamily="2" charset="-78"/>
            </a:endParaRPr>
          </a:p>
          <a:p>
            <a:pPr algn="r" rtl="1">
              <a:buSzPct val="74000"/>
              <a:buFont typeface="Courier New" pitchFamily="49" charset="0"/>
              <a:buChar char="o"/>
            </a:pPr>
            <a:r>
              <a:rPr lang="ar-SA" sz="2800" dirty="0" smtClean="0">
                <a:cs typeface="B Nazanin" pitchFamily="2" charset="-78"/>
              </a:rPr>
              <a:t>ايمپينجرها بر اساس اصل </a:t>
            </a:r>
            <a:r>
              <a:rPr lang="en-US" sz="2800" dirty="0" smtClean="0">
                <a:cs typeface="B Nazanin" pitchFamily="2" charset="-78"/>
              </a:rPr>
              <a:t>Impingement</a:t>
            </a:r>
            <a:r>
              <a:rPr lang="ar-SA" sz="2800" dirty="0" smtClean="0">
                <a:cs typeface="B Nazanin" pitchFamily="2" charset="-78"/>
              </a:rPr>
              <a:t> كار مي كنند. در ايمپينجر ذرات به سطح مايع برخورد كرده و پس از جمع آوري در مايع مطالعه ميكروسكوپي بر روي آنها انجام مي گيرد.</a:t>
            </a:r>
            <a:r>
              <a:rPr lang="en-US" sz="2800" dirty="0" smtClean="0">
                <a:cs typeface="B Nazanin" pitchFamily="2" charset="-78"/>
              </a:rPr>
              <a:t> </a:t>
            </a:r>
          </a:p>
          <a:p>
            <a:pPr algn="r" rtl="1">
              <a:lnSpc>
                <a:spcPct val="90000"/>
              </a:lnSpc>
              <a:buSzPct val="74000"/>
              <a:buFont typeface="Courier New" pitchFamily="49" charset="0"/>
              <a:buChar char="o"/>
            </a:pP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D57BB2C1-665A-4246-B60B-37D68EFE07FA}" type="slidenum">
              <a:rPr lang="ar-SA"/>
              <a:pPr/>
              <a:t>32</a:t>
            </a:fld>
            <a:endParaRPr lang="en-US"/>
          </a:p>
        </p:txBody>
      </p:sp>
      <p:sp>
        <p:nvSpPr>
          <p:cNvPr id="395266" name="Rectangle 2"/>
          <p:cNvSpPr>
            <a:spLocks noGrp="1" noChangeArrowheads="1"/>
          </p:cNvSpPr>
          <p:nvPr>
            <p:ph type="title"/>
          </p:nvPr>
        </p:nvSpPr>
        <p:spPr/>
        <p:txBody>
          <a:bodyPr/>
          <a:lstStyle/>
          <a:p>
            <a:r>
              <a:rPr lang="en-US" sz="3600" dirty="0">
                <a:solidFill>
                  <a:srgbClr val="FF0000"/>
                </a:solidFill>
              </a:rPr>
              <a:t>NEW THORACIC SAMPLER</a:t>
            </a:r>
          </a:p>
        </p:txBody>
      </p:sp>
      <p:sp>
        <p:nvSpPr>
          <p:cNvPr id="395267" name="Rectangle 3"/>
          <p:cNvSpPr>
            <a:spLocks noGrp="1" noChangeArrowheads="1"/>
          </p:cNvSpPr>
          <p:nvPr>
            <p:ph type="body" sz="half" idx="1"/>
          </p:nvPr>
        </p:nvSpPr>
        <p:spPr>
          <a:xfrm>
            <a:off x="285720" y="1600200"/>
            <a:ext cx="5214974" cy="4757758"/>
          </a:xfrm>
        </p:spPr>
        <p:txBody>
          <a:bodyPr/>
          <a:lstStyle/>
          <a:p>
            <a:pPr algn="l" rtl="0">
              <a:lnSpc>
                <a:spcPct val="90000"/>
              </a:lnSpc>
              <a:buFont typeface="Wingdings" pitchFamily="2" charset="2"/>
              <a:buNone/>
            </a:pPr>
            <a:r>
              <a:rPr lang="en-US" sz="2800" dirty="0">
                <a:solidFill>
                  <a:srgbClr val="FF0000"/>
                </a:solidFill>
              </a:rPr>
              <a:t>Parallel Particle </a:t>
            </a:r>
            <a:r>
              <a:rPr lang="en-US" sz="2800" dirty="0" err="1">
                <a:solidFill>
                  <a:srgbClr val="FF0000"/>
                </a:solidFill>
              </a:rPr>
              <a:t>Impactor</a:t>
            </a:r>
            <a:r>
              <a:rPr lang="en-US" sz="2800" dirty="0">
                <a:solidFill>
                  <a:srgbClr val="FF0000"/>
                </a:solidFill>
              </a:rPr>
              <a:t> </a:t>
            </a:r>
          </a:p>
          <a:p>
            <a:pPr algn="l" rtl="0">
              <a:lnSpc>
                <a:spcPct val="90000"/>
              </a:lnSpc>
              <a:buFont typeface="Wingdings" pitchFamily="2" charset="2"/>
              <a:buNone/>
            </a:pPr>
            <a:r>
              <a:rPr lang="en-US" sz="2800" dirty="0">
                <a:solidFill>
                  <a:srgbClr val="FF0000"/>
                </a:solidFill>
              </a:rPr>
              <a:t>(PPI)</a:t>
            </a:r>
          </a:p>
          <a:p>
            <a:pPr algn="l" rtl="0">
              <a:lnSpc>
                <a:spcPct val="90000"/>
              </a:lnSpc>
            </a:pPr>
            <a:r>
              <a:rPr lang="en-US" sz="2800" dirty="0"/>
              <a:t>Designed to give a precise match to the thoracic definition</a:t>
            </a:r>
          </a:p>
          <a:p>
            <a:pPr algn="l" rtl="0">
              <a:lnSpc>
                <a:spcPct val="90000"/>
              </a:lnSpc>
            </a:pPr>
            <a:r>
              <a:rPr lang="en-US" sz="2800" dirty="0"/>
              <a:t>Has 4 internal </a:t>
            </a:r>
            <a:r>
              <a:rPr lang="en-US" sz="2800" dirty="0" err="1"/>
              <a:t>impactors</a:t>
            </a:r>
            <a:r>
              <a:rPr lang="en-US" sz="2800" dirty="0"/>
              <a:t> in one sampler</a:t>
            </a:r>
          </a:p>
          <a:p>
            <a:pPr algn="l" rtl="0">
              <a:lnSpc>
                <a:spcPct val="90000"/>
              </a:lnSpc>
            </a:pPr>
            <a:r>
              <a:rPr lang="en-US" sz="2800" dirty="0"/>
              <a:t>Used with any suitable 37-mm filter at 2 L/min</a:t>
            </a:r>
          </a:p>
        </p:txBody>
      </p:sp>
      <p:sp>
        <p:nvSpPr>
          <p:cNvPr id="395268" name="AutoShape 4" descr="SKC PPI Parallel Particle Impactor  Cat. No. 225-380"/>
          <p:cNvSpPr>
            <a:spLocks noChangeAspect="1" noChangeArrowheads="1"/>
          </p:cNvSpPr>
          <p:nvPr/>
        </p:nvSpPr>
        <p:spPr bwMode="auto">
          <a:xfrm>
            <a:off x="157163" y="46038"/>
            <a:ext cx="2540000" cy="2046287"/>
          </a:xfrm>
          <a:prstGeom prst="rect">
            <a:avLst/>
          </a:prstGeom>
          <a:noFill/>
        </p:spPr>
        <p:txBody>
          <a:bodyPr/>
          <a:lstStyle/>
          <a:p>
            <a:endParaRPr lang="en-US"/>
          </a:p>
        </p:txBody>
      </p:sp>
      <p:pic>
        <p:nvPicPr>
          <p:cNvPr id="395269" name="Picture 5" descr="PPI"/>
          <p:cNvPicPr>
            <a:picLocks noGrp="1" noChangeAspect="1" noChangeArrowheads="1"/>
          </p:cNvPicPr>
          <p:nvPr>
            <p:ph sz="half" idx="2"/>
          </p:nvPr>
        </p:nvPicPr>
        <p:blipFill>
          <a:blip r:embed="rId2"/>
          <a:srcRect/>
          <a:stretch>
            <a:fillRect/>
          </a:stretch>
        </p:blipFill>
        <p:spPr>
          <a:xfrm>
            <a:off x="5508625" y="1600200"/>
            <a:ext cx="3311525" cy="4530725"/>
          </a:xfrm>
          <a:no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B9768D3F-5D12-426B-9E6B-DBB52F945796}" type="slidenum">
              <a:rPr lang="ar-SA"/>
              <a:pPr/>
              <a:t>33</a:t>
            </a:fld>
            <a:endParaRPr lang="en-US"/>
          </a:p>
        </p:txBody>
      </p:sp>
      <p:pic>
        <p:nvPicPr>
          <p:cNvPr id="396290" name="Picture 2" descr="PPI_exp"/>
          <p:cNvPicPr>
            <a:picLocks noChangeAspect="1" noChangeArrowheads="1"/>
          </p:cNvPicPr>
          <p:nvPr/>
        </p:nvPicPr>
        <p:blipFill>
          <a:blip r:embed="rId2"/>
          <a:srcRect/>
          <a:stretch>
            <a:fillRect/>
          </a:stretch>
        </p:blipFill>
        <p:spPr bwMode="auto">
          <a:xfrm>
            <a:off x="5257800" y="1676400"/>
            <a:ext cx="2905125" cy="4762500"/>
          </a:xfrm>
          <a:prstGeom prst="rect">
            <a:avLst/>
          </a:prstGeom>
          <a:noFill/>
        </p:spPr>
      </p:pic>
      <p:sp>
        <p:nvSpPr>
          <p:cNvPr id="396291" name="Text Box 3"/>
          <p:cNvSpPr txBox="1">
            <a:spLocks noChangeArrowheads="1"/>
          </p:cNvSpPr>
          <p:nvPr/>
        </p:nvSpPr>
        <p:spPr bwMode="auto">
          <a:xfrm>
            <a:off x="381000" y="152400"/>
            <a:ext cx="5648325" cy="519113"/>
          </a:xfrm>
          <a:prstGeom prst="rect">
            <a:avLst/>
          </a:prstGeom>
          <a:noFill/>
          <a:ln w="9525">
            <a:noFill/>
            <a:miter lim="800000"/>
            <a:headEnd/>
            <a:tailEnd/>
          </a:ln>
          <a:effectLst/>
        </p:spPr>
        <p:txBody>
          <a:bodyPr>
            <a:spAutoFit/>
          </a:bodyPr>
          <a:lstStyle/>
          <a:p>
            <a:pPr algn="l" rtl="0" eaLnBrk="0" hangingPunct="0">
              <a:spcBef>
                <a:spcPct val="50000"/>
              </a:spcBef>
            </a:pPr>
            <a:endParaRPr lang="en-US" sz="2800" b="1" i="1">
              <a:solidFill>
                <a:srgbClr val="004C00"/>
              </a:solidFill>
              <a:latin typeface="Arial" charset="0"/>
              <a:cs typeface="Arial" charset="0"/>
            </a:endParaRPr>
          </a:p>
        </p:txBody>
      </p:sp>
      <p:sp>
        <p:nvSpPr>
          <p:cNvPr id="396292" name="Text Box 4"/>
          <p:cNvSpPr txBox="1">
            <a:spLocks noChangeArrowheads="1"/>
          </p:cNvSpPr>
          <p:nvPr/>
        </p:nvSpPr>
        <p:spPr bwMode="auto">
          <a:xfrm>
            <a:off x="71438" y="1628775"/>
            <a:ext cx="3779837" cy="366713"/>
          </a:xfrm>
          <a:prstGeom prst="rect">
            <a:avLst/>
          </a:prstGeom>
          <a:noFill/>
          <a:ln w="9525">
            <a:noFill/>
            <a:miter lim="800000"/>
            <a:headEnd/>
            <a:tailEnd/>
          </a:ln>
          <a:effectLst/>
        </p:spPr>
        <p:txBody>
          <a:bodyPr>
            <a:spAutoFit/>
          </a:bodyPr>
          <a:lstStyle/>
          <a:p>
            <a:pPr eaLnBrk="0" hangingPunct="0">
              <a:spcBef>
                <a:spcPct val="50000"/>
              </a:spcBef>
            </a:pPr>
            <a:r>
              <a:rPr lang="fa-IR" b="1" dirty="0">
                <a:latin typeface="Arial" charset="0"/>
                <a:cs typeface="B Nazanin" pitchFamily="2" charset="-78"/>
              </a:rPr>
              <a:t>صفحه با 4 اریفیس ورودی با سایزهای مختلف</a:t>
            </a:r>
          </a:p>
        </p:txBody>
      </p:sp>
      <p:sp>
        <p:nvSpPr>
          <p:cNvPr id="396293" name="Line 5"/>
          <p:cNvSpPr>
            <a:spLocks noChangeShapeType="1"/>
          </p:cNvSpPr>
          <p:nvPr/>
        </p:nvSpPr>
        <p:spPr bwMode="auto">
          <a:xfrm>
            <a:off x="3851275" y="1844675"/>
            <a:ext cx="2101850" cy="1050925"/>
          </a:xfrm>
          <a:prstGeom prst="line">
            <a:avLst/>
          </a:prstGeom>
          <a:noFill/>
          <a:ln w="38100">
            <a:solidFill>
              <a:srgbClr val="004C00"/>
            </a:solidFill>
            <a:round/>
            <a:headEnd/>
            <a:tailEnd type="triangle" w="med" len="med"/>
          </a:ln>
          <a:effectLst/>
        </p:spPr>
        <p:txBody>
          <a:bodyPr wrap="none" anchor="ctr"/>
          <a:lstStyle/>
          <a:p>
            <a:endParaRPr lang="en-US"/>
          </a:p>
        </p:txBody>
      </p:sp>
      <p:sp>
        <p:nvSpPr>
          <p:cNvPr id="396294" name="Line 6"/>
          <p:cNvSpPr>
            <a:spLocks noChangeShapeType="1"/>
          </p:cNvSpPr>
          <p:nvPr/>
        </p:nvSpPr>
        <p:spPr bwMode="auto">
          <a:xfrm>
            <a:off x="3581400" y="2743200"/>
            <a:ext cx="2447925" cy="685800"/>
          </a:xfrm>
          <a:prstGeom prst="line">
            <a:avLst/>
          </a:prstGeom>
          <a:noFill/>
          <a:ln w="38100">
            <a:solidFill>
              <a:srgbClr val="004C00"/>
            </a:solidFill>
            <a:round/>
            <a:headEnd/>
            <a:tailEnd type="triangle" w="med" len="med"/>
          </a:ln>
          <a:effectLst/>
        </p:spPr>
        <p:txBody>
          <a:bodyPr wrap="none" anchor="ctr"/>
          <a:lstStyle/>
          <a:p>
            <a:endParaRPr lang="en-US"/>
          </a:p>
        </p:txBody>
      </p:sp>
      <p:sp>
        <p:nvSpPr>
          <p:cNvPr id="396295" name="Text Box 7"/>
          <p:cNvSpPr txBox="1">
            <a:spLocks noChangeArrowheads="1"/>
          </p:cNvSpPr>
          <p:nvPr/>
        </p:nvSpPr>
        <p:spPr bwMode="auto">
          <a:xfrm>
            <a:off x="58738" y="2276475"/>
            <a:ext cx="3505200" cy="1328738"/>
          </a:xfrm>
          <a:prstGeom prst="rect">
            <a:avLst/>
          </a:prstGeom>
          <a:noFill/>
          <a:ln w="9525">
            <a:noFill/>
            <a:miter lim="800000"/>
            <a:headEnd/>
            <a:tailEnd/>
          </a:ln>
          <a:effectLst/>
        </p:spPr>
        <p:txBody>
          <a:bodyPr>
            <a:spAutoFit/>
          </a:bodyPr>
          <a:lstStyle/>
          <a:p>
            <a:pPr eaLnBrk="0" hangingPunct="0">
              <a:spcBef>
                <a:spcPct val="50000"/>
              </a:spcBef>
            </a:pPr>
            <a:r>
              <a:rPr lang="fa-IR" b="1" dirty="0">
                <a:latin typeface="Arial" charset="0"/>
                <a:cs typeface="B Nazanin" pitchFamily="2" charset="-78"/>
              </a:rPr>
              <a:t>صفحه یکبار مصرف با سطوح برخوردی پلاستیکی متخلخل چرب شده و اریفیسهای خروجی</a:t>
            </a:r>
          </a:p>
          <a:p>
            <a:pPr algn="l" rtl="0" eaLnBrk="0" hangingPunct="0">
              <a:spcBef>
                <a:spcPct val="50000"/>
              </a:spcBef>
            </a:pPr>
            <a:endParaRPr lang="en-US" b="1" dirty="0">
              <a:latin typeface="Arial" charset="0"/>
              <a:cs typeface="B Nazanin" pitchFamily="2" charset="-78"/>
            </a:endParaRPr>
          </a:p>
        </p:txBody>
      </p:sp>
      <p:sp>
        <p:nvSpPr>
          <p:cNvPr id="396296" name="Line 8"/>
          <p:cNvSpPr>
            <a:spLocks noChangeShapeType="1"/>
          </p:cNvSpPr>
          <p:nvPr/>
        </p:nvSpPr>
        <p:spPr bwMode="auto">
          <a:xfrm flipH="1" flipV="1">
            <a:off x="3492500" y="4149725"/>
            <a:ext cx="2603500" cy="1260475"/>
          </a:xfrm>
          <a:prstGeom prst="line">
            <a:avLst/>
          </a:prstGeom>
          <a:noFill/>
          <a:ln w="38100">
            <a:solidFill>
              <a:srgbClr val="004C00"/>
            </a:solidFill>
            <a:round/>
            <a:headEnd type="triangle" w="med" len="med"/>
            <a:tailEnd/>
          </a:ln>
          <a:effectLst/>
        </p:spPr>
        <p:txBody>
          <a:bodyPr wrap="none" anchor="ctr"/>
          <a:lstStyle/>
          <a:p>
            <a:endParaRPr lang="en-US"/>
          </a:p>
        </p:txBody>
      </p:sp>
      <p:sp>
        <p:nvSpPr>
          <p:cNvPr id="396297" name="Text Box 9"/>
          <p:cNvSpPr txBox="1">
            <a:spLocks noChangeArrowheads="1"/>
          </p:cNvSpPr>
          <p:nvPr/>
        </p:nvSpPr>
        <p:spPr bwMode="auto">
          <a:xfrm>
            <a:off x="250825" y="3789363"/>
            <a:ext cx="3200400" cy="641350"/>
          </a:xfrm>
          <a:prstGeom prst="rect">
            <a:avLst/>
          </a:prstGeom>
          <a:noFill/>
          <a:ln w="9525">
            <a:noFill/>
            <a:miter lim="800000"/>
            <a:headEnd/>
            <a:tailEnd/>
          </a:ln>
          <a:effectLst/>
        </p:spPr>
        <p:txBody>
          <a:bodyPr>
            <a:spAutoFit/>
          </a:bodyPr>
          <a:lstStyle/>
          <a:p>
            <a:pPr eaLnBrk="0" hangingPunct="0">
              <a:spcBef>
                <a:spcPct val="50000"/>
              </a:spcBef>
            </a:pPr>
            <a:r>
              <a:rPr lang="fa-IR" b="1" dirty="0">
                <a:latin typeface="Arial" charset="0"/>
                <a:cs typeface="B Nazanin" pitchFamily="2" charset="-78"/>
              </a:rPr>
              <a:t>فیلتر اصلی (</a:t>
            </a:r>
            <a:r>
              <a:rPr lang="en-US" b="1" dirty="0">
                <a:latin typeface="Arial" charset="0"/>
                <a:cs typeface="B Nazanin" pitchFamily="2" charset="-78"/>
              </a:rPr>
              <a:t>mm</a:t>
            </a:r>
            <a:r>
              <a:rPr lang="fa-IR" b="1" dirty="0">
                <a:latin typeface="Arial" charset="0"/>
                <a:cs typeface="B Nazanin" pitchFamily="2" charset="-78"/>
              </a:rPr>
              <a:t>37) همراه با توری یا صفحه پشتیبان</a:t>
            </a:r>
          </a:p>
        </p:txBody>
      </p:sp>
      <p:sp>
        <p:nvSpPr>
          <p:cNvPr id="396298" name="Line 10"/>
          <p:cNvSpPr>
            <a:spLocks noChangeShapeType="1"/>
          </p:cNvSpPr>
          <p:nvPr/>
        </p:nvSpPr>
        <p:spPr bwMode="auto">
          <a:xfrm flipH="1" flipV="1">
            <a:off x="3429000" y="4953000"/>
            <a:ext cx="2047875" cy="1066800"/>
          </a:xfrm>
          <a:prstGeom prst="line">
            <a:avLst/>
          </a:prstGeom>
          <a:noFill/>
          <a:ln w="38100">
            <a:solidFill>
              <a:srgbClr val="004C00"/>
            </a:solidFill>
            <a:round/>
            <a:headEnd type="triangle" w="med" len="med"/>
            <a:tailEnd/>
          </a:ln>
          <a:effectLst/>
        </p:spPr>
        <p:txBody>
          <a:bodyPr wrap="none" anchor="ctr"/>
          <a:lstStyle/>
          <a:p>
            <a:endParaRPr lang="en-US"/>
          </a:p>
        </p:txBody>
      </p:sp>
      <p:sp>
        <p:nvSpPr>
          <p:cNvPr id="396299" name="Text Box 11"/>
          <p:cNvSpPr txBox="1">
            <a:spLocks noChangeArrowheads="1"/>
          </p:cNvSpPr>
          <p:nvPr/>
        </p:nvSpPr>
        <p:spPr bwMode="auto">
          <a:xfrm>
            <a:off x="828675" y="4718050"/>
            <a:ext cx="2590800" cy="366713"/>
          </a:xfrm>
          <a:prstGeom prst="rect">
            <a:avLst/>
          </a:prstGeom>
          <a:noFill/>
          <a:ln w="9525">
            <a:noFill/>
            <a:miter lim="800000"/>
            <a:headEnd/>
            <a:tailEnd/>
          </a:ln>
          <a:effectLst/>
        </p:spPr>
        <p:txBody>
          <a:bodyPr>
            <a:spAutoFit/>
          </a:bodyPr>
          <a:lstStyle/>
          <a:p>
            <a:pPr eaLnBrk="0" hangingPunct="0">
              <a:spcBef>
                <a:spcPct val="50000"/>
              </a:spcBef>
            </a:pPr>
            <a:r>
              <a:rPr lang="fa-IR" b="1" dirty="0">
                <a:latin typeface="Arial" charset="0"/>
                <a:cs typeface="B Nazanin" pitchFamily="2" charset="-78"/>
              </a:rPr>
              <a:t>خروجی به سمت پمپ</a:t>
            </a:r>
            <a:endParaRPr lang="en-US" b="1" dirty="0">
              <a:latin typeface="Arial" charset="0"/>
              <a:cs typeface="B Nazanin" pitchFamily="2" charset="-78"/>
            </a:endParaRPr>
          </a:p>
        </p:txBody>
      </p:sp>
      <p:sp>
        <p:nvSpPr>
          <p:cNvPr id="396300" name="Text Box 12"/>
          <p:cNvSpPr txBox="1">
            <a:spLocks noChangeArrowheads="1"/>
          </p:cNvSpPr>
          <p:nvPr/>
        </p:nvSpPr>
        <p:spPr bwMode="auto">
          <a:xfrm>
            <a:off x="4067175" y="6165850"/>
            <a:ext cx="1092200" cy="396875"/>
          </a:xfrm>
          <a:prstGeom prst="rect">
            <a:avLst/>
          </a:prstGeom>
          <a:noFill/>
          <a:ln w="9525">
            <a:noFill/>
            <a:miter lim="800000"/>
            <a:headEnd/>
            <a:tailEnd/>
          </a:ln>
          <a:effectLst/>
        </p:spPr>
        <p:txBody>
          <a:bodyPr>
            <a:spAutoFit/>
          </a:bodyPr>
          <a:lstStyle/>
          <a:p>
            <a:pPr algn="l" rtl="0" eaLnBrk="0" hangingPunct="0">
              <a:spcBef>
                <a:spcPct val="50000"/>
              </a:spcBef>
            </a:pPr>
            <a:r>
              <a:rPr lang="en-US" sz="2000" b="1">
                <a:solidFill>
                  <a:srgbClr val="0066FF"/>
                </a:solidFill>
                <a:latin typeface="Arial" charset="0"/>
                <a:cs typeface="Arial" charset="0"/>
              </a:rPr>
              <a:t>2 LPM</a:t>
            </a:r>
          </a:p>
        </p:txBody>
      </p:sp>
      <p:sp>
        <p:nvSpPr>
          <p:cNvPr id="396301" name="Rectangle 13"/>
          <p:cNvSpPr>
            <a:spLocks noGrp="1" noChangeArrowheads="1"/>
          </p:cNvSpPr>
          <p:nvPr>
            <p:ph type="title"/>
          </p:nvPr>
        </p:nvSpPr>
        <p:spPr>
          <a:xfrm>
            <a:off x="711200" y="288925"/>
            <a:ext cx="7772400" cy="942975"/>
          </a:xfrm>
        </p:spPr>
        <p:txBody>
          <a:bodyPr/>
          <a:lstStyle/>
          <a:p>
            <a:pPr algn="ctr"/>
            <a:r>
              <a:rPr lang="en-US" dirty="0">
                <a:solidFill>
                  <a:srgbClr val="FF0000"/>
                </a:solidFill>
              </a:rPr>
              <a:t>PPI SCHEMATIC</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F22AD0-BA09-4DE4-BA74-AA4ED433EA50}" type="slidenum">
              <a:rPr lang="ar-SA"/>
              <a:pPr/>
              <a:t>34</a:t>
            </a:fld>
            <a:endParaRPr lang="en-US"/>
          </a:p>
        </p:txBody>
      </p:sp>
      <p:sp>
        <p:nvSpPr>
          <p:cNvPr id="250882" name="Rectangle 2"/>
          <p:cNvSpPr>
            <a:spLocks noGrp="1" noChangeArrowheads="1"/>
          </p:cNvSpPr>
          <p:nvPr>
            <p:ph type="title" idx="4294967295"/>
          </p:nvPr>
        </p:nvSpPr>
        <p:spPr>
          <a:xfrm>
            <a:off x="0" y="277813"/>
            <a:ext cx="8229600" cy="704850"/>
          </a:xfrm>
        </p:spPr>
        <p:txBody>
          <a:bodyPr/>
          <a:lstStyle/>
          <a:p>
            <a:pPr algn="ctr" rtl="1"/>
            <a:r>
              <a:rPr lang="ar-SA" sz="4000" b="0" dirty="0">
                <a:solidFill>
                  <a:srgbClr val="FF0000"/>
                </a:solidFill>
                <a:cs typeface="B Nazanin" pitchFamily="2" charset="-78"/>
              </a:rPr>
              <a:t>رسوب دادن ذرات به روش الكترواستاتيك</a:t>
            </a:r>
            <a:r>
              <a:rPr lang="en-US" sz="4000" dirty="0">
                <a:solidFill>
                  <a:srgbClr val="FF0000"/>
                </a:solidFill>
                <a:cs typeface="B Nazanin" pitchFamily="2" charset="-78"/>
              </a:rPr>
              <a:t> </a:t>
            </a:r>
          </a:p>
        </p:txBody>
      </p:sp>
      <p:sp>
        <p:nvSpPr>
          <p:cNvPr id="250883" name="Rectangle 3"/>
          <p:cNvSpPr>
            <a:spLocks noGrp="1" noChangeArrowheads="1"/>
          </p:cNvSpPr>
          <p:nvPr>
            <p:ph type="body" idx="4294967295"/>
          </p:nvPr>
        </p:nvSpPr>
        <p:spPr>
          <a:xfrm>
            <a:off x="0" y="1214422"/>
            <a:ext cx="8501090" cy="5018107"/>
          </a:xfrm>
        </p:spPr>
        <p:txBody>
          <a:bodyPr/>
          <a:lstStyle/>
          <a:p>
            <a:pPr algn="r" rtl="1">
              <a:lnSpc>
                <a:spcPct val="80000"/>
              </a:lnSpc>
            </a:pPr>
            <a:r>
              <a:rPr lang="ar-SA" sz="2800" dirty="0">
                <a:cs typeface="B Nazanin" pitchFamily="2" charset="-78"/>
              </a:rPr>
              <a:t>رسوب دهنده هاي الكترواستاتيكي (</a:t>
            </a:r>
            <a:r>
              <a:rPr lang="en-US" dirty="0">
                <a:cs typeface="B Nazanin" pitchFamily="2" charset="-78"/>
              </a:rPr>
              <a:t>Electrostatic precipitator</a:t>
            </a:r>
            <a:r>
              <a:rPr lang="ar-SA" dirty="0">
                <a:cs typeface="B Nazanin" pitchFamily="2" charset="-78"/>
              </a:rPr>
              <a:t> </a:t>
            </a:r>
            <a:r>
              <a:rPr lang="ar-SA" sz="2800" dirty="0">
                <a:cs typeface="B Nazanin" pitchFamily="2" charset="-78"/>
              </a:rPr>
              <a:t>) در </a:t>
            </a:r>
            <a:r>
              <a:rPr lang="fa-IR" sz="2800" dirty="0" smtClean="0">
                <a:cs typeface="B Nazanin" pitchFamily="2" charset="-78"/>
              </a:rPr>
              <a:t>مقیاس </a:t>
            </a:r>
            <a:r>
              <a:rPr lang="ar-SA" sz="2800" dirty="0" smtClean="0">
                <a:cs typeface="B Nazanin" pitchFamily="2" charset="-78"/>
              </a:rPr>
              <a:t>بزرگ</a:t>
            </a:r>
            <a:r>
              <a:rPr lang="ar-SA" sz="2800" dirty="0">
                <a:cs typeface="B Nazanin" pitchFamily="2" charset="-78"/>
              </a:rPr>
              <a:t>: براي كنترل ذرات در صنايع</a:t>
            </a:r>
            <a:endParaRPr lang="fa-IR" sz="2800" dirty="0">
              <a:cs typeface="B Nazanin" pitchFamily="2" charset="-78"/>
            </a:endParaRPr>
          </a:p>
          <a:p>
            <a:pPr algn="r" rtl="1">
              <a:lnSpc>
                <a:spcPct val="80000"/>
              </a:lnSpc>
            </a:pPr>
            <a:r>
              <a:rPr lang="ar-SA" sz="2800" dirty="0">
                <a:cs typeface="B Nazanin" pitchFamily="2" charset="-78"/>
              </a:rPr>
              <a:t>در مقياس</a:t>
            </a:r>
            <a:r>
              <a:rPr lang="fa-IR" sz="2800" dirty="0">
                <a:cs typeface="B Nazanin" pitchFamily="2" charset="-78"/>
              </a:rPr>
              <a:t> </a:t>
            </a:r>
            <a:r>
              <a:rPr lang="ar-SA" sz="2800" dirty="0">
                <a:cs typeface="B Nazanin" pitchFamily="2" charset="-78"/>
              </a:rPr>
              <a:t>كوچك: براي رسوب ذرات موجود در هوا</a:t>
            </a:r>
            <a:endParaRPr lang="fa-IR" sz="2800" dirty="0">
              <a:cs typeface="B Nazanin" pitchFamily="2" charset="-78"/>
            </a:endParaRPr>
          </a:p>
          <a:p>
            <a:pPr algn="r" rtl="1">
              <a:lnSpc>
                <a:spcPct val="80000"/>
              </a:lnSpc>
            </a:pPr>
            <a:r>
              <a:rPr lang="ar-SA" sz="2800" dirty="0">
                <a:cs typeface="B Nazanin" pitchFamily="2" charset="-78"/>
              </a:rPr>
              <a:t>كار اين دستگاه در 2 مرحله اي است: در مرحله اول ذرات باردار شده و در مرحله دوم جمع آوري مي شوند.</a:t>
            </a:r>
            <a:endParaRPr lang="fa-IR" sz="2800" dirty="0">
              <a:cs typeface="B Nazanin" pitchFamily="2" charset="-78"/>
            </a:endParaRPr>
          </a:p>
          <a:p>
            <a:pPr algn="r" rtl="1">
              <a:lnSpc>
                <a:spcPct val="80000"/>
              </a:lnSpc>
            </a:pPr>
            <a:r>
              <a:rPr lang="ar-SA" sz="2800" dirty="0">
                <a:cs typeface="B Nazanin" pitchFamily="2" charset="-78"/>
              </a:rPr>
              <a:t>ذرات جمع آوري شده يا وزن مي شوند يا تحت مطالعه ميكروسكوپي قرار مي گيرند.</a:t>
            </a:r>
            <a:endParaRPr lang="fa-IR" sz="2800" dirty="0">
              <a:cs typeface="B Nazanin" pitchFamily="2" charset="-78"/>
            </a:endParaRPr>
          </a:p>
          <a:p>
            <a:pPr algn="r" rtl="1">
              <a:lnSpc>
                <a:spcPct val="80000"/>
              </a:lnSpc>
              <a:buFont typeface="Wingdings" pitchFamily="2" charset="2"/>
              <a:buNone/>
            </a:pPr>
            <a:endParaRPr lang="fa-IR" sz="2800" dirty="0">
              <a:cs typeface="B Nazanin" pitchFamily="2" charset="-78"/>
            </a:endParaRPr>
          </a:p>
          <a:p>
            <a:pPr algn="r" rtl="1">
              <a:lnSpc>
                <a:spcPct val="80000"/>
              </a:lnSpc>
            </a:pPr>
            <a:r>
              <a:rPr lang="ar-SA" sz="2800" dirty="0">
                <a:cs typeface="B Nazanin" pitchFamily="2" charset="-78"/>
              </a:rPr>
              <a:t>نكته ايمني: در محيط هايي كه گازها وبخارات قابل اشتعال و انفجار وجود دارد نمي توان استفاده كرد.</a:t>
            </a:r>
            <a:endParaRPr lang="fa-IR" sz="2800" dirty="0">
              <a:cs typeface="B Nazanin" pitchFamily="2" charset="-78"/>
            </a:endParaRPr>
          </a:p>
          <a:p>
            <a:pPr algn="r" rtl="1">
              <a:lnSpc>
                <a:spcPct val="80000"/>
              </a:lnSpc>
            </a:pPr>
            <a:r>
              <a:rPr lang="fa-IR" sz="2800" dirty="0">
                <a:cs typeface="B Nazanin" pitchFamily="2" charset="-78"/>
              </a:rPr>
              <a:t> </a:t>
            </a:r>
            <a:r>
              <a:rPr lang="ar-SA" sz="2800" dirty="0">
                <a:cs typeface="B Nazanin" pitchFamily="2" charset="-78"/>
              </a:rPr>
              <a:t>نكته بهداشتي:در طي پديده باردار كردن ممكن است ازن توليد </a:t>
            </a:r>
            <a:r>
              <a:rPr lang="ar-SA" sz="2800" dirty="0" smtClean="0">
                <a:cs typeface="B Nazanin" pitchFamily="2" charset="-78"/>
              </a:rPr>
              <a:t>ش</a:t>
            </a:r>
            <a:r>
              <a:rPr lang="fa-IR" sz="2800" dirty="0" smtClean="0">
                <a:cs typeface="B Nazanin" pitchFamily="2" charset="-78"/>
              </a:rPr>
              <a:t>و</a:t>
            </a:r>
            <a:r>
              <a:rPr lang="ar-SA" sz="2800" dirty="0" smtClean="0">
                <a:cs typeface="B Nazanin" pitchFamily="2" charset="-78"/>
              </a:rPr>
              <a:t>د </a:t>
            </a:r>
            <a:r>
              <a:rPr lang="ar-SA" sz="2800" dirty="0">
                <a:cs typeface="B Nazanin" pitchFamily="2" charset="-78"/>
              </a:rPr>
              <a:t>(گاز محرك)</a:t>
            </a:r>
            <a:r>
              <a:rPr lang="fa-IR" sz="2800" dirty="0">
                <a:cs typeface="B Nazanin" pitchFamily="2" charset="-78"/>
              </a:rPr>
              <a:t>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A8F2F1-2D93-4814-A020-0B5CF0C4AC33}" type="slidenum">
              <a:rPr lang="ar-SA"/>
              <a:pPr/>
              <a:t>35</a:t>
            </a:fld>
            <a:endParaRPr lang="en-US"/>
          </a:p>
        </p:txBody>
      </p:sp>
      <p:sp>
        <p:nvSpPr>
          <p:cNvPr id="252930" name="Rectangle 2"/>
          <p:cNvSpPr>
            <a:spLocks noGrp="1" noChangeArrowheads="1"/>
          </p:cNvSpPr>
          <p:nvPr>
            <p:ph type="title" idx="4294967295"/>
          </p:nvPr>
        </p:nvSpPr>
        <p:spPr>
          <a:xfrm>
            <a:off x="357158" y="285728"/>
            <a:ext cx="8229600" cy="561975"/>
          </a:xfrm>
        </p:spPr>
        <p:txBody>
          <a:bodyPr>
            <a:normAutofit fontScale="90000"/>
          </a:bodyPr>
          <a:lstStyle/>
          <a:p>
            <a:pPr algn="ctr" rtl="1"/>
            <a:r>
              <a:rPr lang="ar-SA" sz="4000" dirty="0">
                <a:solidFill>
                  <a:srgbClr val="FF0000"/>
                </a:solidFill>
                <a:cs typeface="B Nazanin" pitchFamily="2" charset="-78"/>
              </a:rPr>
              <a:t>رسوب دادن ذرات به روش حرارتي </a:t>
            </a:r>
            <a:endParaRPr lang="en-US" sz="4000" dirty="0">
              <a:solidFill>
                <a:srgbClr val="FF0000"/>
              </a:solidFill>
              <a:cs typeface="B Nazanin" pitchFamily="2" charset="-78"/>
            </a:endParaRPr>
          </a:p>
        </p:txBody>
      </p:sp>
      <p:sp>
        <p:nvSpPr>
          <p:cNvPr id="252931" name="Rectangle 3"/>
          <p:cNvSpPr>
            <a:spLocks noGrp="1" noChangeArrowheads="1"/>
          </p:cNvSpPr>
          <p:nvPr>
            <p:ph type="body" idx="4294967295"/>
          </p:nvPr>
        </p:nvSpPr>
        <p:spPr>
          <a:xfrm>
            <a:off x="271490" y="1142984"/>
            <a:ext cx="8229600" cy="4857750"/>
          </a:xfrm>
        </p:spPr>
        <p:txBody>
          <a:bodyPr/>
          <a:lstStyle/>
          <a:p>
            <a:pPr algn="r" rtl="1"/>
            <a:r>
              <a:rPr lang="ar-SA" sz="2800" dirty="0">
                <a:cs typeface="B Nazanin" pitchFamily="2" charset="-78"/>
              </a:rPr>
              <a:t>در رسوب دهنده هاي حرارتي دو سطح سرد و گرم وجود </a:t>
            </a:r>
            <a:r>
              <a:rPr lang="ar-SA" sz="2800" dirty="0" smtClean="0">
                <a:cs typeface="B Nazanin" pitchFamily="2" charset="-78"/>
              </a:rPr>
              <a:t>دارد </a:t>
            </a:r>
            <a:r>
              <a:rPr lang="ar-SA" sz="2800" dirty="0">
                <a:cs typeface="B Nazanin" pitchFamily="2" charset="-78"/>
              </a:rPr>
              <a:t>و ذرات به علت اختلاف درجه حرارت بين دو سطح از هوا جدا شده و بر روي سطح سرد ته نشين مي شوند.</a:t>
            </a:r>
            <a:endParaRPr lang="fa-IR" sz="2800" dirty="0">
              <a:cs typeface="B Nazanin" pitchFamily="2" charset="-78"/>
            </a:endParaRPr>
          </a:p>
          <a:p>
            <a:pPr algn="r" rtl="1"/>
            <a:r>
              <a:rPr lang="fa-IR" sz="2800" dirty="0">
                <a:cs typeface="B Nazanin" pitchFamily="2" charset="-78"/>
              </a:rPr>
              <a:t> </a:t>
            </a:r>
            <a:r>
              <a:rPr lang="ar-SA" sz="2800" dirty="0">
                <a:cs typeface="B Nazanin" pitchFamily="2" charset="-78"/>
              </a:rPr>
              <a:t>ترموفورزيس: حركت ذرات از سمت جسم گرم به سمت جسم سرد تحت گراديان دمايي</a:t>
            </a:r>
            <a:endParaRPr lang="fa-IR" sz="2800" dirty="0">
              <a:cs typeface="B Nazanin" pitchFamily="2" charset="-78"/>
            </a:endParaRPr>
          </a:p>
          <a:p>
            <a:pPr algn="r" rtl="1"/>
            <a:r>
              <a:rPr lang="ar-SA" sz="2800" dirty="0">
                <a:cs typeface="B Nazanin" pitchFamily="2" charset="-78"/>
              </a:rPr>
              <a:t>فاصله بين سطح داغ (سيم) و سطح سرد بسيار كم و معمولا كمتر از 2 ميلي متر است.</a:t>
            </a:r>
            <a:endParaRPr lang="fa-IR" sz="2800" dirty="0">
              <a:cs typeface="B Nazanin" pitchFamily="2" charset="-78"/>
            </a:endParaRPr>
          </a:p>
          <a:p>
            <a:pPr algn="r" rtl="1"/>
            <a:r>
              <a:rPr lang="ar-SA" sz="2800" dirty="0">
                <a:cs typeface="B Nazanin" pitchFamily="2" charset="-78"/>
              </a:rPr>
              <a:t>ذرات جمع آوري شده تحت مطالعه ميكروسكوپي قرار مي گيرند</a:t>
            </a:r>
            <a:endParaRPr lang="fa-IR" sz="2800" dirty="0">
              <a:cs typeface="B Nazanin" pitchFamily="2" charset="-78"/>
            </a:endParaRPr>
          </a:p>
          <a:p>
            <a:pPr algn="r" rtl="1"/>
            <a:r>
              <a:rPr lang="ar-SA" sz="2800" dirty="0">
                <a:cs typeface="B Nazanin" pitchFamily="2" charset="-78"/>
              </a:rPr>
              <a:t>كارآيي وسيله براي ذرات كوچكتر از 5 ميكرون قابل قبول است.</a:t>
            </a:r>
            <a:endParaRPr lang="fa-IR" sz="2800" dirty="0">
              <a:cs typeface="B Nazanin" pitchFamily="2" charset="-78"/>
            </a:endParaRPr>
          </a:p>
          <a:p>
            <a:pPr algn="r" rtl="1"/>
            <a:r>
              <a:rPr lang="ar-SA" sz="2800" dirty="0">
                <a:cs typeface="B Nazanin" pitchFamily="2" charset="-78"/>
              </a:rPr>
              <a:t>در صورتيكه براي جمع آوري ميست استفاده شود، نبايد دما بالا باشد.</a:t>
            </a:r>
            <a:r>
              <a:rPr lang="fa-IR" sz="2800" dirty="0">
                <a:cs typeface="B Nazanin" pitchFamily="2" charset="-78"/>
              </a:rPr>
              <a:t> </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14389E-CECD-4652-9D5A-B225F3D01E69}" type="slidenum">
              <a:rPr lang="ar-SA"/>
              <a:pPr/>
              <a:t>36</a:t>
            </a:fld>
            <a:endParaRPr lang="en-US"/>
          </a:p>
        </p:txBody>
      </p:sp>
      <p:sp>
        <p:nvSpPr>
          <p:cNvPr id="20482" name="Rectangle 2"/>
          <p:cNvSpPr>
            <a:spLocks noGrp="1" noChangeArrowheads="1"/>
          </p:cNvSpPr>
          <p:nvPr>
            <p:ph type="title" idx="4294967295"/>
          </p:nvPr>
        </p:nvSpPr>
        <p:spPr>
          <a:xfrm>
            <a:off x="857224" y="438134"/>
            <a:ext cx="7286676" cy="704850"/>
          </a:xfrm>
        </p:spPr>
        <p:txBody>
          <a:bodyPr>
            <a:noAutofit/>
          </a:bodyPr>
          <a:lstStyle/>
          <a:p>
            <a:pPr algn="ctr" rtl="1"/>
            <a:r>
              <a:rPr lang="ar-SA" sz="3200" dirty="0">
                <a:solidFill>
                  <a:srgbClr val="FF0000"/>
                </a:solidFill>
                <a:cs typeface="B Nazanin" pitchFamily="2" charset="-78"/>
              </a:rPr>
              <a:t>جمع آوري ذرات به روش ته نشيني (الوتراسيون)</a:t>
            </a:r>
            <a:r>
              <a:rPr lang="en-US" sz="3200" dirty="0">
                <a:solidFill>
                  <a:srgbClr val="FF0000"/>
                </a:solidFill>
                <a:cs typeface="B Nazanin" pitchFamily="2" charset="-78"/>
              </a:rPr>
              <a:t> </a:t>
            </a:r>
            <a:r>
              <a:rPr lang="fa-IR" sz="3200" dirty="0">
                <a:solidFill>
                  <a:srgbClr val="FF0000"/>
                </a:solidFill>
                <a:cs typeface="B Nazanin" pitchFamily="2" charset="-78"/>
              </a:rPr>
              <a:t> </a:t>
            </a:r>
            <a:r>
              <a:rPr lang="ar-SA" sz="3200" dirty="0">
                <a:solidFill>
                  <a:srgbClr val="FF0000"/>
                </a:solidFill>
                <a:cs typeface="B Nazanin" pitchFamily="2" charset="-78"/>
              </a:rPr>
              <a:t>يا صاف و خالص كردن</a:t>
            </a:r>
            <a:endParaRPr lang="en-US" sz="3200" dirty="0">
              <a:solidFill>
                <a:srgbClr val="FF0000"/>
              </a:solidFill>
              <a:cs typeface="B Nazanin" pitchFamily="2" charset="-78"/>
            </a:endParaRPr>
          </a:p>
        </p:txBody>
      </p:sp>
      <p:sp>
        <p:nvSpPr>
          <p:cNvPr id="20483" name="Rectangle 3"/>
          <p:cNvSpPr>
            <a:spLocks noGrp="1" noChangeArrowheads="1"/>
          </p:cNvSpPr>
          <p:nvPr>
            <p:ph type="body" idx="4294967295"/>
          </p:nvPr>
        </p:nvSpPr>
        <p:spPr>
          <a:xfrm>
            <a:off x="128614" y="1500174"/>
            <a:ext cx="8301038" cy="4857784"/>
          </a:xfrm>
        </p:spPr>
        <p:txBody>
          <a:bodyPr>
            <a:noAutofit/>
          </a:bodyPr>
          <a:lstStyle/>
          <a:p>
            <a:pPr algn="r" rtl="1">
              <a:lnSpc>
                <a:spcPct val="90000"/>
              </a:lnSpc>
              <a:buSzPct val="80000"/>
              <a:buFont typeface="Courier New" pitchFamily="49" charset="0"/>
              <a:buChar char="o"/>
            </a:pPr>
            <a:r>
              <a:rPr lang="ar-SA" sz="2800" dirty="0">
                <a:cs typeface="B Nazanin" pitchFamily="2" charset="-78"/>
              </a:rPr>
              <a:t>وسايل اين گروه (الوترياتورها) ذرات را بر اساس نيروي ثقل آنها جدا مي كنند.</a:t>
            </a:r>
            <a:endParaRPr lang="fa-IR" sz="2800" dirty="0">
              <a:cs typeface="B Nazanin" pitchFamily="2" charset="-78"/>
            </a:endParaRPr>
          </a:p>
          <a:p>
            <a:pPr algn="r" rtl="1">
              <a:lnSpc>
                <a:spcPct val="90000"/>
              </a:lnSpc>
              <a:buSzPct val="80000"/>
              <a:buFont typeface="Courier New" pitchFamily="49" charset="0"/>
              <a:buChar char="o"/>
            </a:pPr>
            <a:r>
              <a:rPr lang="ar-SA" sz="2800" dirty="0">
                <a:cs typeface="B Nazanin" pitchFamily="2" charset="-78"/>
              </a:rPr>
              <a:t>در الوترياتورها يكدسته صفحات بسيار نازك آلومينيومي وجود دارد كه با فواصل مساوي و معيني در يك كانال چهارگوش قرار گرفته اندو هوا با سرعت معيني از آنها عبور مي كند.</a:t>
            </a:r>
            <a:endParaRPr lang="fa-IR" sz="2800" dirty="0">
              <a:cs typeface="B Nazanin" pitchFamily="2" charset="-78"/>
            </a:endParaRPr>
          </a:p>
          <a:p>
            <a:pPr algn="r" rtl="1">
              <a:lnSpc>
                <a:spcPct val="90000"/>
              </a:lnSpc>
              <a:buSzPct val="80000"/>
              <a:buFont typeface="Courier New" pitchFamily="49" charset="0"/>
              <a:buChar char="o"/>
            </a:pPr>
            <a:r>
              <a:rPr lang="ar-SA" sz="2800" dirty="0">
                <a:cs typeface="B Nazanin" pitchFamily="2" charset="-78"/>
              </a:rPr>
              <a:t>الوترياتورها به دو شكل هستند:</a:t>
            </a:r>
            <a:endParaRPr lang="fa-IR" sz="2800" dirty="0">
              <a:cs typeface="B Nazanin" pitchFamily="2" charset="-78"/>
            </a:endParaRPr>
          </a:p>
          <a:p>
            <a:pPr algn="r" rtl="1">
              <a:lnSpc>
                <a:spcPct val="90000"/>
              </a:lnSpc>
              <a:buSzPct val="80000"/>
              <a:buFont typeface="Courier New" pitchFamily="49" charset="0"/>
              <a:buChar char="o"/>
            </a:pPr>
            <a:r>
              <a:rPr lang="ar-SA" sz="2800" dirty="0">
                <a:cs typeface="B Nazanin" pitchFamily="2" charset="-78"/>
              </a:rPr>
              <a:t>الوترياتور افقي</a:t>
            </a:r>
            <a:r>
              <a:rPr lang="en-US" sz="2800" dirty="0">
                <a:cs typeface="B Nazanin" pitchFamily="2" charset="-78"/>
              </a:rPr>
              <a:t>Elutriator</a:t>
            </a:r>
            <a:r>
              <a:rPr lang="fa-IR" sz="2800" dirty="0">
                <a:cs typeface="B Nazanin" pitchFamily="2" charset="-78"/>
              </a:rPr>
              <a:t> </a:t>
            </a:r>
            <a:r>
              <a:rPr lang="en-US" sz="2800" dirty="0">
                <a:cs typeface="B Nazanin" pitchFamily="2" charset="-78"/>
              </a:rPr>
              <a:t>Horizontal</a:t>
            </a:r>
            <a:endParaRPr lang="fa-IR" sz="2800" dirty="0">
              <a:cs typeface="B Nazanin" pitchFamily="2" charset="-78"/>
            </a:endParaRPr>
          </a:p>
          <a:p>
            <a:pPr algn="r" rtl="1">
              <a:lnSpc>
                <a:spcPct val="90000"/>
              </a:lnSpc>
              <a:buSzPct val="80000"/>
              <a:buFont typeface="Courier New" pitchFamily="49" charset="0"/>
              <a:buChar char="o"/>
            </a:pPr>
            <a:r>
              <a:rPr lang="fa-IR" sz="2800" dirty="0">
                <a:cs typeface="B Nazanin" pitchFamily="2" charset="-78"/>
              </a:rPr>
              <a:t> </a:t>
            </a:r>
            <a:r>
              <a:rPr lang="ar-SA" sz="2800" dirty="0">
                <a:cs typeface="B Nazanin" pitchFamily="2" charset="-78"/>
              </a:rPr>
              <a:t>الوترياتور عمودي</a:t>
            </a:r>
            <a:r>
              <a:rPr lang="en-US" sz="2800" dirty="0">
                <a:cs typeface="B Nazanin" pitchFamily="2" charset="-78"/>
              </a:rPr>
              <a:t>        Vertical Elutriator</a:t>
            </a:r>
            <a:endParaRPr lang="fa-IR" sz="2800" dirty="0">
              <a:cs typeface="B Nazanin" pitchFamily="2" charset="-78"/>
            </a:endParaRPr>
          </a:p>
          <a:p>
            <a:pPr algn="r" rtl="1">
              <a:lnSpc>
                <a:spcPct val="90000"/>
              </a:lnSpc>
              <a:buSzPct val="80000"/>
              <a:buFont typeface="Courier New" pitchFamily="49" charset="0"/>
              <a:buChar char="o"/>
            </a:pPr>
            <a:r>
              <a:rPr lang="ar-SA" sz="2800" dirty="0">
                <a:cs typeface="B Nazanin" pitchFamily="2" charset="-78"/>
              </a:rPr>
              <a:t>اساس كار الوترياتور: هنگام </a:t>
            </a:r>
            <a:r>
              <a:rPr lang="fa-IR" sz="2800" dirty="0" smtClean="0">
                <a:cs typeface="B Nazanin" pitchFamily="2" charset="-78"/>
              </a:rPr>
              <a:t>عبور</a:t>
            </a:r>
            <a:r>
              <a:rPr lang="ar-SA" sz="2800" dirty="0" smtClean="0">
                <a:cs typeface="B Nazanin" pitchFamily="2" charset="-78"/>
              </a:rPr>
              <a:t>هوا </a:t>
            </a:r>
            <a:r>
              <a:rPr lang="ar-SA" sz="2800" dirty="0">
                <a:cs typeface="B Nazanin" pitchFamily="2" charset="-78"/>
              </a:rPr>
              <a:t>از كانال اين </a:t>
            </a:r>
            <a:r>
              <a:rPr lang="ar-SA" sz="2800" dirty="0" smtClean="0">
                <a:cs typeface="B Nazanin" pitchFamily="2" charset="-78"/>
              </a:rPr>
              <a:t>وسيله، </a:t>
            </a:r>
            <a:r>
              <a:rPr lang="ar-SA" sz="2800" dirty="0">
                <a:cs typeface="B Nazanin" pitchFamily="2" charset="-78"/>
              </a:rPr>
              <a:t>ابتدا ذرات درشت تر ته</a:t>
            </a:r>
            <a:r>
              <a:rPr lang="fa-IR" sz="2800" dirty="0">
                <a:cs typeface="B Nazanin" pitchFamily="2" charset="-78"/>
              </a:rPr>
              <a:t>  </a:t>
            </a:r>
            <a:r>
              <a:rPr lang="ar-SA" sz="2800" dirty="0">
                <a:cs typeface="B Nazanin" pitchFamily="2" charset="-78"/>
              </a:rPr>
              <a:t>نشين مي شوند. ذرات كوچكتر در هوا معلق بوده و پس از مدتي با توجه به جرم و سايزشان در طول كانال از هوا جدا شده و ته نشين مي شوند.</a:t>
            </a:r>
            <a:r>
              <a:rPr lang="en-US" sz="2800" dirty="0">
                <a:cs typeface="B Nazanin" pitchFamily="2" charset="-78"/>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92B79F-1FDA-48B3-B1B8-30C5501A63E8}" type="slidenum">
              <a:rPr lang="ar-SA"/>
              <a:pPr/>
              <a:t>37</a:t>
            </a:fld>
            <a:endParaRPr lang="en-US"/>
          </a:p>
        </p:txBody>
      </p:sp>
      <p:sp>
        <p:nvSpPr>
          <p:cNvPr id="21506" name="Rectangle 2"/>
          <p:cNvSpPr>
            <a:spLocks noGrp="1" noChangeArrowheads="1"/>
          </p:cNvSpPr>
          <p:nvPr>
            <p:ph type="title" idx="4294967295"/>
          </p:nvPr>
        </p:nvSpPr>
        <p:spPr>
          <a:xfrm>
            <a:off x="0" y="277813"/>
            <a:ext cx="8229600" cy="704850"/>
          </a:xfrm>
        </p:spPr>
        <p:txBody>
          <a:bodyPr/>
          <a:lstStyle/>
          <a:p>
            <a:pPr algn="ctr" rtl="1"/>
            <a:r>
              <a:rPr lang="ar-SA" sz="4000" dirty="0">
                <a:solidFill>
                  <a:srgbClr val="FF0000"/>
                </a:solidFill>
                <a:cs typeface="B Nazanin" pitchFamily="2" charset="-78"/>
              </a:rPr>
              <a:t>هگزلت (</a:t>
            </a:r>
            <a:r>
              <a:rPr lang="en-US" sz="4000" dirty="0" err="1">
                <a:solidFill>
                  <a:srgbClr val="FF0000"/>
                </a:solidFill>
                <a:cs typeface="B Nazanin" pitchFamily="2" charset="-78"/>
              </a:rPr>
              <a:t>Hexlet</a:t>
            </a:r>
            <a:r>
              <a:rPr lang="fa-IR" sz="4000" dirty="0">
                <a:solidFill>
                  <a:srgbClr val="FF0000"/>
                </a:solidFill>
                <a:cs typeface="B Nazanin" pitchFamily="2" charset="-78"/>
              </a:rPr>
              <a:t>)</a:t>
            </a:r>
            <a:r>
              <a:rPr lang="en-US" sz="4000" dirty="0">
                <a:solidFill>
                  <a:srgbClr val="FF0000"/>
                </a:solidFill>
                <a:cs typeface="B Nazanin" pitchFamily="2" charset="-78"/>
              </a:rPr>
              <a:t> </a:t>
            </a:r>
          </a:p>
        </p:txBody>
      </p:sp>
      <p:sp>
        <p:nvSpPr>
          <p:cNvPr id="21507" name="Rectangle 3"/>
          <p:cNvSpPr>
            <a:spLocks noGrp="1" noChangeArrowheads="1"/>
          </p:cNvSpPr>
          <p:nvPr>
            <p:ph type="body" idx="4294967295"/>
          </p:nvPr>
        </p:nvSpPr>
        <p:spPr>
          <a:xfrm>
            <a:off x="285720" y="1285860"/>
            <a:ext cx="8229600" cy="4857750"/>
          </a:xfrm>
        </p:spPr>
        <p:txBody>
          <a:bodyPr/>
          <a:lstStyle/>
          <a:p>
            <a:pPr algn="r" rtl="1">
              <a:lnSpc>
                <a:spcPct val="90000"/>
              </a:lnSpc>
            </a:pPr>
            <a:r>
              <a:rPr lang="ar-SA" dirty="0">
                <a:cs typeface="B Nazanin" pitchFamily="2" charset="-78"/>
              </a:rPr>
              <a:t>وسيله اي است كه از اصل الوتراسيون براي جداسازي ذرات استفاده مي كند.</a:t>
            </a:r>
            <a:r>
              <a:rPr lang="fa-IR" dirty="0">
                <a:cs typeface="B Nazanin" pitchFamily="2" charset="-78"/>
              </a:rPr>
              <a:t> يك نوع الوتراسيون افقي است</a:t>
            </a:r>
          </a:p>
          <a:p>
            <a:pPr algn="r" rtl="1">
              <a:lnSpc>
                <a:spcPct val="90000"/>
              </a:lnSpc>
              <a:buFont typeface="Wingdings" pitchFamily="2" charset="2"/>
              <a:buNone/>
            </a:pPr>
            <a:endParaRPr lang="fa-IR" dirty="0">
              <a:cs typeface="B Nazanin" pitchFamily="2" charset="-78"/>
            </a:endParaRPr>
          </a:p>
          <a:p>
            <a:pPr algn="r" rtl="1">
              <a:lnSpc>
                <a:spcPct val="90000"/>
              </a:lnSpc>
            </a:pPr>
            <a:r>
              <a:rPr lang="ar-SA" dirty="0">
                <a:cs typeface="B Nazanin" pitchFamily="2" charset="-78"/>
              </a:rPr>
              <a:t>براي نمونه برداري ذرات قابل استنشاق از هوا استفاده مي نمايد.</a:t>
            </a:r>
            <a:endParaRPr lang="fa-IR" dirty="0">
              <a:cs typeface="B Nazanin" pitchFamily="2" charset="-78"/>
            </a:endParaRPr>
          </a:p>
          <a:p>
            <a:pPr algn="r" rtl="1">
              <a:lnSpc>
                <a:spcPct val="90000"/>
              </a:lnSpc>
            </a:pPr>
            <a:r>
              <a:rPr lang="ar-SA" dirty="0">
                <a:cs typeface="B Nazanin" pitchFamily="2" charset="-78"/>
              </a:rPr>
              <a:t>جداسازي در 2 مرحله انجام مي گيرد. مرحله نخست ذرات غير قابل استنشاق</a:t>
            </a:r>
            <a:r>
              <a:rPr lang="fa-IR" dirty="0">
                <a:cs typeface="B Nazanin" pitchFamily="2" charset="-78"/>
              </a:rPr>
              <a:t>  </a:t>
            </a:r>
            <a:r>
              <a:rPr lang="ar-SA" dirty="0">
                <a:cs typeface="B Nazanin" pitchFamily="2" charset="-78"/>
              </a:rPr>
              <a:t>از هوا جدا شده و در مرحله دوم ذرات</a:t>
            </a:r>
            <a:r>
              <a:rPr lang="fa-IR" dirty="0">
                <a:cs typeface="B Nazanin" pitchFamily="2" charset="-78"/>
              </a:rPr>
              <a:t> </a:t>
            </a:r>
            <a:r>
              <a:rPr lang="ar-SA" dirty="0">
                <a:cs typeface="B Nazanin" pitchFamily="2" charset="-78"/>
              </a:rPr>
              <a:t>قابل استنشاق بر روي فيلتري به </a:t>
            </a:r>
            <a:r>
              <a:rPr lang="ar-SA" dirty="0" smtClean="0">
                <a:cs typeface="B Nazanin" pitchFamily="2" charset="-78"/>
              </a:rPr>
              <a:t>نا</a:t>
            </a:r>
            <a:r>
              <a:rPr lang="fa-IR" dirty="0" smtClean="0">
                <a:cs typeface="B Nazanin" pitchFamily="2" charset="-78"/>
              </a:rPr>
              <a:t>م</a:t>
            </a:r>
            <a:r>
              <a:rPr lang="ar-SA" dirty="0" smtClean="0">
                <a:cs typeface="B Nazanin" pitchFamily="2" charset="-78"/>
              </a:rPr>
              <a:t> </a:t>
            </a:r>
            <a:r>
              <a:rPr lang="ar-SA" dirty="0">
                <a:cs typeface="B Nazanin" pitchFamily="2" charset="-78"/>
              </a:rPr>
              <a:t>فيلتر انگشتانه اي ته نشين مي شوند.</a:t>
            </a:r>
            <a:endParaRPr lang="fa-IR" dirty="0">
              <a:cs typeface="B Nazanin" pitchFamily="2" charset="-78"/>
            </a:endParaRPr>
          </a:p>
          <a:p>
            <a:pPr algn="r" rtl="1">
              <a:lnSpc>
                <a:spcPct val="90000"/>
              </a:lnSpc>
            </a:pPr>
            <a:r>
              <a:rPr lang="ar-SA" dirty="0">
                <a:cs typeface="B Nazanin" pitchFamily="2" charset="-78"/>
              </a:rPr>
              <a:t>فيلتر از دستگاه جدا شده و مطالعات لازم بر روي آن انجام مي گيرد</a:t>
            </a:r>
            <a:r>
              <a:rPr lang="en-US" dirty="0">
                <a:cs typeface="B Nazanin" pitchFamily="2" charset="-78"/>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562981-2302-4B34-98B7-15814117DB4F}" type="slidenum">
              <a:rPr lang="ar-SA"/>
              <a:pPr/>
              <a:t>38</a:t>
            </a:fld>
            <a:endParaRPr lang="en-US"/>
          </a:p>
        </p:txBody>
      </p:sp>
      <p:sp>
        <p:nvSpPr>
          <p:cNvPr id="22530" name="Rectangle 2"/>
          <p:cNvSpPr>
            <a:spLocks noGrp="1" noChangeArrowheads="1"/>
          </p:cNvSpPr>
          <p:nvPr>
            <p:ph type="title" idx="4294967295"/>
          </p:nvPr>
        </p:nvSpPr>
        <p:spPr>
          <a:xfrm>
            <a:off x="0" y="277813"/>
            <a:ext cx="8229600" cy="704850"/>
          </a:xfrm>
        </p:spPr>
        <p:txBody>
          <a:bodyPr/>
          <a:lstStyle/>
          <a:p>
            <a:pPr algn="ctr"/>
            <a:r>
              <a:rPr lang="ar-SA" sz="4000" dirty="0">
                <a:solidFill>
                  <a:srgbClr val="FF0000"/>
                </a:solidFill>
                <a:cs typeface="B Nazanin" pitchFamily="2" charset="-78"/>
              </a:rPr>
              <a:t>روشهاي قرائت مستقيم ذرات</a:t>
            </a:r>
            <a:r>
              <a:rPr lang="en-US" sz="4000" dirty="0">
                <a:solidFill>
                  <a:srgbClr val="FF0000"/>
                </a:solidFill>
                <a:cs typeface="B Nazanin" pitchFamily="2" charset="-78"/>
              </a:rPr>
              <a:t> </a:t>
            </a:r>
          </a:p>
        </p:txBody>
      </p:sp>
      <p:sp>
        <p:nvSpPr>
          <p:cNvPr id="22531" name="Rectangle 3"/>
          <p:cNvSpPr>
            <a:spLocks noGrp="1" noChangeArrowheads="1"/>
          </p:cNvSpPr>
          <p:nvPr>
            <p:ph type="body" idx="4294967295"/>
          </p:nvPr>
        </p:nvSpPr>
        <p:spPr>
          <a:xfrm>
            <a:off x="0" y="1412875"/>
            <a:ext cx="8229600" cy="4713288"/>
          </a:xfrm>
        </p:spPr>
        <p:txBody>
          <a:bodyPr/>
          <a:lstStyle/>
          <a:p>
            <a:pPr algn="r" rtl="1"/>
            <a:r>
              <a:rPr lang="ar-SA" dirty="0">
                <a:cs typeface="B Nazanin" pitchFamily="2" charset="-78"/>
              </a:rPr>
              <a:t>پاسخ اين وسايل غير اختصاصي است.</a:t>
            </a:r>
            <a:endParaRPr lang="en-US" dirty="0">
              <a:cs typeface="B Nazanin" pitchFamily="2" charset="-78"/>
            </a:endParaRPr>
          </a:p>
          <a:p>
            <a:pPr algn="r" rtl="1"/>
            <a:r>
              <a:rPr lang="ar-SA" dirty="0">
                <a:cs typeface="B Nazanin" pitchFamily="2" charset="-78"/>
              </a:rPr>
              <a:t>( اين دستگاهها صرفنظر از ماهيت ذره نسبت به يكي از خصوصيات ذره (سايز، شكل يا جرم) واكنش نشان مي دهد.</a:t>
            </a:r>
            <a:endParaRPr lang="fa-IR" dirty="0">
              <a:cs typeface="B Nazanin" pitchFamily="2" charset="-78"/>
            </a:endParaRPr>
          </a:p>
          <a:p>
            <a:pPr algn="r" rtl="1"/>
            <a:r>
              <a:rPr lang="ar-SA" dirty="0">
                <a:cs typeface="B Nazanin" pitchFamily="2" charset="-78"/>
              </a:rPr>
              <a:t>اين وسايل تراكم ذرات را بوسيله مكانيسم هايي مانند </a:t>
            </a:r>
            <a:endParaRPr lang="fa-IR" dirty="0">
              <a:cs typeface="B Nazanin" pitchFamily="2" charset="-78"/>
            </a:endParaRPr>
          </a:p>
          <a:p>
            <a:pPr algn="r" rtl="1"/>
            <a:r>
              <a:rPr lang="ar-SA" dirty="0">
                <a:cs typeface="B Nazanin" pitchFamily="2" charset="-78"/>
              </a:rPr>
              <a:t>فتو متري (</a:t>
            </a:r>
            <a:r>
              <a:rPr lang="en-US" dirty="0">
                <a:cs typeface="B Nazanin" pitchFamily="2" charset="-78"/>
              </a:rPr>
              <a:t>Aerosol </a:t>
            </a:r>
            <a:r>
              <a:rPr lang="en-US" dirty="0" err="1">
                <a:cs typeface="B Nazanin" pitchFamily="2" charset="-78"/>
              </a:rPr>
              <a:t>photometery</a:t>
            </a:r>
            <a:r>
              <a:rPr lang="fa-IR" dirty="0">
                <a:cs typeface="B Nazanin" pitchFamily="2" charset="-78"/>
              </a:rPr>
              <a:t>)</a:t>
            </a:r>
          </a:p>
          <a:p>
            <a:pPr algn="r" rtl="1"/>
            <a:r>
              <a:rPr lang="ar-SA" dirty="0">
                <a:cs typeface="B Nazanin" pitchFamily="2" charset="-78"/>
              </a:rPr>
              <a:t>پخش نور</a:t>
            </a:r>
            <a:r>
              <a:rPr lang="en-US" dirty="0">
                <a:cs typeface="B Nazanin" pitchFamily="2" charset="-78"/>
              </a:rPr>
              <a:t> )</a:t>
            </a:r>
            <a:r>
              <a:rPr lang="fa-IR" dirty="0">
                <a:cs typeface="B Nazanin" pitchFamily="2" charset="-78"/>
              </a:rPr>
              <a:t> </a:t>
            </a:r>
            <a:r>
              <a:rPr lang="en-US" dirty="0">
                <a:cs typeface="B Nazanin" pitchFamily="2" charset="-78"/>
              </a:rPr>
              <a:t>Light scattering</a:t>
            </a:r>
            <a:r>
              <a:rPr lang="fa-IR" dirty="0">
                <a:cs typeface="B Nazanin" pitchFamily="2" charset="-78"/>
              </a:rPr>
              <a:t>)</a:t>
            </a:r>
          </a:p>
          <a:p>
            <a:pPr algn="r" rtl="1">
              <a:buFont typeface="Wingdings" pitchFamily="2" charset="2"/>
              <a:buNone/>
            </a:pP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sz="quarter" idx="1"/>
          </p:nvPr>
        </p:nvSpPr>
        <p:spPr/>
        <p:txBody>
          <a:bodyPr/>
          <a:lstStyle/>
          <a:p>
            <a:endParaRPr lang="en-US"/>
          </a:p>
        </p:txBody>
      </p:sp>
      <p:sp>
        <p:nvSpPr>
          <p:cNvPr id="5" name="Slide Number Placeholder 5"/>
          <p:cNvSpPr>
            <a:spLocks noGrp="1"/>
          </p:cNvSpPr>
          <p:nvPr>
            <p:ph type="sldNum" sz="quarter" idx="15"/>
          </p:nvPr>
        </p:nvSpPr>
        <p:spPr/>
        <p:txBody>
          <a:bodyPr/>
          <a:lstStyle/>
          <a:p>
            <a:fld id="{876431D1-44F3-4617-994B-C207516D556E}" type="slidenum">
              <a:rPr lang="ar-SA"/>
              <a:pPr/>
              <a:t>4</a:t>
            </a:fld>
            <a:endParaRPr lang="en-US"/>
          </a:p>
        </p:txBody>
      </p:sp>
      <p:pic>
        <p:nvPicPr>
          <p:cNvPr id="330756" name="Picture 4"/>
          <p:cNvPicPr>
            <a:picLocks noChangeAspect="1" noChangeArrowheads="1"/>
          </p:cNvPicPr>
          <p:nvPr/>
        </p:nvPicPr>
        <p:blipFill>
          <a:blip r:embed="rId2"/>
          <a:srcRect/>
          <a:stretch>
            <a:fillRect/>
          </a:stretch>
        </p:blipFill>
        <p:spPr bwMode="auto">
          <a:xfrm>
            <a:off x="25368" y="0"/>
            <a:ext cx="9072594" cy="6808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endParaRPr lang="en-US"/>
          </a:p>
        </p:txBody>
      </p:sp>
      <p:sp>
        <p:nvSpPr>
          <p:cNvPr id="313347" name="Rectangle 3"/>
          <p:cNvSpPr>
            <a:spLocks noGrp="1" noChangeArrowheads="1"/>
          </p:cNvSpPr>
          <p:nvPr>
            <p:ph sz="quarter" idx="1"/>
          </p:nvPr>
        </p:nvSpPr>
        <p:spPr/>
        <p:txBody>
          <a:bodyPr/>
          <a:lstStyle/>
          <a:p>
            <a:endParaRPr lang="en-US"/>
          </a:p>
        </p:txBody>
      </p:sp>
      <p:sp>
        <p:nvSpPr>
          <p:cNvPr id="5" name="Slide Number Placeholder 5"/>
          <p:cNvSpPr>
            <a:spLocks noGrp="1"/>
          </p:cNvSpPr>
          <p:nvPr>
            <p:ph type="sldNum" sz="quarter" idx="15"/>
          </p:nvPr>
        </p:nvSpPr>
        <p:spPr/>
        <p:txBody>
          <a:bodyPr/>
          <a:lstStyle/>
          <a:p>
            <a:fld id="{578452F7-A3C2-462D-ACA1-3D28988C702A}" type="slidenum">
              <a:rPr lang="ar-SA"/>
              <a:pPr/>
              <a:t>5</a:t>
            </a:fld>
            <a:endParaRPr lang="en-US"/>
          </a:p>
        </p:txBody>
      </p:sp>
      <p:pic>
        <p:nvPicPr>
          <p:cNvPr id="31334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CEBBB-BAEC-40B0-8E9B-BB915776D330}" type="slidenum">
              <a:rPr lang="ar-SA"/>
              <a:pPr/>
              <a:t>6</a:t>
            </a:fld>
            <a:endParaRPr lang="en-US"/>
          </a:p>
        </p:txBody>
      </p:sp>
      <p:sp>
        <p:nvSpPr>
          <p:cNvPr id="2050" name="Rectangle 2"/>
          <p:cNvSpPr>
            <a:spLocks noGrp="1" noChangeArrowheads="1"/>
          </p:cNvSpPr>
          <p:nvPr>
            <p:ph type="ctrTitle" idx="4294967295"/>
          </p:nvPr>
        </p:nvSpPr>
        <p:spPr>
          <a:xfrm>
            <a:off x="642910" y="214290"/>
            <a:ext cx="7772400" cy="576262"/>
          </a:xfrm>
        </p:spPr>
        <p:txBody>
          <a:bodyPr>
            <a:normAutofit fontScale="90000"/>
          </a:bodyPr>
          <a:lstStyle/>
          <a:p>
            <a:pPr algn="ctr" rtl="1"/>
            <a:r>
              <a:rPr lang="ar-SA" sz="4800" dirty="0">
                <a:solidFill>
                  <a:srgbClr val="FF0000"/>
                </a:solidFill>
                <a:cs typeface="B Zar" pitchFamily="2" charset="-78"/>
              </a:rPr>
              <a:t>نمونه برداري از ذرات</a:t>
            </a:r>
            <a:r>
              <a:rPr lang="en-US" sz="4800" dirty="0">
                <a:solidFill>
                  <a:srgbClr val="FF0000"/>
                </a:solidFill>
              </a:rPr>
              <a:t> </a:t>
            </a:r>
          </a:p>
        </p:txBody>
      </p:sp>
      <p:sp>
        <p:nvSpPr>
          <p:cNvPr id="2051" name="Rectangle 3"/>
          <p:cNvSpPr>
            <a:spLocks noGrp="1" noChangeArrowheads="1"/>
          </p:cNvSpPr>
          <p:nvPr>
            <p:ph type="subTitle" idx="4294967295"/>
          </p:nvPr>
        </p:nvSpPr>
        <p:spPr>
          <a:xfrm>
            <a:off x="0" y="1000108"/>
            <a:ext cx="8715404" cy="4968875"/>
          </a:xfrm>
        </p:spPr>
        <p:txBody>
          <a:bodyPr>
            <a:normAutofit/>
          </a:bodyPr>
          <a:lstStyle/>
          <a:p>
            <a:pPr marL="609600" indent="-609600" algn="r" rtl="1">
              <a:lnSpc>
                <a:spcPct val="90000"/>
              </a:lnSpc>
              <a:buFont typeface="Wingdings" pitchFamily="2" charset="2"/>
              <a:buNone/>
            </a:pPr>
            <a:r>
              <a:rPr lang="fa-IR" sz="2400" dirty="0">
                <a:cs typeface="B Nazanin" pitchFamily="2" charset="-78"/>
              </a:rPr>
              <a:t>روش نمونه برداري </a:t>
            </a:r>
            <a:r>
              <a:rPr lang="ar-SA" sz="2400" dirty="0">
                <a:cs typeface="B Nazanin" pitchFamily="2" charset="-78"/>
              </a:rPr>
              <a:t>معمولا طولاني مدت </a:t>
            </a:r>
            <a:r>
              <a:rPr lang="fa-IR" sz="2400" dirty="0">
                <a:cs typeface="B Nazanin" pitchFamily="2" charset="-78"/>
              </a:rPr>
              <a:t>هستند .</a:t>
            </a:r>
            <a:r>
              <a:rPr lang="ar-SA" sz="2400" dirty="0">
                <a:cs typeface="B Nazanin" pitchFamily="2" charset="-78"/>
              </a:rPr>
              <a:t>روش</a:t>
            </a:r>
            <a:r>
              <a:rPr lang="fa-IR" sz="2400" dirty="0">
                <a:cs typeface="B Nazanin" pitchFamily="2" charset="-78"/>
              </a:rPr>
              <a:t> </a:t>
            </a:r>
            <a:r>
              <a:rPr lang="ar-SA" sz="2400" dirty="0">
                <a:cs typeface="B Nazanin" pitchFamily="2" charset="-78"/>
              </a:rPr>
              <a:t>هاي آني براي ذرات متداول ن</a:t>
            </a:r>
            <a:r>
              <a:rPr lang="fa-IR" sz="2400" dirty="0">
                <a:cs typeface="B Nazanin" pitchFamily="2" charset="-78"/>
              </a:rPr>
              <a:t>بوده </a:t>
            </a:r>
            <a:r>
              <a:rPr lang="ar-SA" sz="2400" dirty="0">
                <a:cs typeface="B Nazanin" pitchFamily="2" charset="-78"/>
              </a:rPr>
              <a:t>و از اعتبار كمتري برخوردار هستند.</a:t>
            </a:r>
            <a:endParaRPr lang="fa-IR" sz="2400" dirty="0">
              <a:cs typeface="B Nazanin" pitchFamily="2" charset="-78"/>
            </a:endParaRPr>
          </a:p>
          <a:p>
            <a:pPr marL="609600" indent="-609600" algn="r" rtl="1">
              <a:lnSpc>
                <a:spcPct val="90000"/>
              </a:lnSpc>
              <a:buFont typeface="Wingdings" pitchFamily="2" charset="2"/>
              <a:buNone/>
            </a:pPr>
            <a:endParaRPr lang="fa-IR" sz="2400" dirty="0">
              <a:cs typeface="B Nazanin" pitchFamily="2" charset="-78"/>
            </a:endParaRPr>
          </a:p>
          <a:p>
            <a:pPr marL="609600" indent="-609600" algn="r" rtl="1">
              <a:lnSpc>
                <a:spcPct val="90000"/>
              </a:lnSpc>
            </a:pPr>
            <a:r>
              <a:rPr lang="ar-SA" sz="2400" dirty="0">
                <a:cs typeface="B Nazanin" pitchFamily="2" charset="-78"/>
              </a:rPr>
              <a:t>مكانيسم هاي متداول در نمونه برداري از ذرات هوابرد:</a:t>
            </a:r>
            <a:r>
              <a:rPr lang="fa-IR" sz="2400" dirty="0">
                <a:cs typeface="B Nazanin" pitchFamily="2" charset="-78"/>
              </a:rPr>
              <a:t> </a:t>
            </a:r>
            <a:endParaRPr lang="fa-IR" sz="2400" dirty="0" smtClean="0">
              <a:cs typeface="B Nazanin" pitchFamily="2" charset="-78"/>
            </a:endParaRPr>
          </a:p>
          <a:p>
            <a:pPr marL="609600" indent="-609600" algn="r" rtl="1">
              <a:lnSpc>
                <a:spcPct val="90000"/>
              </a:lnSpc>
            </a:pPr>
            <a:r>
              <a:rPr lang="fa-IR" sz="2400" dirty="0" smtClean="0">
                <a:cs typeface="B Nazanin" pitchFamily="2" charset="-78"/>
              </a:rPr>
              <a:t> </a:t>
            </a:r>
            <a:r>
              <a:rPr lang="ar-SA" sz="2400" dirty="0">
                <a:cs typeface="B Nazanin" pitchFamily="2" charset="-78"/>
              </a:rPr>
              <a:t>فيلتراسيون (صاف كردن)</a:t>
            </a:r>
            <a:r>
              <a:rPr lang="en-US" sz="2400" dirty="0" smtClean="0">
                <a:cs typeface="B Nazanin" pitchFamily="2" charset="-78"/>
              </a:rPr>
              <a:t>Filtration                                              </a:t>
            </a:r>
            <a:r>
              <a:rPr lang="fa-IR" sz="2400" dirty="0" smtClean="0">
                <a:cs typeface="B Nazanin" pitchFamily="2" charset="-78"/>
              </a:rPr>
              <a:t> </a:t>
            </a:r>
          </a:p>
          <a:p>
            <a:pPr marL="609600" indent="-609600" algn="r" rtl="1">
              <a:lnSpc>
                <a:spcPct val="90000"/>
              </a:lnSpc>
            </a:pPr>
            <a:r>
              <a:rPr lang="ar-SA" sz="2400" dirty="0" smtClean="0">
                <a:cs typeface="B Nazanin" pitchFamily="2" charset="-78"/>
              </a:rPr>
              <a:t>جمع </a:t>
            </a:r>
            <a:r>
              <a:rPr lang="ar-SA" sz="2400" dirty="0">
                <a:cs typeface="B Nazanin" pitchFamily="2" charset="-78"/>
              </a:rPr>
              <a:t>آوري ذرات از طريق </a:t>
            </a:r>
            <a:r>
              <a:rPr lang="ar-SA" sz="2400" dirty="0" smtClean="0">
                <a:cs typeface="B Nazanin" pitchFamily="2" charset="-78"/>
              </a:rPr>
              <a:t>برخورد</a:t>
            </a:r>
            <a:r>
              <a:rPr lang="en-US" sz="2400" dirty="0" smtClean="0">
                <a:cs typeface="B Nazanin" pitchFamily="2" charset="-78"/>
              </a:rPr>
              <a:t>  Impaction </a:t>
            </a:r>
            <a:r>
              <a:rPr lang="en-US" sz="2400" dirty="0">
                <a:cs typeface="B Nazanin" pitchFamily="2" charset="-78"/>
              </a:rPr>
              <a:t>and Impingement </a:t>
            </a:r>
            <a:r>
              <a:rPr lang="en-US" sz="2400" dirty="0" smtClean="0">
                <a:cs typeface="B Nazanin" pitchFamily="2" charset="-78"/>
              </a:rPr>
              <a:t>       </a:t>
            </a:r>
            <a:endParaRPr lang="fa-IR" sz="2400" dirty="0" smtClean="0">
              <a:cs typeface="B Nazanin" pitchFamily="2" charset="-78"/>
            </a:endParaRPr>
          </a:p>
          <a:p>
            <a:pPr marL="609600" indent="-609600" algn="r" rtl="1">
              <a:lnSpc>
                <a:spcPct val="90000"/>
              </a:lnSpc>
            </a:pPr>
            <a:r>
              <a:rPr lang="ar-SA" sz="2400" dirty="0" smtClean="0">
                <a:cs typeface="B Nazanin" pitchFamily="2" charset="-78"/>
              </a:rPr>
              <a:t>رسوب </a:t>
            </a:r>
            <a:r>
              <a:rPr lang="ar-SA" sz="2400" dirty="0">
                <a:cs typeface="B Nazanin" pitchFamily="2" charset="-78"/>
              </a:rPr>
              <a:t>دادن ذرات به روش </a:t>
            </a:r>
            <a:r>
              <a:rPr lang="ar-SA" sz="2400" dirty="0" smtClean="0">
                <a:cs typeface="B Nazanin" pitchFamily="2" charset="-78"/>
              </a:rPr>
              <a:t>الكترواستاتيك</a:t>
            </a:r>
            <a:r>
              <a:rPr lang="en-US" sz="2400" dirty="0" smtClean="0">
                <a:cs typeface="B Nazanin" pitchFamily="2" charset="-78"/>
              </a:rPr>
              <a:t>Electrostatic precipitation   </a:t>
            </a:r>
          </a:p>
          <a:p>
            <a:pPr marL="609600" indent="-609600" algn="r" rtl="1">
              <a:lnSpc>
                <a:spcPct val="90000"/>
              </a:lnSpc>
            </a:pPr>
            <a:r>
              <a:rPr lang="ar-SA" sz="2400" dirty="0" smtClean="0">
                <a:cs typeface="B Nazanin" pitchFamily="2" charset="-78"/>
              </a:rPr>
              <a:t>رسوب دادن ذرات به روش حرارتي</a:t>
            </a:r>
            <a:r>
              <a:rPr lang="en-US" sz="2400" dirty="0" smtClean="0">
                <a:cs typeface="B Nazanin" pitchFamily="2" charset="-78"/>
              </a:rPr>
              <a:t>                 </a:t>
            </a:r>
            <a:r>
              <a:rPr lang="ar-SA" sz="2400" dirty="0" smtClean="0">
                <a:cs typeface="B Nazanin" pitchFamily="2" charset="-78"/>
              </a:rPr>
              <a:t> </a:t>
            </a:r>
            <a:r>
              <a:rPr lang="en-US" sz="2400" dirty="0" smtClean="0">
                <a:cs typeface="B Nazanin" pitchFamily="2" charset="-78"/>
              </a:rPr>
              <a:t> Thermal precipitation</a:t>
            </a:r>
            <a:endParaRPr lang="fa-IR" sz="2400" dirty="0" smtClean="0">
              <a:cs typeface="B Nazanin" pitchFamily="2" charset="-78"/>
            </a:endParaRPr>
          </a:p>
          <a:p>
            <a:pPr marL="609600" indent="-609600" algn="r" rtl="1">
              <a:lnSpc>
                <a:spcPct val="90000"/>
              </a:lnSpc>
            </a:pPr>
            <a:r>
              <a:rPr lang="ar-SA" sz="2400" dirty="0" smtClean="0">
                <a:cs typeface="B Nazanin" pitchFamily="2" charset="-78"/>
              </a:rPr>
              <a:t>جمع </a:t>
            </a:r>
            <a:r>
              <a:rPr lang="ar-SA" sz="2400" dirty="0">
                <a:cs typeface="B Nazanin" pitchFamily="2" charset="-78"/>
              </a:rPr>
              <a:t>آوري ذرات به روش گريز از مركز</a:t>
            </a:r>
            <a:r>
              <a:rPr lang="en-US" sz="2400" dirty="0">
                <a:cs typeface="B Nazanin" pitchFamily="2" charset="-78"/>
              </a:rPr>
              <a:t>Centrifugal </a:t>
            </a:r>
            <a:r>
              <a:rPr lang="en-US" sz="2400" dirty="0" smtClean="0">
                <a:cs typeface="B Nazanin" pitchFamily="2" charset="-78"/>
              </a:rPr>
              <a:t>collection              </a:t>
            </a:r>
            <a:endParaRPr lang="fa-IR" sz="2400" dirty="0" smtClean="0">
              <a:cs typeface="B Nazanin" pitchFamily="2" charset="-78"/>
            </a:endParaRPr>
          </a:p>
          <a:p>
            <a:pPr marL="609600" indent="-609600" algn="r" rtl="1">
              <a:lnSpc>
                <a:spcPct val="90000"/>
              </a:lnSpc>
            </a:pPr>
            <a:r>
              <a:rPr lang="ar-SA" sz="2400" dirty="0" smtClean="0">
                <a:cs typeface="B Nazanin" pitchFamily="2" charset="-78"/>
              </a:rPr>
              <a:t>جمع </a:t>
            </a:r>
            <a:r>
              <a:rPr lang="ar-SA" sz="2400" dirty="0">
                <a:cs typeface="B Nazanin" pitchFamily="2" charset="-78"/>
              </a:rPr>
              <a:t>آوري ذرات به روش ته نشيني (الوتراسيون</a:t>
            </a:r>
            <a:r>
              <a:rPr lang="ar-SA" sz="2400" dirty="0" smtClean="0">
                <a:cs typeface="B Nazanin" pitchFamily="2" charset="-78"/>
              </a:rPr>
              <a:t>)</a:t>
            </a:r>
            <a:r>
              <a:rPr lang="fa-IR" sz="2400" dirty="0" smtClean="0">
                <a:cs typeface="B Nazanin" pitchFamily="2" charset="-78"/>
              </a:rPr>
              <a:t>                      </a:t>
            </a:r>
            <a:r>
              <a:rPr lang="en-US" sz="2400" dirty="0" smtClean="0">
                <a:cs typeface="B Nazanin" pitchFamily="2" charset="-78"/>
              </a:rPr>
              <a:t>  Elutriation </a:t>
            </a:r>
          </a:p>
          <a:p>
            <a:pPr marL="609600" indent="-609600" algn="r" rtl="1">
              <a:lnSpc>
                <a:spcPct val="90000"/>
              </a:lnSpc>
            </a:pPr>
            <a:r>
              <a:rPr lang="ar-SA" sz="2400" dirty="0" smtClean="0">
                <a:cs typeface="B Nazanin" pitchFamily="2" charset="-78"/>
              </a:rPr>
              <a:t>روشهاي </a:t>
            </a:r>
            <a:r>
              <a:rPr lang="ar-SA" sz="2400" dirty="0">
                <a:cs typeface="B Nazanin" pitchFamily="2" charset="-78"/>
              </a:rPr>
              <a:t>قرائت </a:t>
            </a:r>
            <a:r>
              <a:rPr lang="ar-SA" sz="2400" dirty="0" smtClean="0">
                <a:cs typeface="B Nazanin" pitchFamily="2" charset="-78"/>
              </a:rPr>
              <a:t>مستقيم</a:t>
            </a:r>
            <a:r>
              <a:rPr lang="en-US" sz="2400" dirty="0" smtClean="0">
                <a:cs typeface="B Nazanin" pitchFamily="2" charset="-78"/>
              </a:rPr>
              <a:t> </a:t>
            </a:r>
            <a:r>
              <a:rPr lang="fa-IR" sz="2400" dirty="0" smtClean="0">
                <a:cs typeface="B Nazanin" pitchFamily="2" charset="-78"/>
              </a:rPr>
              <a:t>                              </a:t>
            </a:r>
            <a:r>
              <a:rPr lang="arn-CL" sz="2400" dirty="0" smtClean="0">
                <a:cs typeface="B Nazanin" pitchFamily="2" charset="-78"/>
              </a:rPr>
              <a:t> </a:t>
            </a:r>
            <a:r>
              <a:rPr lang="arn-CL" sz="2400" dirty="0">
                <a:cs typeface="B Nazanin" pitchFamily="2" charset="-78"/>
              </a:rPr>
              <a:t>Direct reading </a:t>
            </a:r>
            <a:r>
              <a:rPr lang="arn-CL" sz="2400" dirty="0" smtClean="0">
                <a:cs typeface="B Nazanin" pitchFamily="2" charset="-78"/>
              </a:rPr>
              <a:t>methods</a:t>
            </a:r>
            <a:r>
              <a:rPr lang="fa-IR" sz="2400" dirty="0" smtClean="0">
                <a:cs typeface="B Nazanin" pitchFamily="2" charset="-78"/>
              </a:rPr>
              <a:t>   </a:t>
            </a:r>
            <a:r>
              <a:rPr lang="ar-SA" sz="2400" dirty="0" smtClean="0">
                <a:cs typeface="B Nazanin" pitchFamily="2" charset="-78"/>
              </a:rPr>
              <a:t>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endParaRPr lang="en-US"/>
          </a:p>
        </p:txBody>
      </p:sp>
      <p:sp>
        <p:nvSpPr>
          <p:cNvPr id="206851" name="Rectangle 3"/>
          <p:cNvSpPr>
            <a:spLocks noGrp="1" noChangeArrowheads="1"/>
          </p:cNvSpPr>
          <p:nvPr>
            <p:ph sz="quarter" idx="1"/>
          </p:nvPr>
        </p:nvSpPr>
        <p:spPr/>
        <p:txBody>
          <a:bodyPr/>
          <a:lstStyle/>
          <a:p>
            <a:endParaRPr lang="en-US"/>
          </a:p>
        </p:txBody>
      </p:sp>
      <p:sp>
        <p:nvSpPr>
          <p:cNvPr id="5" name="Slide Number Placeholder 5"/>
          <p:cNvSpPr>
            <a:spLocks noGrp="1"/>
          </p:cNvSpPr>
          <p:nvPr>
            <p:ph type="sldNum" sz="quarter" idx="15"/>
          </p:nvPr>
        </p:nvSpPr>
        <p:spPr/>
        <p:txBody>
          <a:bodyPr/>
          <a:lstStyle/>
          <a:p>
            <a:fld id="{BFE58F65-B063-43EF-95B4-8B460387D125}" type="slidenum">
              <a:rPr lang="ar-SA"/>
              <a:pPr/>
              <a:t>7</a:t>
            </a:fld>
            <a:endParaRPr lang="en-US"/>
          </a:p>
        </p:txBody>
      </p:sp>
      <p:pic>
        <p:nvPicPr>
          <p:cNvPr id="206852" name="Picture 4"/>
          <p:cNvPicPr>
            <a:picLocks noChangeAspect="1" noChangeArrowheads="1"/>
          </p:cNvPicPr>
          <p:nvPr/>
        </p:nvPicPr>
        <p:blipFill>
          <a:blip r:embed="rId2"/>
          <a:srcRect/>
          <a:stretch>
            <a:fillRect/>
          </a:stretch>
        </p:blipFill>
        <p:spPr bwMode="auto">
          <a:xfrm>
            <a:off x="250825" y="0"/>
            <a:ext cx="864235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8EEB98-83D9-4563-B42C-1F8180F965FC}" type="slidenum">
              <a:rPr lang="ar-SA"/>
              <a:pPr/>
              <a:t>8</a:t>
            </a:fld>
            <a:endParaRPr lang="en-US"/>
          </a:p>
        </p:txBody>
      </p:sp>
      <p:sp>
        <p:nvSpPr>
          <p:cNvPr id="3074" name="Rectangle 2"/>
          <p:cNvSpPr>
            <a:spLocks noGrp="1" noChangeArrowheads="1"/>
          </p:cNvSpPr>
          <p:nvPr>
            <p:ph type="title" idx="4294967295"/>
          </p:nvPr>
        </p:nvSpPr>
        <p:spPr>
          <a:xfrm>
            <a:off x="0" y="277813"/>
            <a:ext cx="8229600" cy="417512"/>
          </a:xfrm>
        </p:spPr>
        <p:txBody>
          <a:bodyPr>
            <a:normAutofit fontScale="90000"/>
          </a:bodyPr>
          <a:lstStyle/>
          <a:p>
            <a:pPr algn="ctr"/>
            <a:r>
              <a:rPr lang="ar-SA" sz="4000" dirty="0" smtClean="0">
                <a:solidFill>
                  <a:srgbClr val="FF0000"/>
                </a:solidFill>
                <a:cs typeface="B Zar" pitchFamily="2" charset="-78"/>
              </a:rPr>
              <a:t>فيلتراسيون</a:t>
            </a:r>
            <a:r>
              <a:rPr lang="en-US" sz="4000" dirty="0" smtClean="0">
                <a:solidFill>
                  <a:srgbClr val="FF0000"/>
                </a:solidFill>
              </a:rPr>
              <a:t> </a:t>
            </a:r>
            <a:endParaRPr lang="en-US" sz="4000" dirty="0">
              <a:solidFill>
                <a:srgbClr val="FF0000"/>
              </a:solidFill>
            </a:endParaRPr>
          </a:p>
        </p:txBody>
      </p:sp>
      <p:sp>
        <p:nvSpPr>
          <p:cNvPr id="3075" name="Rectangle 3"/>
          <p:cNvSpPr>
            <a:spLocks noGrp="1" noChangeArrowheads="1"/>
          </p:cNvSpPr>
          <p:nvPr>
            <p:ph type="body" idx="4294967295"/>
          </p:nvPr>
        </p:nvSpPr>
        <p:spPr>
          <a:xfrm>
            <a:off x="71438" y="946151"/>
            <a:ext cx="8572528" cy="5197493"/>
          </a:xfrm>
        </p:spPr>
        <p:txBody>
          <a:bodyPr>
            <a:normAutofit/>
          </a:bodyPr>
          <a:lstStyle/>
          <a:p>
            <a:pPr algn="r" rtl="1">
              <a:lnSpc>
                <a:spcPct val="90000"/>
              </a:lnSpc>
            </a:pPr>
            <a:r>
              <a:rPr lang="fa-IR" dirty="0">
                <a:cs typeface="B Nazanin" pitchFamily="2" charset="-78"/>
              </a:rPr>
              <a:t>مکانیسم فیلتراسیون:عمده ترین مکانیسم است وبا عبور هوای حاوی آلاینده از روی فیلتر نمونه گیر بصورت مستقیم ذرات روی فیلتر جمع آوری می شوندو عمدتا برای جمع آوری ذرات کل از آن استفاده می شود. </a:t>
            </a:r>
            <a:endParaRPr lang="fa-IR" dirty="0" smtClean="0">
              <a:cs typeface="B Nazanin" pitchFamily="2" charset="-78"/>
            </a:endParaRPr>
          </a:p>
          <a:p>
            <a:pPr algn="r" rtl="1">
              <a:lnSpc>
                <a:spcPct val="90000"/>
              </a:lnSpc>
              <a:buNone/>
            </a:pPr>
            <a:endParaRPr lang="fa-IR" dirty="0">
              <a:cs typeface="B Nazanin" pitchFamily="2" charset="-78"/>
            </a:endParaRPr>
          </a:p>
          <a:p>
            <a:pPr algn="r" rtl="1">
              <a:lnSpc>
                <a:spcPct val="90000"/>
              </a:lnSpc>
              <a:buFont typeface="Wingdings" pitchFamily="2" charset="2"/>
              <a:buNone/>
            </a:pPr>
            <a:r>
              <a:rPr lang="ar-SA" dirty="0">
                <a:solidFill>
                  <a:srgbClr val="FF0000"/>
                </a:solidFill>
                <a:cs typeface="B Nazanin" pitchFamily="2" charset="-78"/>
              </a:rPr>
              <a:t>دلايل عمده استفاده گسترده از فيلتراسيون:</a:t>
            </a:r>
            <a:endParaRPr lang="fa-IR" dirty="0">
              <a:solidFill>
                <a:srgbClr val="FF0000"/>
              </a:solidFill>
              <a:cs typeface="B Nazanin" pitchFamily="2" charset="-78"/>
            </a:endParaRPr>
          </a:p>
          <a:p>
            <a:pPr algn="r" rtl="1">
              <a:lnSpc>
                <a:spcPct val="90000"/>
              </a:lnSpc>
            </a:pPr>
            <a:r>
              <a:rPr lang="ar-SA" dirty="0">
                <a:cs typeface="B Nazanin" pitchFamily="2" charset="-78"/>
              </a:rPr>
              <a:t>هزينه كمتر در مقايسه با ديگر روشها</a:t>
            </a:r>
            <a:endParaRPr lang="fa-IR" dirty="0">
              <a:cs typeface="B Nazanin" pitchFamily="2" charset="-78"/>
            </a:endParaRPr>
          </a:p>
          <a:p>
            <a:pPr algn="r" rtl="1">
              <a:lnSpc>
                <a:spcPct val="90000"/>
              </a:lnSpc>
            </a:pPr>
            <a:r>
              <a:rPr lang="ar-SA" dirty="0">
                <a:cs typeface="B Nazanin" pitchFamily="2" charset="-78"/>
              </a:rPr>
              <a:t>سهولت جمع آوري نمونه</a:t>
            </a:r>
            <a:endParaRPr lang="fa-IR" dirty="0">
              <a:cs typeface="B Nazanin" pitchFamily="2" charset="-78"/>
            </a:endParaRPr>
          </a:p>
          <a:p>
            <a:pPr algn="r" rtl="1">
              <a:lnSpc>
                <a:spcPct val="90000"/>
              </a:lnSpc>
            </a:pPr>
            <a:r>
              <a:rPr lang="ar-SA" dirty="0">
                <a:cs typeface="B Nazanin" pitchFamily="2" charset="-78"/>
              </a:rPr>
              <a:t>قابليت نگهداري نمونه ها براي مدت طولاني قبل از تجزيه</a:t>
            </a:r>
            <a:r>
              <a:rPr lang="fa-IR" dirty="0">
                <a:cs typeface="B Nazanin" pitchFamily="2" charset="-78"/>
              </a:rPr>
              <a:t> </a:t>
            </a:r>
          </a:p>
          <a:p>
            <a:pPr algn="r" rtl="1">
              <a:lnSpc>
                <a:spcPct val="90000"/>
              </a:lnSpc>
            </a:pPr>
            <a:r>
              <a:rPr lang="ar-SA" dirty="0">
                <a:cs typeface="B Nazanin" pitchFamily="2" charset="-78"/>
              </a:rPr>
              <a:t>آيا روش فيلتراسيون فقط براي ذرات كاربرد دارد؟</a:t>
            </a:r>
            <a:endParaRPr lang="fa-IR" dirty="0">
              <a:cs typeface="B Nazanin" pitchFamily="2" charset="-78"/>
            </a:endParaRPr>
          </a:p>
          <a:p>
            <a:pPr algn="r" rtl="1">
              <a:lnSpc>
                <a:spcPct val="90000"/>
              </a:lnSpc>
            </a:pPr>
            <a:r>
              <a:rPr lang="ar-SA" dirty="0" smtClean="0">
                <a:cs typeface="B Nazanin" pitchFamily="2" charset="-78"/>
              </a:rPr>
              <a:t>با </a:t>
            </a:r>
            <a:r>
              <a:rPr lang="ar-SA" dirty="0">
                <a:cs typeface="B Nazanin" pitchFamily="2" charset="-78"/>
              </a:rPr>
              <a:t>آغشته نمودن سطح فيلتر مي توان بعضي از گازها و بخارات را نيز نمونه برداري كرد.</a:t>
            </a:r>
            <a:endParaRPr lang="fa-IR" dirty="0">
              <a:cs typeface="B Nazanin" pitchFamily="2" charset="-78"/>
            </a:endParaRPr>
          </a:p>
          <a:p>
            <a:pPr algn="r" rtl="1">
              <a:lnSpc>
                <a:spcPct val="90000"/>
              </a:lnSpc>
            </a:pPr>
            <a:r>
              <a:rPr lang="ar-SA" dirty="0">
                <a:cs typeface="B Nazanin" pitchFamily="2" charset="-78"/>
              </a:rPr>
              <a:t>آغشته نمودن فيلتر فايبر گلاس به اسيد سولفوريك براي نمونه برداري از 2و4 تولوئن دي آمين</a:t>
            </a:r>
            <a:r>
              <a:rPr lang="fa-IR" dirty="0">
                <a:cs typeface="B Nazanin" pitchFamily="2" charset="-78"/>
              </a:rPr>
              <a:t> </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725470"/>
          </a:xfrm>
        </p:spPr>
        <p:txBody>
          <a:bodyPr/>
          <a:lstStyle/>
          <a:p>
            <a:pPr algn="ctr" rtl="1"/>
            <a:r>
              <a:rPr lang="ar-SA" sz="3200" dirty="0" smtClean="0">
                <a:solidFill>
                  <a:srgbClr val="FF0000"/>
                </a:solidFill>
                <a:cs typeface="B Zar" pitchFamily="2" charset="-78"/>
              </a:rPr>
              <a:t>فيلتراسيون</a:t>
            </a:r>
            <a:endParaRPr lang="en-US" dirty="0"/>
          </a:p>
        </p:txBody>
      </p:sp>
      <p:sp>
        <p:nvSpPr>
          <p:cNvPr id="4098" name="Rectangle 3"/>
          <p:cNvSpPr>
            <a:spLocks noGrp="1" noChangeArrowheads="1"/>
          </p:cNvSpPr>
          <p:nvPr>
            <p:ph sz="quarter" idx="1"/>
          </p:nvPr>
        </p:nvSpPr>
        <p:spPr>
          <a:xfrm>
            <a:off x="457200" y="1428736"/>
            <a:ext cx="8043890" cy="5045216"/>
          </a:xfrm>
        </p:spPr>
        <p:txBody>
          <a:bodyPr/>
          <a:lstStyle/>
          <a:p>
            <a:pPr algn="r" rtl="1">
              <a:lnSpc>
                <a:spcPct val="90000"/>
              </a:lnSpc>
            </a:pPr>
            <a:r>
              <a:rPr lang="ar-SA" dirty="0">
                <a:cs typeface="B Nazanin" pitchFamily="2" charset="-78"/>
              </a:rPr>
              <a:t>در روش فيلتراسيون حجم مشخصي از هواي حاوي ذرات از ميان يك</a:t>
            </a:r>
            <a:r>
              <a:rPr lang="fa-IR" dirty="0">
                <a:cs typeface="B Nazanin" pitchFamily="2" charset="-78"/>
              </a:rPr>
              <a:t>  </a:t>
            </a:r>
            <a:r>
              <a:rPr lang="ar-SA" dirty="0">
                <a:cs typeface="B Nazanin" pitchFamily="2" charset="-78"/>
              </a:rPr>
              <a:t>فيلتر عبور مي نمايد. </a:t>
            </a:r>
            <a:endParaRPr lang="fa-IR" dirty="0">
              <a:cs typeface="B Nazanin" pitchFamily="2" charset="-78"/>
            </a:endParaRPr>
          </a:p>
          <a:p>
            <a:pPr algn="r" rtl="1">
              <a:lnSpc>
                <a:spcPct val="90000"/>
              </a:lnSpc>
            </a:pPr>
            <a:r>
              <a:rPr lang="ar-SA" dirty="0">
                <a:cs typeface="B Nazanin" pitchFamily="2" charset="-78"/>
              </a:rPr>
              <a:t>فيلتر خلل و فرج هاي ريزي دارد. درصورتيكه قطر ذرات بزرگتر از خلل و فرج بستر فيلتر باشند بر روي آن جمع آوري خواهند شد.</a:t>
            </a:r>
            <a:endParaRPr lang="fa-IR" dirty="0">
              <a:cs typeface="B Nazanin" pitchFamily="2" charset="-78"/>
            </a:endParaRPr>
          </a:p>
          <a:p>
            <a:pPr algn="r" rtl="1">
              <a:lnSpc>
                <a:spcPct val="90000"/>
              </a:lnSpc>
            </a:pPr>
            <a:r>
              <a:rPr lang="ar-SA" dirty="0">
                <a:cs typeface="B Nazanin" pitchFamily="2" charset="-78"/>
              </a:rPr>
              <a:t>برخي از ذرات نيز به داخل منافذ فيلتر نفوذ كرده، در آنجا متوقف شده و جمع آوري مي شوند.</a:t>
            </a:r>
            <a:r>
              <a:rPr lang="fa-IR" dirty="0">
                <a:cs typeface="B Nazanin" pitchFamily="2" charset="-78"/>
              </a:rPr>
              <a:t/>
            </a:r>
            <a:br>
              <a:rPr lang="fa-IR" dirty="0">
                <a:cs typeface="B Nazanin" pitchFamily="2" charset="-78"/>
              </a:rPr>
            </a:br>
            <a:endParaRPr lang="fa-IR" dirty="0">
              <a:cs typeface="B Nazanin" pitchFamily="2" charset="-78"/>
            </a:endParaRPr>
          </a:p>
          <a:p>
            <a:pPr algn="r" rtl="1">
              <a:lnSpc>
                <a:spcPct val="90000"/>
              </a:lnSpc>
            </a:pPr>
            <a:r>
              <a:rPr lang="ar-SA" dirty="0">
                <a:solidFill>
                  <a:srgbClr val="00B0F0"/>
                </a:solidFill>
                <a:cs typeface="B Nazanin" pitchFamily="2" charset="-78"/>
              </a:rPr>
              <a:t>مشخصات فيلتر: </a:t>
            </a:r>
            <a:endParaRPr lang="fa-IR" dirty="0">
              <a:solidFill>
                <a:srgbClr val="00B0F0"/>
              </a:solidFill>
              <a:cs typeface="B Nazanin" pitchFamily="2" charset="-78"/>
            </a:endParaRPr>
          </a:p>
          <a:p>
            <a:pPr algn="r" rtl="1">
              <a:lnSpc>
                <a:spcPct val="90000"/>
              </a:lnSpc>
            </a:pPr>
            <a:r>
              <a:rPr lang="ar-SA" dirty="0">
                <a:cs typeface="B Nazanin" pitchFamily="2" charset="-78"/>
              </a:rPr>
              <a:t>قطر منافذ فيلتر (</a:t>
            </a:r>
            <a:r>
              <a:rPr lang="en-US" sz="2400" dirty="0">
                <a:cs typeface="B Nazanin" pitchFamily="2" charset="-78"/>
              </a:rPr>
              <a:t>Pore Size</a:t>
            </a:r>
            <a:r>
              <a:rPr lang="ar-SA" dirty="0">
                <a:cs typeface="B Nazanin" pitchFamily="2" charset="-78"/>
              </a:rPr>
              <a:t>) بر حسب ميكرون</a:t>
            </a:r>
            <a:endParaRPr lang="fa-IR" dirty="0">
              <a:cs typeface="B Nazanin" pitchFamily="2" charset="-78"/>
            </a:endParaRPr>
          </a:p>
          <a:p>
            <a:pPr algn="r" rtl="1">
              <a:lnSpc>
                <a:spcPct val="90000"/>
              </a:lnSpc>
            </a:pPr>
            <a:r>
              <a:rPr lang="ar-SA" dirty="0">
                <a:cs typeface="B Nazanin" pitchFamily="2" charset="-78"/>
              </a:rPr>
              <a:t>قطر خود فيلتر بر حسب ميلي متر</a:t>
            </a:r>
            <a:endParaRPr lang="fa-IR" dirty="0">
              <a:cs typeface="B Nazanin" pitchFamily="2" charset="-78"/>
            </a:endParaRPr>
          </a:p>
          <a:p>
            <a:pPr algn="r" rtl="1">
              <a:lnSpc>
                <a:spcPct val="90000"/>
              </a:lnSpc>
            </a:pPr>
            <a:r>
              <a:rPr lang="ar-SA" dirty="0">
                <a:cs typeface="B Nazanin" pitchFamily="2" charset="-78"/>
              </a:rPr>
              <a:t> جنس فيلتر</a:t>
            </a:r>
            <a:endParaRPr lang="en-US" dirty="0">
              <a:cs typeface="B Nazanin" pitchFamily="2" charset="-78"/>
            </a:endParaRPr>
          </a:p>
        </p:txBody>
      </p:sp>
      <p:sp>
        <p:nvSpPr>
          <p:cNvPr id="3" name="Slide Number Placeholder 3"/>
          <p:cNvSpPr>
            <a:spLocks noGrp="1"/>
          </p:cNvSpPr>
          <p:nvPr>
            <p:ph type="sldNum" sz="quarter" idx="15"/>
          </p:nvPr>
        </p:nvSpPr>
        <p:spPr/>
        <p:txBody>
          <a:bodyPr/>
          <a:lstStyle/>
          <a:p>
            <a:fld id="{A6062C6B-F701-4231-B6ED-866BDE484999}" type="slidenum">
              <a:rPr lang="ar-SA"/>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646</TotalTime>
  <Words>2047</Words>
  <Application>Microsoft PowerPoint</Application>
  <PresentationFormat>On-screen Show (4:3)</PresentationFormat>
  <Paragraphs>265</Paragraphs>
  <Slides>38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Times New Roman</vt:lpstr>
      <vt:lpstr>Century Schoolbook</vt:lpstr>
      <vt:lpstr>B Nazanin</vt:lpstr>
      <vt:lpstr>Wingdings</vt:lpstr>
      <vt:lpstr>B Zar</vt:lpstr>
      <vt:lpstr>Courier New</vt:lpstr>
      <vt:lpstr>Wingdings 2</vt:lpstr>
      <vt:lpstr>Calibri</vt:lpstr>
      <vt:lpstr>Oriel</vt:lpstr>
      <vt:lpstr>Slide 1</vt:lpstr>
      <vt:lpstr>نمونه برداری از ذرات </vt:lpstr>
      <vt:lpstr>مقدمه و کلیات</vt:lpstr>
      <vt:lpstr>Slide 4</vt:lpstr>
      <vt:lpstr>Slide 5</vt:lpstr>
      <vt:lpstr>نمونه برداري از ذرات </vt:lpstr>
      <vt:lpstr>Slide 7</vt:lpstr>
      <vt:lpstr>فيلتراسيون </vt:lpstr>
      <vt:lpstr>فيلتراسيون</vt:lpstr>
      <vt:lpstr>بستر های نمونه گیر(فیلتر ها) :</vt:lpstr>
      <vt:lpstr>فيلتر هاي متداول در نمونه برداری آئروسول ها</vt:lpstr>
      <vt:lpstr>Slide 12</vt:lpstr>
      <vt:lpstr>Slide 13</vt:lpstr>
      <vt:lpstr>Slide 14</vt:lpstr>
      <vt:lpstr>فيلترهاي سلولزي</vt:lpstr>
      <vt:lpstr>فيلترهاي فايبر گلاس</vt:lpstr>
      <vt:lpstr>فیلتر PVC</vt:lpstr>
      <vt:lpstr>فيلترهاي پلاستيكي </vt:lpstr>
      <vt:lpstr>فيلترهاي غشايي استر سلولزي </vt:lpstr>
      <vt:lpstr>Slide 20</vt:lpstr>
      <vt:lpstr>فيلترهاي غشايي نقره اي </vt:lpstr>
      <vt:lpstr>فيلترهاي نوكلئو پور </vt:lpstr>
      <vt:lpstr>فیلترهای تفلونی</vt:lpstr>
      <vt:lpstr>Slide 24</vt:lpstr>
      <vt:lpstr>مشکلات نمونه برداری با فیلترها</vt:lpstr>
      <vt:lpstr> هولدر هاي نمونه برداري  از ذرات كل براساس مكانيسم فيلتراسيون</vt:lpstr>
      <vt:lpstr>جمع آوري ذرات از طريق برخورد </vt:lpstr>
      <vt:lpstr>PM IN INDOOR AIR USING A PERSONAL IMPACTOR </vt:lpstr>
      <vt:lpstr>       مکانیسم برخورد   PERSONAL CASCADE IMPACTOR</vt:lpstr>
      <vt:lpstr>كونيمتر Konimeter </vt:lpstr>
      <vt:lpstr>كاسكيد ايمپكتور Cascade Impactor</vt:lpstr>
      <vt:lpstr>NEW THORACIC SAMPLER</vt:lpstr>
      <vt:lpstr>PPI SCHEMATIC</vt:lpstr>
      <vt:lpstr>رسوب دادن ذرات به روش الكترواستاتيك </vt:lpstr>
      <vt:lpstr>رسوب دادن ذرات به روش حرارتي </vt:lpstr>
      <vt:lpstr>جمع آوري ذرات به روش ته نشيني (الوتراسيون)  يا صاف و خالص كردن</vt:lpstr>
      <vt:lpstr>هگزلت (Hexlet) </vt:lpstr>
      <vt:lpstr>روشهاي قرائت مستقيم ذرات </vt:lpstr>
    </vt:vector>
  </TitlesOfParts>
  <Company>MRTsoft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نمونه برداري از ذرات</dc:title>
  <dc:creator>Dear User!</dc:creator>
  <cp:lastModifiedBy>bahrami</cp:lastModifiedBy>
  <cp:revision>118</cp:revision>
  <dcterms:created xsi:type="dcterms:W3CDTF">2007-08-12T08:09:05Z</dcterms:created>
  <dcterms:modified xsi:type="dcterms:W3CDTF">2013-12-16T10:21:18Z</dcterms:modified>
</cp:coreProperties>
</file>