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54"/>
  </p:notesMasterIdLst>
  <p:sldIdLst>
    <p:sldId id="287" r:id="rId2"/>
    <p:sldId id="288" r:id="rId3"/>
    <p:sldId id="259" r:id="rId4"/>
    <p:sldId id="261" r:id="rId5"/>
    <p:sldId id="262" r:id="rId6"/>
    <p:sldId id="321" r:id="rId7"/>
    <p:sldId id="322" r:id="rId8"/>
    <p:sldId id="292" r:id="rId9"/>
    <p:sldId id="293" r:id="rId10"/>
    <p:sldId id="295" r:id="rId11"/>
    <p:sldId id="296" r:id="rId12"/>
    <p:sldId id="297" r:id="rId13"/>
    <p:sldId id="298" r:id="rId14"/>
    <p:sldId id="299" r:id="rId15"/>
    <p:sldId id="300" r:id="rId16"/>
    <p:sldId id="301" r:id="rId17"/>
    <p:sldId id="302" r:id="rId18"/>
    <p:sldId id="303" r:id="rId19"/>
    <p:sldId id="311" r:id="rId20"/>
    <p:sldId id="308" r:id="rId21"/>
    <p:sldId id="309" r:id="rId22"/>
    <p:sldId id="310" r:id="rId23"/>
    <p:sldId id="305" r:id="rId24"/>
    <p:sldId id="263" r:id="rId25"/>
    <p:sldId id="264" r:id="rId26"/>
    <p:sldId id="323" r:id="rId27"/>
    <p:sldId id="265" r:id="rId28"/>
    <p:sldId id="326" r:id="rId29"/>
    <p:sldId id="327" r:id="rId30"/>
    <p:sldId id="328" r:id="rId31"/>
    <p:sldId id="329" r:id="rId32"/>
    <p:sldId id="330" r:id="rId33"/>
    <p:sldId id="331" r:id="rId34"/>
    <p:sldId id="332" r:id="rId35"/>
    <p:sldId id="269" r:id="rId36"/>
    <p:sldId id="270" r:id="rId37"/>
    <p:sldId id="324" r:id="rId38"/>
    <p:sldId id="312" r:id="rId39"/>
    <p:sldId id="313" r:id="rId40"/>
    <p:sldId id="275" r:id="rId41"/>
    <p:sldId id="276" r:id="rId42"/>
    <p:sldId id="320" r:id="rId43"/>
    <p:sldId id="278" r:id="rId44"/>
    <p:sldId id="279" r:id="rId45"/>
    <p:sldId id="280" r:id="rId46"/>
    <p:sldId id="281" r:id="rId47"/>
    <p:sldId id="282" r:id="rId48"/>
    <p:sldId id="283" r:id="rId49"/>
    <p:sldId id="284" r:id="rId50"/>
    <p:sldId id="285" r:id="rId51"/>
    <p:sldId id="286" r:id="rId52"/>
    <p:sldId id="290"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34B88FA4-0E61-456F-AF00-3919E54915CA}" type="datetimeFigureOut">
              <a:rPr lang="fa-IR"/>
              <a:pPr>
                <a:defRPr/>
              </a:pPr>
              <a:t>02/13/1433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BBF30FF6-E178-466D-9B38-97A5DFBFF927}" type="slidenum">
              <a:rPr lang="fa-IR"/>
              <a:pPr>
                <a:defRPr/>
              </a:pPr>
              <a:t>‹#›</a:t>
            </a:fld>
            <a:endParaRPr lang="fa-I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30B88-76F5-4663-8D8E-5AC61CE3925A}" type="slidenum">
              <a:rPr lang="fa-IR" smtClean="0"/>
              <a:pPr/>
              <a:t>19</a:t>
            </a:fld>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7C1EC3-FA50-494E-99F9-8C8CBF80B5BE}" type="slidenum">
              <a:rPr lang="fa-IR" smtClean="0"/>
              <a:pPr/>
              <a:t>42</a:t>
            </a:fld>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fa-I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fa-I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fa-I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fa-I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fa-I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fa-I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fa-I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fa-I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fa-I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fa-I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fa-IR"/>
              </a:p>
            </p:txBody>
          </p:sp>
        </p:grpSp>
      </p:grpSp>
      <p:sp>
        <p:nvSpPr>
          <p:cNvPr id="93200"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9320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CE0E9501-A805-4398-BE1D-8EC57254AF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EC08146-CC89-4E07-9FA5-B1EAB099EE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24F9D7E-0593-43C6-90C0-AC83CB7E23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A38D0BC-0658-47AC-85B6-BC11C8FF8D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5682DD5-4252-4867-904E-FDC1908C0A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E96A0B8-7F25-4BEF-BBE1-57DBEB2874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273EC819-143D-4316-AEEC-C5FA19754F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4234DB00-DDE0-48B3-A684-0070B14C4A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28D62689-B59F-4354-B2F3-7693A6E06A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14CDD941-4113-4ECA-BE1B-359DE588C8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21742EE-EECD-4C71-B0D7-D982493C6D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9216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fa-IR"/>
            </a:p>
          </p:txBody>
        </p:sp>
        <p:sp>
          <p:nvSpPr>
            <p:cNvPr id="9216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fa-IR"/>
            </a:p>
          </p:txBody>
        </p:sp>
        <p:grpSp>
          <p:nvGrpSpPr>
            <p:cNvPr id="1034" name="Group 5"/>
            <p:cNvGrpSpPr>
              <a:grpSpLocks/>
            </p:cNvGrpSpPr>
            <p:nvPr userDrawn="1"/>
          </p:nvGrpSpPr>
          <p:grpSpPr bwMode="auto">
            <a:xfrm>
              <a:off x="0" y="4"/>
              <a:ext cx="5758" cy="4316"/>
              <a:chOff x="0" y="4"/>
              <a:chExt cx="5758" cy="4316"/>
            </a:xfrm>
          </p:grpSpPr>
          <p:sp>
            <p:nvSpPr>
              <p:cNvPr id="9216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fa-IR"/>
              </a:p>
            </p:txBody>
          </p:sp>
          <p:sp>
            <p:nvSpPr>
              <p:cNvPr id="9216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fa-IR"/>
              </a:p>
            </p:txBody>
          </p:sp>
          <p:sp>
            <p:nvSpPr>
              <p:cNvPr id="9216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fa-IR"/>
              </a:p>
            </p:txBody>
          </p:sp>
          <p:sp>
            <p:nvSpPr>
              <p:cNvPr id="9216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fa-IR"/>
              </a:p>
            </p:txBody>
          </p:sp>
          <p:sp>
            <p:nvSpPr>
              <p:cNvPr id="9217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fa-IR"/>
              </a:p>
            </p:txBody>
          </p:sp>
          <p:sp>
            <p:nvSpPr>
              <p:cNvPr id="9217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fa-IR"/>
              </a:p>
            </p:txBody>
          </p:sp>
          <p:sp>
            <p:nvSpPr>
              <p:cNvPr id="9217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fa-IR"/>
              </a:p>
            </p:txBody>
          </p:sp>
          <p:sp>
            <p:nvSpPr>
              <p:cNvPr id="9217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fa-IR"/>
              </a:p>
            </p:txBody>
          </p:sp>
          <p:sp>
            <p:nvSpPr>
              <p:cNvPr id="9217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fa-IR"/>
              </a:p>
            </p:txBody>
          </p:sp>
        </p:grpSp>
      </p:grpSp>
      <p:sp>
        <p:nvSpPr>
          <p:cNvPr id="9217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7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7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9217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9217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0A8B8031-EA78-4B61-8958-C391396EEC6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jpeg"/><Relationship Id="rId2"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jpeg"/><Relationship Id="rId9" Type="http://schemas.openxmlformats.org/officeDocument/2006/relationships/image" Target="../media/image4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wmf"/><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image" Target="../media/image68.wmf"/></Relationships>
</file>

<file path=ppt/slides/_rels/slide51.xml.rels><?xml version="1.0" encoding="UTF-8" standalone="yes"?>
<Relationships xmlns="http://schemas.openxmlformats.org/package/2006/relationships"><Relationship Id="rId3" Type="http://schemas.openxmlformats.org/officeDocument/2006/relationships/hyperlink" Target="http://www.industryinfobase.ir/" TargetMode="External"/><Relationship Id="rId2" Type="http://schemas.openxmlformats.org/officeDocument/2006/relationships/hyperlink" Target="http://www.safetykiyan.com/" TargetMode="External"/><Relationship Id="rId1" Type="http://schemas.openxmlformats.org/officeDocument/2006/relationships/slideLayout" Target="../slideLayouts/slideLayout2.xml"/><Relationship Id="rId4" Type="http://schemas.openxmlformats.org/officeDocument/2006/relationships/hyperlink" Target="http://www.industrialhygiene.blogsky.co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1" name="Rectangle 13"/>
          <p:cNvSpPr>
            <a:spLocks noGrp="1" noChangeArrowheads="1"/>
          </p:cNvSpPr>
          <p:nvPr>
            <p:ph type="title"/>
          </p:nvPr>
        </p:nvSpPr>
        <p:spPr/>
        <p:txBody>
          <a:bodyPr/>
          <a:lstStyle/>
          <a:p>
            <a:pPr algn="ctr" eaLnBrk="1" hangingPunct="1">
              <a:defRPr/>
            </a:pPr>
            <a:r>
              <a:rPr lang="fa-IR" sz="3600" dirty="0" smtClean="0">
                <a:solidFill>
                  <a:srgbClr val="FF0000"/>
                </a:solidFill>
                <a:cs typeface="B Nazanin" pitchFamily="2" charset="-78"/>
              </a:rPr>
              <a:t>به نام خدا </a:t>
            </a:r>
            <a:endParaRPr lang="en-US" sz="3600" dirty="0" smtClean="0">
              <a:solidFill>
                <a:srgbClr val="FF0000"/>
              </a:solidFill>
              <a:cs typeface="B Nazanin" pitchFamily="2" charset="-78"/>
            </a:endParaRPr>
          </a:p>
        </p:txBody>
      </p:sp>
      <p:sp>
        <p:nvSpPr>
          <p:cNvPr id="130062" name="Rectangle 14"/>
          <p:cNvSpPr>
            <a:spLocks noGrp="1" noChangeArrowheads="1"/>
          </p:cNvSpPr>
          <p:nvPr>
            <p:ph type="body" idx="1"/>
          </p:nvPr>
        </p:nvSpPr>
        <p:spPr>
          <a:xfrm>
            <a:off x="1066800" y="1857375"/>
            <a:ext cx="7543800" cy="4572000"/>
          </a:xfrm>
        </p:spPr>
        <p:txBody>
          <a:bodyPr/>
          <a:lstStyle/>
          <a:p>
            <a:pPr lvl="4" eaLnBrk="1" hangingPunct="1">
              <a:buFont typeface="Wingdings" pitchFamily="2" charset="2"/>
              <a:buNone/>
              <a:defRPr/>
            </a:pPr>
            <a:r>
              <a:rPr lang="fa-IR" sz="4400" b="1" dirty="0" smtClean="0">
                <a:solidFill>
                  <a:schemeClr val="tx1">
                    <a:lumMod val="50000"/>
                  </a:schemeClr>
                </a:solidFill>
                <a:cs typeface="B Titr" pitchFamily="2" charset="-78"/>
              </a:rPr>
              <a:t>تجهیزات حفاظت فردی </a:t>
            </a:r>
          </a:p>
          <a:p>
            <a:pPr lvl="4" eaLnBrk="1" hangingPunct="1">
              <a:buFont typeface="Wingdings" pitchFamily="2" charset="2"/>
              <a:buNone/>
              <a:defRPr/>
            </a:pPr>
            <a:endParaRPr lang="fa-IR" sz="3600" dirty="0" smtClean="0">
              <a:cs typeface="B Nazanin" pitchFamily="2" charset="-78"/>
            </a:endParaRPr>
          </a:p>
          <a:p>
            <a:pPr lvl="4" algn="ctr" eaLnBrk="1" hangingPunct="1">
              <a:buFont typeface="Wingdings" pitchFamily="2" charset="2"/>
              <a:buNone/>
              <a:defRPr/>
            </a:pPr>
            <a:endParaRPr lang="fa-IR" sz="3200" b="1" dirty="0" smtClean="0">
              <a:cs typeface="B Nazanin" pitchFamily="2" charset="-78"/>
            </a:endParaRPr>
          </a:p>
          <a:p>
            <a:pPr lvl="4" algn="ctr" eaLnBrk="1" hangingPunct="1">
              <a:buFont typeface="Wingdings" pitchFamily="2" charset="2"/>
              <a:buNone/>
              <a:defRPr/>
            </a:pPr>
            <a:endParaRPr lang="fa-IR" sz="3200" b="1" dirty="0" smtClean="0">
              <a:cs typeface="B Nazanin" pitchFamily="2" charset="-78"/>
            </a:endParaRPr>
          </a:p>
          <a:p>
            <a:pPr lvl="4" algn="ctr" eaLnBrk="1" hangingPunct="1">
              <a:buFont typeface="Wingdings" pitchFamily="2" charset="2"/>
              <a:buNone/>
              <a:defRPr/>
            </a:pPr>
            <a:endParaRPr lang="fa-IR" sz="3200" b="1" dirty="0" smtClean="0">
              <a:cs typeface="B Nazanin" pitchFamily="2" charset="-78"/>
            </a:endParaRPr>
          </a:p>
          <a:p>
            <a:pPr lvl="4" eaLnBrk="1" hangingPunct="1">
              <a:buFont typeface="Wingdings" pitchFamily="2" charset="2"/>
              <a:buNone/>
              <a:defRPr/>
            </a:pPr>
            <a:r>
              <a:rPr lang="fa-IR" sz="3200" b="1" dirty="0" smtClean="0">
                <a:cs typeface="B Nazanin" pitchFamily="2" charset="-78"/>
              </a:rPr>
              <a:t>گردآورنده : </a:t>
            </a:r>
            <a:r>
              <a:rPr lang="fa-IR" sz="3200" b="1" smtClean="0">
                <a:cs typeface="B Nazanin" pitchFamily="2" charset="-78"/>
              </a:rPr>
              <a:t>حمیدرضا حدادیان</a:t>
            </a:r>
            <a:endParaRPr lang="fa-IR" sz="3200" b="1" dirty="0" smtClean="0">
              <a:cs typeface="B Nazanin" pitchFamily="2" charset="-78"/>
            </a:endParaRPr>
          </a:p>
          <a:p>
            <a:pPr lvl="4" eaLnBrk="1" hangingPunct="1">
              <a:buFont typeface="Wingdings" pitchFamily="2" charset="2"/>
              <a:buNone/>
              <a:defRPr/>
            </a:pPr>
            <a:r>
              <a:rPr lang="fa-IR" sz="3200" b="1" dirty="0" smtClean="0">
                <a:cs typeface="B Nazanin" pitchFamily="2" charset="-78"/>
              </a:rPr>
              <a:t>نام استاد: جناب آقای مقدسی</a:t>
            </a:r>
          </a:p>
          <a:p>
            <a:pPr lvl="4" algn="ctr" eaLnBrk="1" hangingPunct="1">
              <a:buFont typeface="Wingdings" pitchFamily="2" charset="2"/>
              <a:buNone/>
              <a:defRPr/>
            </a:pPr>
            <a:endParaRPr lang="en-US" sz="3600" dirty="0" smtClean="0">
              <a:cs typeface="B Nazanin" pitchFamily="2" charset="-78"/>
            </a:endParaRPr>
          </a:p>
        </p:txBody>
      </p:sp>
      <p:pic>
        <p:nvPicPr>
          <p:cNvPr id="3076" name="Picture 3" descr="1296212777.jpg"/>
          <p:cNvPicPr>
            <a:picLocks noChangeAspect="1"/>
          </p:cNvPicPr>
          <p:nvPr/>
        </p:nvPicPr>
        <p:blipFill>
          <a:blip r:embed="rId2"/>
          <a:srcRect/>
          <a:stretch>
            <a:fillRect/>
          </a:stretch>
        </p:blipFill>
        <p:spPr bwMode="auto">
          <a:xfrm>
            <a:off x="2428875" y="2714625"/>
            <a:ext cx="535781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200" dirty="0" smtClean="0">
                <a:solidFill>
                  <a:schemeClr val="tx1">
                    <a:lumMod val="75000"/>
                  </a:schemeClr>
                </a:solidFill>
                <a:cs typeface="B Titr" pitchFamily="2" charset="-78"/>
              </a:rPr>
              <a:t>دستکش پارچه ای ، نخــی و کتــان</a:t>
            </a:r>
          </a:p>
        </p:txBody>
      </p:sp>
      <p:sp>
        <p:nvSpPr>
          <p:cNvPr id="3" name="Content Placeholder 2"/>
          <p:cNvSpPr>
            <a:spLocks noGrp="1"/>
          </p:cNvSpPr>
          <p:nvPr>
            <p:ph idx="1"/>
          </p:nvPr>
        </p:nvSpPr>
        <p:spPr/>
        <p:txBody>
          <a:bodyPr/>
          <a:lstStyle/>
          <a:p>
            <a:pPr algn="r" rtl="1" eaLnBrk="1" hangingPunct="1">
              <a:defRPr/>
            </a:pPr>
            <a:r>
              <a:rPr lang="fa-IR" sz="2400" b="1" dirty="0" smtClean="0">
                <a:cs typeface="B Nazanin" pitchFamily="2" charset="-78"/>
              </a:rPr>
              <a:t>دستکش های نخی و پنبه ای برای محافظت دست در برابر آلودگی های میکروبی ، آفتاب سوختگی ، سایش ، و حفظ ظرافت و سلامتی دست می باشد و در انجام کارهای سنگین و خشن بکار نمی رود! </a:t>
            </a:r>
            <a:endParaRPr lang="fa-IR" sz="2400" dirty="0" smtClean="0">
              <a:cs typeface="B Nazanin" pitchFamily="2" charset="-78"/>
            </a:endParaRPr>
          </a:p>
          <a:p>
            <a:pPr algn="r" rtl="1" eaLnBrk="1" hangingPunct="1">
              <a:defRPr/>
            </a:pPr>
            <a:r>
              <a:rPr lang="fa-IR" sz="2400" b="1" dirty="0" smtClean="0">
                <a:cs typeface="B Nazanin" pitchFamily="2" charset="-78"/>
              </a:rPr>
              <a:t>دستکش های پارچه ای و یا آستر پارچه ای از جنس کتان یا سایر رشته های مشابه ساخته شده است و میزان حفاظت ایجاد شده توسط آنها دارای گستره ی وسیعی است.</a:t>
            </a:r>
            <a:endParaRPr lang="fa-IR" sz="2400" dirty="0" smtClean="0">
              <a:cs typeface="B Nazanin" pitchFamily="2" charset="-78"/>
            </a:endParaRPr>
          </a:p>
          <a:p>
            <a:pPr algn="r" rtl="1" eaLnBrk="1" hangingPunct="1">
              <a:defRPr/>
            </a:pPr>
            <a:r>
              <a:rPr lang="fa-IR" sz="2400" b="1" dirty="0" smtClean="0">
                <a:cs typeface="B Nazanin" pitchFamily="2" charset="-78"/>
              </a:rPr>
              <a:t>از دستکش های پارچه ای برای جلوگیری از کثیف شدن دست و خراشیدگی و سایش مورد استفاده قرار گرفته که افزودن لایه پلاستیکی به این دستکش ها بر استحکام و طیف کار برای آنها می افزاید </a:t>
            </a:r>
            <a:endParaRPr lang="fa-IR" sz="2400" dirty="0" smtClean="0">
              <a:cs typeface="B Nazanin" pitchFamily="2" charset="-78"/>
            </a:endParaRPr>
          </a:p>
          <a:p>
            <a:pPr algn="r" eaLnBrk="1" hangingPunct="1">
              <a:defRPr/>
            </a:pPr>
            <a:endParaRPr lang="fa-I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200" dirty="0" smtClean="0">
                <a:solidFill>
                  <a:schemeClr val="tx1">
                    <a:lumMod val="75000"/>
                  </a:schemeClr>
                </a:solidFill>
                <a:cs typeface="B Titr" pitchFamily="2" charset="-78"/>
              </a:rPr>
              <a:t>دستکش پارچه ای ، نخــی و کتــان</a:t>
            </a:r>
          </a:p>
        </p:txBody>
      </p:sp>
      <p:pic>
        <p:nvPicPr>
          <p:cNvPr id="13315" name="Content Placeholder 3" descr="Mens_riggers_drivers.jpg"/>
          <p:cNvPicPr>
            <a:picLocks noGrp="1" noChangeAspect="1"/>
          </p:cNvPicPr>
          <p:nvPr>
            <p:ph idx="1"/>
          </p:nvPr>
        </p:nvPicPr>
        <p:blipFill>
          <a:blip r:embed="rId2"/>
          <a:srcRect/>
          <a:stretch>
            <a:fillRect/>
          </a:stretch>
        </p:blipFill>
        <p:spPr>
          <a:xfrm>
            <a:off x="6858000" y="1857375"/>
            <a:ext cx="2095500" cy="2071688"/>
          </a:xfrm>
        </p:spPr>
      </p:pic>
      <p:sp>
        <p:nvSpPr>
          <p:cNvPr id="13316" name="TextBox 4"/>
          <p:cNvSpPr txBox="1">
            <a:spLocks noChangeArrowheads="1"/>
          </p:cNvSpPr>
          <p:nvPr/>
        </p:nvSpPr>
        <p:spPr bwMode="auto">
          <a:xfrm>
            <a:off x="6572250" y="4286250"/>
            <a:ext cx="2428875" cy="1200150"/>
          </a:xfrm>
          <a:prstGeom prst="rect">
            <a:avLst/>
          </a:prstGeom>
          <a:noFill/>
          <a:ln w="9525">
            <a:noFill/>
            <a:miter lim="800000"/>
            <a:headEnd/>
            <a:tailEnd/>
          </a:ln>
        </p:spPr>
        <p:txBody>
          <a:bodyPr>
            <a:spAutoFit/>
          </a:bodyPr>
          <a:lstStyle/>
          <a:p>
            <a:pPr algn="r"/>
            <a:r>
              <a:rPr lang="fa-IR" b="1">
                <a:solidFill>
                  <a:srgbClr val="FF0000"/>
                </a:solidFill>
                <a:cs typeface="B Nazanin" pitchFamily="2" charset="-78"/>
              </a:rPr>
              <a:t>دستکش ایمنی ـ دستکش کـار </a:t>
            </a:r>
            <a:r>
              <a:rPr lang="fa-IR" b="1">
                <a:cs typeface="B Nazanin" pitchFamily="2" charset="-78"/>
              </a:rPr>
              <a:t>مناسب جهت کارهای سبک ساختمانی و کار و ... کف تک لایه</a:t>
            </a:r>
            <a:endParaRPr lang="fa-IR">
              <a:cs typeface="B Nazanin" pitchFamily="2" charset="-78"/>
            </a:endParaRPr>
          </a:p>
        </p:txBody>
      </p:sp>
      <p:pic>
        <p:nvPicPr>
          <p:cNvPr id="13317" name="Picture 5" descr="10po0r08h51Ansell zede hararat.jpg"/>
          <p:cNvPicPr>
            <a:picLocks noChangeAspect="1"/>
          </p:cNvPicPr>
          <p:nvPr/>
        </p:nvPicPr>
        <p:blipFill>
          <a:blip r:embed="rId3"/>
          <a:srcRect/>
          <a:stretch>
            <a:fillRect/>
          </a:stretch>
        </p:blipFill>
        <p:spPr bwMode="auto">
          <a:xfrm>
            <a:off x="3571875" y="1785938"/>
            <a:ext cx="2357438" cy="2071687"/>
          </a:xfrm>
          <a:prstGeom prst="rect">
            <a:avLst/>
          </a:prstGeom>
          <a:noFill/>
          <a:ln w="9525">
            <a:noFill/>
            <a:miter lim="800000"/>
            <a:headEnd/>
            <a:tailEnd/>
          </a:ln>
        </p:spPr>
      </p:pic>
      <p:sp>
        <p:nvSpPr>
          <p:cNvPr id="13318" name="TextBox 6"/>
          <p:cNvSpPr txBox="1">
            <a:spLocks noChangeArrowheads="1"/>
          </p:cNvSpPr>
          <p:nvPr/>
        </p:nvSpPr>
        <p:spPr bwMode="auto">
          <a:xfrm>
            <a:off x="3571875" y="4286250"/>
            <a:ext cx="2357438" cy="1200150"/>
          </a:xfrm>
          <a:prstGeom prst="rect">
            <a:avLst/>
          </a:prstGeom>
          <a:noFill/>
          <a:ln w="9525">
            <a:noFill/>
            <a:miter lim="800000"/>
            <a:headEnd/>
            <a:tailEnd/>
          </a:ln>
        </p:spPr>
        <p:txBody>
          <a:bodyPr>
            <a:spAutoFit/>
          </a:bodyPr>
          <a:lstStyle/>
          <a:p>
            <a:pPr algn="r"/>
            <a:r>
              <a:rPr lang="fa-IR" b="1">
                <a:solidFill>
                  <a:srgbClr val="FF0000"/>
                </a:solidFill>
                <a:cs typeface="B Nazanin" pitchFamily="2" charset="-78"/>
              </a:rPr>
              <a:t>دستکش ضد حرارت:</a:t>
            </a:r>
          </a:p>
          <a:p>
            <a:r>
              <a:rPr lang="en-US"/>
              <a:t>Ideal for handling hot glass, tyre manufacturing</a:t>
            </a:r>
            <a:endParaRPr lang="fa-IR"/>
          </a:p>
        </p:txBody>
      </p:sp>
      <p:pic>
        <p:nvPicPr>
          <p:cNvPr id="13319" name="Picture 7" descr="Mens_chrome_leatherpalm.jpg"/>
          <p:cNvPicPr>
            <a:picLocks noChangeAspect="1"/>
          </p:cNvPicPr>
          <p:nvPr/>
        </p:nvPicPr>
        <p:blipFill>
          <a:blip r:embed="rId4"/>
          <a:srcRect/>
          <a:stretch>
            <a:fillRect/>
          </a:stretch>
        </p:blipFill>
        <p:spPr bwMode="auto">
          <a:xfrm>
            <a:off x="857250" y="1785938"/>
            <a:ext cx="2333625" cy="2071687"/>
          </a:xfrm>
          <a:prstGeom prst="rect">
            <a:avLst/>
          </a:prstGeom>
          <a:noFill/>
          <a:ln w="9525">
            <a:noFill/>
            <a:miter lim="800000"/>
            <a:headEnd/>
            <a:tailEnd/>
          </a:ln>
        </p:spPr>
      </p:pic>
      <p:sp>
        <p:nvSpPr>
          <p:cNvPr id="13320" name="TextBox 8"/>
          <p:cNvSpPr txBox="1">
            <a:spLocks noChangeArrowheads="1"/>
          </p:cNvSpPr>
          <p:nvPr/>
        </p:nvSpPr>
        <p:spPr bwMode="auto">
          <a:xfrm>
            <a:off x="571500" y="4071938"/>
            <a:ext cx="2714625" cy="2832100"/>
          </a:xfrm>
          <a:prstGeom prst="rect">
            <a:avLst/>
          </a:prstGeom>
          <a:noFill/>
          <a:ln w="9525">
            <a:noFill/>
            <a:miter lim="800000"/>
            <a:headEnd/>
            <a:tailEnd/>
          </a:ln>
        </p:spPr>
        <p:txBody>
          <a:bodyPr>
            <a:spAutoFit/>
          </a:bodyPr>
          <a:lstStyle/>
          <a:p>
            <a:pPr algn="r"/>
            <a:r>
              <a:rPr lang="fa-IR" sz="1600" b="1">
                <a:solidFill>
                  <a:srgbClr val="FF0000"/>
                </a:solidFill>
                <a:cs typeface="B Nazanin" pitchFamily="2" charset="-78"/>
              </a:rPr>
              <a:t>دستکش ایمنی ـ دستکش کار         ( دستکش اشبالتی ) :</a:t>
            </a:r>
            <a:r>
              <a:rPr lang="fa-IR" sz="1600" b="1">
                <a:cs typeface="B Nazanin" pitchFamily="2" charset="-78"/>
              </a:rPr>
              <a:t> </a:t>
            </a:r>
            <a:br>
              <a:rPr lang="fa-IR" sz="1600" b="1">
                <a:cs typeface="B Nazanin" pitchFamily="2" charset="-78"/>
              </a:rPr>
            </a:br>
            <a:r>
              <a:rPr lang="fa-IR" sz="1600" b="1">
                <a:cs typeface="B Nazanin" pitchFamily="2" charset="-78"/>
              </a:rPr>
              <a:t>دارای یک لایه اضافه در کف دستکش جهت افزایش مقاومت دستکش ـ دارای مغزی در بین انگشتان دست ـ دارای یک قسمت اضافه بر روی مچ دستکش و پشت دست جهت جلوگیری از خطرات احتمالی ـ در رنگها و مدل های مختلف </a:t>
            </a:r>
          </a:p>
          <a:p>
            <a:r>
              <a:rPr lang="fa-I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tx1">
                    <a:lumMod val="75000"/>
                  </a:schemeClr>
                </a:solidFill>
                <a:cs typeface="B Titr" pitchFamily="2" charset="-78"/>
              </a:rPr>
              <a:t>دستکشهای چرمی و نسوز و ضدسرما</a:t>
            </a:r>
          </a:p>
        </p:txBody>
      </p:sp>
      <p:sp>
        <p:nvSpPr>
          <p:cNvPr id="3" name="Content Placeholder 2"/>
          <p:cNvSpPr>
            <a:spLocks noGrp="1"/>
          </p:cNvSpPr>
          <p:nvPr>
            <p:ph idx="1"/>
          </p:nvPr>
        </p:nvSpPr>
        <p:spPr/>
        <p:txBody>
          <a:bodyPr/>
          <a:lstStyle/>
          <a:p>
            <a:pPr algn="r" rtl="1" eaLnBrk="1" hangingPunct="1">
              <a:defRPr/>
            </a:pPr>
            <a:r>
              <a:rPr lang="fa-IR" sz="2400" b="1" dirty="0" smtClean="0">
                <a:cs typeface="B Nazanin" pitchFamily="2" charset="-78"/>
              </a:rPr>
              <a:t>این نوع دستکش ها برای حفاظت در برابر جرقه ، شعله و فلزات مذاب حاصل از عملیات جوشکاری ، برشکاری ، لحیم کاری و ریخته گری بکار می روند . این گروه از دستکش ها حفاظت لازم در برابر براده ها ، تراشه ها ، و اشیاء تیز و برنده را نیز تامین می کنند و در ضمن می توان برای انجام کارهایی که به مهارت دستی نیاز دارند از دستکش هایی چرمی با ضخامت کم استفاده کرد. </a:t>
            </a:r>
            <a:br>
              <a:rPr lang="fa-IR" sz="2400" b="1" dirty="0" smtClean="0">
                <a:cs typeface="B Nazanin" pitchFamily="2" charset="-78"/>
              </a:rPr>
            </a:br>
            <a:r>
              <a:rPr lang="fa-IR" sz="2400" b="1" dirty="0" smtClean="0">
                <a:cs typeface="B Nazanin" pitchFamily="2" charset="-78"/>
              </a:rPr>
              <a:t>اندازه استاندارد این دستکش ها در سه سایز 30 و 35 و 40 سانتی متر می باشد.</a:t>
            </a:r>
            <a:endParaRPr lang="fa-IR" sz="2400" dirty="0" smtClean="0">
              <a:cs typeface="B Nazanin" pitchFamily="2" charset="-78"/>
            </a:endParaRPr>
          </a:p>
          <a:p>
            <a:pPr eaLnBrk="1" hangingPunct="1">
              <a:defRPr/>
            </a:pPr>
            <a:endParaRPr lang="fa-I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tx1">
                    <a:lumMod val="75000"/>
                  </a:schemeClr>
                </a:solidFill>
                <a:cs typeface="B Titr" pitchFamily="2" charset="-78"/>
              </a:rPr>
              <a:t>دستکشهای چرمی و نسوز و ضدسرما</a:t>
            </a:r>
            <a:endParaRPr lang="fa-IR" sz="3600" dirty="0" smtClean="0">
              <a:cs typeface="B Titr" pitchFamily="2" charset="-78"/>
            </a:endParaRPr>
          </a:p>
        </p:txBody>
      </p:sp>
      <p:pic>
        <p:nvPicPr>
          <p:cNvPr id="15363" name="Content Placeholder 3" descr="10mplq99a08dastkehekaf charm.jpg"/>
          <p:cNvPicPr>
            <a:picLocks noGrp="1" noChangeAspect="1"/>
          </p:cNvPicPr>
          <p:nvPr>
            <p:ph idx="1"/>
          </p:nvPr>
        </p:nvPicPr>
        <p:blipFill>
          <a:blip r:embed="rId2"/>
          <a:srcRect/>
          <a:stretch>
            <a:fillRect/>
          </a:stretch>
        </p:blipFill>
        <p:spPr>
          <a:xfrm>
            <a:off x="6643688" y="1928813"/>
            <a:ext cx="2314575" cy="2000250"/>
          </a:xfrm>
        </p:spPr>
      </p:pic>
      <p:sp>
        <p:nvSpPr>
          <p:cNvPr id="15364" name="TextBox 4"/>
          <p:cNvSpPr txBox="1">
            <a:spLocks noChangeArrowheads="1"/>
          </p:cNvSpPr>
          <p:nvPr/>
        </p:nvSpPr>
        <p:spPr bwMode="auto">
          <a:xfrm>
            <a:off x="6643688" y="4286250"/>
            <a:ext cx="2286000" cy="2032000"/>
          </a:xfrm>
          <a:prstGeom prst="rect">
            <a:avLst/>
          </a:prstGeom>
          <a:noFill/>
          <a:ln w="9525">
            <a:noFill/>
            <a:miter lim="800000"/>
            <a:headEnd/>
            <a:tailEnd/>
          </a:ln>
        </p:spPr>
        <p:txBody>
          <a:bodyPr>
            <a:spAutoFit/>
          </a:bodyPr>
          <a:lstStyle/>
          <a:p>
            <a:pPr algn="r" rtl="1"/>
            <a:r>
              <a:rPr lang="ar-SA" b="1">
                <a:solidFill>
                  <a:srgbClr val="FF0000"/>
                </a:solidFill>
                <a:cs typeface="B Nazanin" pitchFamily="2" charset="-78"/>
              </a:rPr>
              <a:t>کاربرد : </a:t>
            </a:r>
            <a:r>
              <a:rPr lang="ar-SA" b="1">
                <a:cs typeface="B Nazanin" pitchFamily="2" charset="-78"/>
              </a:rPr>
              <a:t>مهندسي و كارگري و در صنايع آهن و فولاد و كار با اجسام داغ با لبه هاي برنده </a:t>
            </a:r>
            <a:endParaRPr lang="ar-SA">
              <a:cs typeface="B Nazanin" pitchFamily="2" charset="-78"/>
            </a:endParaRPr>
          </a:p>
          <a:p>
            <a:pPr algn="r" rtl="1"/>
            <a:r>
              <a:rPr lang="ar-SA" b="1">
                <a:cs typeface="B Nazanin" pitchFamily="2" charset="-78"/>
              </a:rPr>
              <a:t>جنس :كف چرم گاوی پشت و دور مچ برزنت </a:t>
            </a:r>
            <a:endParaRPr lang="ar-SA">
              <a:cs typeface="B Nazanin" pitchFamily="2" charset="-78"/>
            </a:endParaRPr>
          </a:p>
          <a:p>
            <a:endParaRPr lang="fa-IR"/>
          </a:p>
        </p:txBody>
      </p:sp>
      <p:pic>
        <p:nvPicPr>
          <p:cNvPr id="15365" name="Picture 5" descr="10opo89mpr97ARGON kotah o boland.jpg"/>
          <p:cNvPicPr>
            <a:picLocks noChangeAspect="1"/>
          </p:cNvPicPr>
          <p:nvPr/>
        </p:nvPicPr>
        <p:blipFill>
          <a:blip r:embed="rId3"/>
          <a:srcRect/>
          <a:stretch>
            <a:fillRect/>
          </a:stretch>
        </p:blipFill>
        <p:spPr bwMode="auto">
          <a:xfrm>
            <a:off x="3357563" y="1928813"/>
            <a:ext cx="2430462" cy="2000250"/>
          </a:xfrm>
          <a:prstGeom prst="rect">
            <a:avLst/>
          </a:prstGeom>
          <a:noFill/>
          <a:ln w="9525">
            <a:noFill/>
            <a:miter lim="800000"/>
            <a:headEnd/>
            <a:tailEnd/>
          </a:ln>
        </p:spPr>
      </p:pic>
      <p:sp>
        <p:nvSpPr>
          <p:cNvPr id="15366" name="TextBox 6"/>
          <p:cNvSpPr txBox="1">
            <a:spLocks noChangeArrowheads="1"/>
          </p:cNvSpPr>
          <p:nvPr/>
        </p:nvSpPr>
        <p:spPr bwMode="auto">
          <a:xfrm>
            <a:off x="3429000" y="4286250"/>
            <a:ext cx="2357438" cy="1477963"/>
          </a:xfrm>
          <a:prstGeom prst="rect">
            <a:avLst/>
          </a:prstGeom>
          <a:noFill/>
          <a:ln w="9525">
            <a:noFill/>
            <a:miter lim="800000"/>
            <a:headEnd/>
            <a:tailEnd/>
          </a:ln>
        </p:spPr>
        <p:txBody>
          <a:bodyPr>
            <a:spAutoFit/>
          </a:bodyPr>
          <a:lstStyle/>
          <a:p>
            <a:pPr algn="r" rtl="1"/>
            <a:r>
              <a:rPr lang="ar-SA" b="1">
                <a:solidFill>
                  <a:srgbClr val="FF0000"/>
                </a:solidFill>
                <a:cs typeface="B Nazanin" pitchFamily="2" charset="-78"/>
              </a:rPr>
              <a:t>دستكش جوشكاري</a:t>
            </a:r>
            <a:r>
              <a:rPr lang="fa-IR" b="1">
                <a:solidFill>
                  <a:srgbClr val="FF0000"/>
                </a:solidFill>
                <a:cs typeface="B Nazanin" pitchFamily="2" charset="-78"/>
              </a:rPr>
              <a:t> آرگون:</a:t>
            </a:r>
            <a:endParaRPr lang="ar-SA">
              <a:solidFill>
                <a:srgbClr val="FF0000"/>
              </a:solidFill>
              <a:cs typeface="B Nazanin" pitchFamily="2" charset="-78"/>
            </a:endParaRPr>
          </a:p>
          <a:p>
            <a:pPr algn="r" rtl="1"/>
            <a:r>
              <a:rPr lang="ar-SA" b="1">
                <a:cs typeface="B Nazanin" pitchFamily="2" charset="-78"/>
              </a:rPr>
              <a:t>كاربرد:مخصوص جوشكاري با آرگون در صنايع سنگين و سبک جنس:چرم بزی مخصوص </a:t>
            </a:r>
            <a:endParaRPr lang="ar-SA">
              <a:cs typeface="B Nazanin" pitchFamily="2" charset="-78"/>
            </a:endParaRPr>
          </a:p>
        </p:txBody>
      </p:sp>
      <p:pic>
        <p:nvPicPr>
          <p:cNvPr id="15367" name="Picture 7" descr="1098fwllo97azbest kotah o boland.jpg"/>
          <p:cNvPicPr>
            <a:picLocks noChangeAspect="1"/>
          </p:cNvPicPr>
          <p:nvPr/>
        </p:nvPicPr>
        <p:blipFill>
          <a:blip r:embed="rId4"/>
          <a:srcRect/>
          <a:stretch>
            <a:fillRect/>
          </a:stretch>
        </p:blipFill>
        <p:spPr bwMode="auto">
          <a:xfrm>
            <a:off x="642938" y="1928813"/>
            <a:ext cx="2124075" cy="2000250"/>
          </a:xfrm>
          <a:prstGeom prst="rect">
            <a:avLst/>
          </a:prstGeom>
          <a:noFill/>
          <a:ln w="9525">
            <a:noFill/>
            <a:miter lim="800000"/>
            <a:headEnd/>
            <a:tailEnd/>
          </a:ln>
        </p:spPr>
      </p:pic>
      <p:sp>
        <p:nvSpPr>
          <p:cNvPr id="15368" name="TextBox 9"/>
          <p:cNvSpPr txBox="1">
            <a:spLocks noChangeArrowheads="1"/>
          </p:cNvSpPr>
          <p:nvPr/>
        </p:nvSpPr>
        <p:spPr bwMode="auto">
          <a:xfrm>
            <a:off x="428625" y="4143375"/>
            <a:ext cx="2071688" cy="1754188"/>
          </a:xfrm>
          <a:prstGeom prst="rect">
            <a:avLst/>
          </a:prstGeom>
          <a:noFill/>
          <a:ln w="9525">
            <a:noFill/>
            <a:miter lim="800000"/>
            <a:headEnd/>
            <a:tailEnd/>
          </a:ln>
        </p:spPr>
        <p:txBody>
          <a:bodyPr>
            <a:spAutoFit/>
          </a:bodyPr>
          <a:lstStyle/>
          <a:p>
            <a:pPr algn="r" rtl="1"/>
            <a:r>
              <a:rPr lang="ar-SA" b="1">
                <a:solidFill>
                  <a:srgbClr val="FF0000"/>
                </a:solidFill>
                <a:cs typeface="B Nazanin" pitchFamily="2" charset="-78"/>
              </a:rPr>
              <a:t>دستكش آزبست نسوز </a:t>
            </a:r>
            <a:r>
              <a:rPr lang="fa-IR" b="1">
                <a:solidFill>
                  <a:srgbClr val="FF0000"/>
                </a:solidFill>
                <a:cs typeface="B Nazanin" pitchFamily="2" charset="-78"/>
              </a:rPr>
              <a:t>:</a:t>
            </a:r>
            <a:endParaRPr lang="ar-SA" b="1">
              <a:cs typeface="B Nazanin" pitchFamily="2" charset="-78"/>
            </a:endParaRPr>
          </a:p>
          <a:p>
            <a:pPr algn="r" rtl="1"/>
            <a:r>
              <a:rPr lang="ar-SA" b="1">
                <a:cs typeface="B Nazanin" pitchFamily="2" charset="-78"/>
              </a:rPr>
              <a:t>كاربرد:كوره كاري و ريخته گري و حفاظت دستان در برابر درجه حرارتي بالا    .  </a:t>
            </a:r>
          </a:p>
          <a:p>
            <a:pPr algn="r" rtl="1"/>
            <a:r>
              <a:rPr lang="ar-SA" b="1">
                <a:cs typeface="B Nazanin" pitchFamily="2" charset="-78"/>
              </a:rPr>
              <a:t>جنس:آزبست با نخ نسوز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tx1">
                    <a:lumMod val="75000"/>
                  </a:schemeClr>
                </a:solidFill>
                <a:cs typeface="B Titr" pitchFamily="2" charset="-78"/>
              </a:rPr>
              <a:t>دستکشهای چرمی و نسوز و ضدسرما</a:t>
            </a:r>
            <a:endParaRPr lang="fa-IR" sz="3600" dirty="0" smtClean="0">
              <a:cs typeface="B Titr" pitchFamily="2" charset="-78"/>
            </a:endParaRPr>
          </a:p>
        </p:txBody>
      </p:sp>
      <p:pic>
        <p:nvPicPr>
          <p:cNvPr id="16387" name="Content Placeholder 3" descr="D300.jpg"/>
          <p:cNvPicPr>
            <a:picLocks noGrp="1" noChangeAspect="1"/>
          </p:cNvPicPr>
          <p:nvPr>
            <p:ph idx="1"/>
          </p:nvPr>
        </p:nvPicPr>
        <p:blipFill>
          <a:blip r:embed="rId2"/>
          <a:srcRect/>
          <a:stretch>
            <a:fillRect/>
          </a:stretch>
        </p:blipFill>
        <p:spPr>
          <a:xfrm>
            <a:off x="6572250" y="2000250"/>
            <a:ext cx="2349500" cy="2214563"/>
          </a:xfrm>
        </p:spPr>
      </p:pic>
      <p:sp>
        <p:nvSpPr>
          <p:cNvPr id="16388" name="TextBox 4"/>
          <p:cNvSpPr txBox="1">
            <a:spLocks noChangeArrowheads="1"/>
          </p:cNvSpPr>
          <p:nvPr/>
        </p:nvSpPr>
        <p:spPr bwMode="auto">
          <a:xfrm>
            <a:off x="5929313" y="4357688"/>
            <a:ext cx="3071812" cy="2032000"/>
          </a:xfrm>
          <a:prstGeom prst="rect">
            <a:avLst/>
          </a:prstGeom>
          <a:noFill/>
          <a:ln w="9525">
            <a:noFill/>
            <a:miter lim="800000"/>
            <a:headEnd/>
            <a:tailEnd/>
          </a:ln>
        </p:spPr>
        <p:txBody>
          <a:bodyPr>
            <a:spAutoFit/>
          </a:bodyPr>
          <a:lstStyle/>
          <a:p>
            <a:pPr algn="r"/>
            <a:r>
              <a:rPr lang="fa-IR" b="1">
                <a:solidFill>
                  <a:srgbClr val="FF0000"/>
                </a:solidFill>
                <a:cs typeface="B Nazanin" pitchFamily="2" charset="-78"/>
              </a:rPr>
              <a:t>دستکش گریپ نیتریل </a:t>
            </a:r>
            <a:endParaRPr lang="en-US" b="1">
              <a:solidFill>
                <a:srgbClr val="FF0000"/>
              </a:solidFill>
              <a:cs typeface="B Nazanin" pitchFamily="2" charset="-78"/>
            </a:endParaRPr>
          </a:p>
          <a:p>
            <a:pPr algn="r"/>
            <a:r>
              <a:rPr lang="fa-IR" b="1">
                <a:solidFill>
                  <a:srgbClr val="FF0000"/>
                </a:solidFill>
                <a:cs typeface="B Nazanin" pitchFamily="2" charset="-78"/>
              </a:rPr>
              <a:t>ـ ضد برش</a:t>
            </a:r>
          </a:p>
          <a:p>
            <a:pPr algn="r"/>
            <a:r>
              <a:rPr lang="fa-IR" sz="1200" b="1">
                <a:cs typeface="B Nazanin" pitchFamily="2" charset="-78"/>
              </a:rPr>
              <a:t>موارد كاربرد :</a:t>
            </a:r>
            <a:endParaRPr lang="fa-IR" sz="1200">
              <a:cs typeface="B Nazanin" pitchFamily="2" charset="-78"/>
            </a:endParaRPr>
          </a:p>
          <a:p>
            <a:pPr lvl="1" algn="r" rtl="1"/>
            <a:r>
              <a:rPr lang="fa-IR" sz="1200">
                <a:cs typeface="B Nazanin" pitchFamily="2" charset="-78"/>
              </a:rPr>
              <a:t>1-1 هنگام كار با اشيا تيز و برنده و تراشه هاي فلزي و غيره.</a:t>
            </a:r>
          </a:p>
          <a:p>
            <a:pPr lvl="1" algn="r" rtl="1"/>
            <a:r>
              <a:rPr lang="fa-IR" sz="1200">
                <a:cs typeface="B Nazanin" pitchFamily="2" charset="-78"/>
              </a:rPr>
              <a:t>1-2 جمع آوري زباله فضو لات واجناس بي مصرف</a:t>
            </a:r>
          </a:p>
          <a:p>
            <a:pPr lvl="1" algn="r" rtl="1"/>
            <a:r>
              <a:rPr lang="fa-IR" sz="1200">
                <a:cs typeface="B Nazanin" pitchFamily="2" charset="-78"/>
              </a:rPr>
              <a:t>1-3 هنگام استعمال از روغنهاي معدني نفت و غيره</a:t>
            </a:r>
          </a:p>
          <a:p>
            <a:pPr lvl="1" algn="r" rtl="1"/>
            <a:r>
              <a:rPr lang="fa-IR" sz="1200">
                <a:cs typeface="B Nazanin" pitchFamily="2" charset="-78"/>
              </a:rPr>
              <a:t>1-4 ترابري ؛تراشكاري كار در صنايع فلزات و غيره</a:t>
            </a:r>
          </a:p>
          <a:p>
            <a:pPr algn="r"/>
            <a:endParaRPr lang="fa-IR" b="1">
              <a:solidFill>
                <a:srgbClr val="FF0000"/>
              </a:solidFill>
              <a:cs typeface="B Nazanin" pitchFamily="2" charset="-78"/>
            </a:endParaRPr>
          </a:p>
        </p:txBody>
      </p:sp>
      <p:pic>
        <p:nvPicPr>
          <p:cNvPr id="16389" name="Picture 5" descr="10zink02q25Dastkeshe Fox.jpg"/>
          <p:cNvPicPr>
            <a:picLocks noChangeAspect="1"/>
          </p:cNvPicPr>
          <p:nvPr/>
        </p:nvPicPr>
        <p:blipFill>
          <a:blip r:embed="rId3"/>
          <a:srcRect/>
          <a:stretch>
            <a:fillRect/>
          </a:stretch>
        </p:blipFill>
        <p:spPr bwMode="auto">
          <a:xfrm>
            <a:off x="3357563" y="1928813"/>
            <a:ext cx="2352675" cy="2286000"/>
          </a:xfrm>
          <a:prstGeom prst="rect">
            <a:avLst/>
          </a:prstGeom>
          <a:noFill/>
          <a:ln w="9525">
            <a:noFill/>
            <a:miter lim="800000"/>
            <a:headEnd/>
            <a:tailEnd/>
          </a:ln>
        </p:spPr>
      </p:pic>
      <p:sp>
        <p:nvSpPr>
          <p:cNvPr id="16390" name="TextBox 14"/>
          <p:cNvSpPr txBox="1">
            <a:spLocks noChangeArrowheads="1"/>
          </p:cNvSpPr>
          <p:nvPr/>
        </p:nvSpPr>
        <p:spPr bwMode="auto">
          <a:xfrm>
            <a:off x="3143250" y="4286250"/>
            <a:ext cx="2643188" cy="2246313"/>
          </a:xfrm>
          <a:prstGeom prst="rect">
            <a:avLst/>
          </a:prstGeom>
          <a:noFill/>
          <a:ln w="9525">
            <a:noFill/>
            <a:miter lim="800000"/>
            <a:headEnd/>
            <a:tailEnd/>
          </a:ln>
        </p:spPr>
        <p:txBody>
          <a:bodyPr>
            <a:spAutoFit/>
          </a:bodyPr>
          <a:lstStyle/>
          <a:p>
            <a:pPr algn="r" rtl="1"/>
            <a:r>
              <a:rPr lang="fa-IR" sz="1400" b="1">
                <a:solidFill>
                  <a:srgbClr val="FF0000"/>
                </a:solidFill>
                <a:cs typeface="B Nazanin" pitchFamily="2" charset="-78"/>
              </a:rPr>
              <a:t>دستکش کف مواد ضد برش</a:t>
            </a:r>
            <a:r>
              <a:rPr lang="fa-IR" sz="1200" b="1">
                <a:cs typeface="B Nazanin" pitchFamily="2" charset="-78"/>
              </a:rPr>
              <a:t/>
            </a:r>
            <a:br>
              <a:rPr lang="fa-IR" sz="1200" b="1">
                <a:cs typeface="B Nazanin" pitchFamily="2" charset="-78"/>
              </a:rPr>
            </a:br>
            <a:r>
              <a:rPr lang="fa-IR" sz="1200" b="1">
                <a:cs typeface="B Nazanin" pitchFamily="2" charset="-78"/>
              </a:rPr>
              <a:t>هنگام كار با اشيا تيز و برنده و تراشه هاي فلزي و غيره.</a:t>
            </a:r>
            <a:endParaRPr lang="fa-IR" sz="1200">
              <a:cs typeface="B Nazanin" pitchFamily="2" charset="-78"/>
            </a:endParaRPr>
          </a:p>
          <a:p>
            <a:pPr algn="r" rtl="1"/>
            <a:r>
              <a:rPr lang="fa-IR" sz="1200" b="1">
                <a:cs typeface="B Nazanin" pitchFamily="2" charset="-78"/>
              </a:rPr>
              <a:t>جمع آوري زباله فضو لات واجناس بي مصرف</a:t>
            </a:r>
            <a:endParaRPr lang="fa-IR" sz="1200">
              <a:cs typeface="B Nazanin" pitchFamily="2" charset="-78"/>
            </a:endParaRPr>
          </a:p>
          <a:p>
            <a:pPr algn="r" rtl="1"/>
            <a:r>
              <a:rPr lang="fa-IR" sz="1200" b="1">
                <a:cs typeface="B Nazanin" pitchFamily="2" charset="-78"/>
              </a:rPr>
              <a:t>هنگام استعمال از روغنهاي معدني نفت و غيره</a:t>
            </a:r>
            <a:endParaRPr lang="fa-IR" sz="1200">
              <a:cs typeface="B Nazanin" pitchFamily="2" charset="-78"/>
            </a:endParaRPr>
          </a:p>
          <a:p>
            <a:pPr algn="r" rtl="1"/>
            <a:r>
              <a:rPr lang="fa-IR" sz="1200" b="1">
                <a:cs typeface="B Nazanin" pitchFamily="2" charset="-78"/>
              </a:rPr>
              <a:t>ترابري ؛تراشكاري كار در صنايع فلزات و غيره</a:t>
            </a:r>
            <a:endParaRPr lang="fa-IR" sz="1200">
              <a:cs typeface="B Nazanin" pitchFamily="2" charset="-78"/>
            </a:endParaRPr>
          </a:p>
          <a:p>
            <a:pPr algn="r" rtl="1"/>
            <a:r>
              <a:rPr lang="fa-IR" sz="1200" b="1">
                <a:cs typeface="B Nazanin" pitchFamily="2" charset="-78"/>
              </a:rPr>
              <a:t>در برابر سوراخ شدن مقاوم است.</a:t>
            </a:r>
            <a:endParaRPr lang="fa-IR" sz="1200">
              <a:cs typeface="B Nazanin" pitchFamily="2" charset="-78"/>
            </a:endParaRPr>
          </a:p>
          <a:p>
            <a:pPr algn="r" rtl="1"/>
            <a:r>
              <a:rPr lang="fa-IR" sz="1200" b="1">
                <a:cs typeface="B Nazanin" pitchFamily="2" charset="-78"/>
              </a:rPr>
              <a:t>در مقابل كشيدگيهای سخت مقاومت مي كند ودر نميرود.</a:t>
            </a:r>
            <a:endParaRPr lang="fa-IR" sz="1200">
              <a:cs typeface="B Nazanin" pitchFamily="2" charset="-78"/>
            </a:endParaRPr>
          </a:p>
          <a:p>
            <a:pPr algn="r" rtl="1"/>
            <a:r>
              <a:rPr lang="fa-IR" sz="1200" b="1">
                <a:cs typeface="B Nazanin" pitchFamily="2" charset="-78"/>
              </a:rPr>
              <a:t>اين دستكشها با اب جوش ضد عفوني می شود.</a:t>
            </a:r>
            <a:endParaRPr lang="fa-IR" sz="1200">
              <a:cs typeface="B Nazanin" pitchFamily="2" charset="-78"/>
            </a:endParaRPr>
          </a:p>
          <a:p>
            <a:endParaRPr lang="fa-IR"/>
          </a:p>
        </p:txBody>
      </p:sp>
      <p:pic>
        <p:nvPicPr>
          <p:cNvPr id="16391" name="Picture 15" descr="D302.jpg"/>
          <p:cNvPicPr>
            <a:picLocks noChangeAspect="1"/>
          </p:cNvPicPr>
          <p:nvPr/>
        </p:nvPicPr>
        <p:blipFill>
          <a:blip r:embed="rId4"/>
          <a:srcRect/>
          <a:stretch>
            <a:fillRect/>
          </a:stretch>
        </p:blipFill>
        <p:spPr bwMode="auto">
          <a:xfrm>
            <a:off x="428625" y="1928813"/>
            <a:ext cx="2430463" cy="2214562"/>
          </a:xfrm>
          <a:prstGeom prst="rect">
            <a:avLst/>
          </a:prstGeom>
          <a:noFill/>
          <a:ln w="9525">
            <a:noFill/>
            <a:miter lim="800000"/>
            <a:headEnd/>
            <a:tailEnd/>
          </a:ln>
        </p:spPr>
      </p:pic>
      <p:sp>
        <p:nvSpPr>
          <p:cNvPr id="16392" name="Rectangle 4"/>
          <p:cNvSpPr>
            <a:spLocks noChangeArrowheads="1"/>
          </p:cNvSpPr>
          <p:nvPr/>
        </p:nvSpPr>
        <p:spPr bwMode="auto">
          <a:xfrm>
            <a:off x="500063" y="4286250"/>
            <a:ext cx="2928937" cy="1770063"/>
          </a:xfrm>
          <a:prstGeom prst="rect">
            <a:avLst/>
          </a:prstGeom>
          <a:noFill/>
          <a:ln w="9525">
            <a:noFill/>
            <a:miter lim="800000"/>
            <a:headEnd/>
            <a:tailEnd/>
          </a:ln>
        </p:spPr>
        <p:txBody>
          <a:bodyPr rIns="457056" bIns="0" anchor="ctr">
            <a:spAutoFit/>
          </a:bodyPr>
          <a:lstStyle/>
          <a:p>
            <a:pPr algn="r" rtl="1">
              <a:buFontTx/>
              <a:buChar char="•"/>
              <a:tabLst>
                <a:tab pos="457200" algn="l"/>
              </a:tabLst>
            </a:pPr>
            <a:r>
              <a:rPr lang="fa-IR" sz="1400" b="1">
                <a:solidFill>
                  <a:srgbClr val="FF0000"/>
                </a:solidFill>
                <a:cs typeface="B Nazanin" pitchFamily="2" charset="-78"/>
              </a:rPr>
              <a:t>دستکش ایمنی ـ دستکش ضد برش ـ دستکش کار با مواد داروئی</a:t>
            </a:r>
            <a:endParaRPr lang="en-US" sz="1400" b="1">
              <a:solidFill>
                <a:srgbClr val="FF0000"/>
              </a:solidFill>
              <a:latin typeface="Times New Roman" pitchFamily="18" charset="0"/>
              <a:cs typeface="B Nazanin" pitchFamily="2" charset="-78"/>
            </a:endParaRPr>
          </a:p>
          <a:p>
            <a:pPr algn="r" rtl="1">
              <a:buFontTx/>
              <a:buChar char="•"/>
              <a:tabLst>
                <a:tab pos="457200" algn="l"/>
              </a:tabLst>
            </a:pPr>
            <a:r>
              <a:rPr lang="ar-SA" sz="1200" b="1">
                <a:latin typeface="Times New Roman" pitchFamily="18" charset="0"/>
                <a:cs typeface="B Nazanin" pitchFamily="2" charset="-78"/>
              </a:rPr>
              <a:t>موارد كاربرد</a:t>
            </a:r>
            <a:endParaRPr lang="fa-IR" sz="1200" b="1">
              <a:latin typeface="Times New Roman" pitchFamily="18" charset="0"/>
              <a:cs typeface="B Nazanin" pitchFamily="2" charset="-78"/>
            </a:endParaRPr>
          </a:p>
          <a:p>
            <a:pPr algn="r" rtl="1">
              <a:buFontTx/>
              <a:buChar char="•"/>
              <a:tabLst>
                <a:tab pos="457200" algn="l"/>
              </a:tabLst>
            </a:pPr>
            <a:r>
              <a:rPr lang="ar-SA" sz="1200" b="1">
                <a:latin typeface="Times New Roman" pitchFamily="18" charset="0"/>
                <a:cs typeface="B Nazanin" pitchFamily="2" charset="-78"/>
              </a:rPr>
              <a:t>براي كار با</a:t>
            </a:r>
            <a:r>
              <a:rPr lang="en-US" sz="1200" b="1">
                <a:latin typeface="Times New Roman" pitchFamily="18" charset="0"/>
                <a:cs typeface="B Nazanin" pitchFamily="2" charset="-78"/>
              </a:rPr>
              <a:t>  </a:t>
            </a:r>
            <a:r>
              <a:rPr lang="ar-SA" sz="1200" b="1">
                <a:latin typeface="Times New Roman" pitchFamily="18" charset="0"/>
                <a:cs typeface="B Nazanin" pitchFamily="2" charset="-78"/>
              </a:rPr>
              <a:t>مواد</a:t>
            </a:r>
            <a:r>
              <a:rPr lang="en-US" sz="1200" b="1">
                <a:latin typeface="Times New Roman" pitchFamily="18" charset="0"/>
                <a:cs typeface="B Nazanin" pitchFamily="2" charset="-78"/>
              </a:rPr>
              <a:t> </a:t>
            </a:r>
            <a:r>
              <a:rPr lang="ar-SA" sz="1200" b="1">
                <a:latin typeface="Times New Roman" pitchFamily="18" charset="0"/>
                <a:cs typeface="B Nazanin" pitchFamily="2" charset="-78"/>
              </a:rPr>
              <a:t>داروئي و</a:t>
            </a:r>
            <a:r>
              <a:rPr lang="en-US" sz="1200" b="1">
                <a:latin typeface="Times New Roman" pitchFamily="18" charset="0"/>
                <a:cs typeface="B Nazanin" pitchFamily="2" charset="-78"/>
              </a:rPr>
              <a:t> </a:t>
            </a:r>
            <a:r>
              <a:rPr lang="ar-SA" sz="1200" b="1">
                <a:latin typeface="Times New Roman" pitchFamily="18" charset="0"/>
                <a:cs typeface="B Nazanin" pitchFamily="2" charset="-78"/>
              </a:rPr>
              <a:t>روغن هاي</a:t>
            </a:r>
            <a:r>
              <a:rPr lang="en-US" sz="1200" b="1">
                <a:latin typeface="Times New Roman" pitchFamily="18" charset="0"/>
                <a:cs typeface="B Nazanin" pitchFamily="2" charset="-78"/>
              </a:rPr>
              <a:t>  </a:t>
            </a:r>
            <a:r>
              <a:rPr lang="ar-SA" sz="1200" b="1">
                <a:latin typeface="Times New Roman" pitchFamily="18" charset="0"/>
                <a:cs typeface="B Nazanin" pitchFamily="2" charset="-78"/>
              </a:rPr>
              <a:t>صنعتي</a:t>
            </a:r>
            <a:r>
              <a:rPr lang="en-US" sz="1200" b="1">
                <a:latin typeface="Times New Roman" pitchFamily="18" charset="0"/>
                <a:cs typeface="B Nazanin" pitchFamily="2" charset="-78"/>
              </a:rPr>
              <a:t>. </a:t>
            </a:r>
            <a:r>
              <a:rPr lang="ar-SA" sz="1200" b="1">
                <a:latin typeface="Traditional Arabic" pitchFamily="18" charset="-78"/>
                <a:cs typeface="B Nazanin" pitchFamily="2" charset="-78"/>
              </a:rPr>
              <a:t>جهت كارهاي خدمات رساني از قبيل</a:t>
            </a:r>
            <a:r>
              <a:rPr lang="en-US" sz="1200" b="1">
                <a:latin typeface="Traditional Arabic" pitchFamily="18" charset="-78"/>
                <a:cs typeface="B Nazanin" pitchFamily="2" charset="-78"/>
              </a:rPr>
              <a:t>:</a:t>
            </a:r>
            <a:r>
              <a:rPr lang="ar-SA" sz="1200" b="1">
                <a:latin typeface="Traditional Arabic" pitchFamily="18" charset="-78"/>
                <a:cs typeface="B Nazanin" pitchFamily="2" charset="-78"/>
              </a:rPr>
              <a:t>لوله كشي</a:t>
            </a:r>
            <a:r>
              <a:rPr lang="fa-IR" sz="1200" b="1">
                <a:latin typeface="Traditional Arabic" pitchFamily="18" charset="-78"/>
                <a:cs typeface="B Nazanin" pitchFamily="2" charset="-78"/>
              </a:rPr>
              <a:t> </a:t>
            </a:r>
            <a:r>
              <a:rPr lang="ar-SA" sz="1200" b="1">
                <a:latin typeface="Traditional Arabic" pitchFamily="18" charset="-78"/>
                <a:cs typeface="B Nazanin" pitchFamily="2" charset="-78"/>
              </a:rPr>
              <a:t>آب:گاز و كابلهاي تلفن</a:t>
            </a:r>
            <a:endParaRPr lang="fa-IR" sz="1200" b="1">
              <a:latin typeface="Traditional Arabic" pitchFamily="18" charset="-78"/>
              <a:cs typeface="B Nazanin" pitchFamily="2" charset="-78"/>
            </a:endParaRPr>
          </a:p>
          <a:p>
            <a:pPr algn="r" rtl="1">
              <a:buFontTx/>
              <a:buChar char="•"/>
              <a:tabLst>
                <a:tab pos="457200" algn="l"/>
              </a:tabLst>
            </a:pPr>
            <a:r>
              <a:rPr lang="ar-SA" sz="1200" b="1">
                <a:latin typeface="Traditional Arabic" pitchFamily="18" charset="-78"/>
                <a:cs typeface="B Nazanin" pitchFamily="2" charset="-78"/>
              </a:rPr>
              <a:t>كارهاي</a:t>
            </a:r>
            <a:r>
              <a:rPr lang="en-US" sz="1200" b="1">
                <a:latin typeface="Traditional Arabic" pitchFamily="18" charset="-78"/>
                <a:cs typeface="B Nazanin" pitchFamily="2" charset="-78"/>
              </a:rPr>
              <a:t> </a:t>
            </a:r>
            <a:r>
              <a:rPr lang="ar-SA" sz="1200" b="1">
                <a:latin typeface="Traditional Arabic" pitchFamily="18" charset="-78"/>
                <a:cs typeface="B Nazanin" pitchFamily="2" charset="-78"/>
              </a:rPr>
              <a:t>الكترو نيكي كارهاي صنعتي از قبيل:كارهاي خدماتي در كارخانجات :معادن و عمليات ساختمان</a:t>
            </a:r>
            <a:endParaRPr lang="en-US" sz="1200" b="1">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tx1">
                    <a:lumMod val="65000"/>
                  </a:schemeClr>
                </a:solidFill>
                <a:cs typeface="B Titr" pitchFamily="2" charset="-78"/>
              </a:rPr>
              <a:t>دستکش های عایق بــرق</a:t>
            </a:r>
            <a:r>
              <a:rPr lang="fa-IR" sz="3600" dirty="0" smtClean="0">
                <a:cs typeface="B Titr" pitchFamily="2" charset="-78"/>
              </a:rPr>
              <a:t/>
            </a:r>
            <a:br>
              <a:rPr lang="fa-IR" sz="3600" dirty="0" smtClean="0">
                <a:cs typeface="B Titr" pitchFamily="2" charset="-78"/>
              </a:rPr>
            </a:br>
            <a:endParaRPr lang="fa-IR" sz="3600" dirty="0" smtClean="0">
              <a:cs typeface="B Titr" pitchFamily="2" charset="-78"/>
            </a:endParaRPr>
          </a:p>
        </p:txBody>
      </p:sp>
      <p:sp>
        <p:nvSpPr>
          <p:cNvPr id="3" name="Content Placeholder 2"/>
          <p:cNvSpPr>
            <a:spLocks noGrp="1"/>
          </p:cNvSpPr>
          <p:nvPr>
            <p:ph idx="1"/>
          </p:nvPr>
        </p:nvSpPr>
        <p:spPr/>
        <p:txBody>
          <a:bodyPr/>
          <a:lstStyle/>
          <a:p>
            <a:pPr algn="r" rtl="1" eaLnBrk="1" hangingPunct="1">
              <a:defRPr/>
            </a:pPr>
            <a:r>
              <a:rPr lang="fa-IR" sz="2800" b="1" dirty="0" smtClean="0">
                <a:cs typeface="B Nazanin" pitchFamily="2" charset="-78"/>
              </a:rPr>
              <a:t>دستکش های عایق برق برای حفاظت در برابر برق گرفتگی و شوک ناشی از جریان الکتریسیته مورد استفاده قرار می گیرد و بر حسب میزان قدرت در برابر ولتاژهای مختلف به انواع مختلفی تقسیم بندی می گردد.</a:t>
            </a:r>
            <a:endParaRPr lang="fa-IR" sz="2800" dirty="0" smtClean="0">
              <a:cs typeface="B Nazanin" pitchFamily="2" charset="-78"/>
            </a:endParaRPr>
          </a:p>
          <a:p>
            <a:pPr algn="r" rtl="1" eaLnBrk="1" hangingPunct="1">
              <a:defRPr/>
            </a:pPr>
            <a:r>
              <a:rPr lang="fa-IR" sz="2800" b="1" dirty="0" smtClean="0">
                <a:cs typeface="B Nazanin" pitchFamily="2" charset="-78"/>
              </a:rPr>
              <a:t>تولید دستکش های عایق برق تحت استاندارد های مختلفی بوده و لازم است که برای کسب اطمینان از مقاوم بودنشان بصورت منظم و دوره ای مورد آزمایش قرار بگیرند.</a:t>
            </a:r>
            <a:endParaRPr lang="fa-IR" sz="2800" dirty="0" smtClean="0">
              <a:cs typeface="B Nazanin" pitchFamily="2" charset="-78"/>
            </a:endParaRPr>
          </a:p>
          <a:p>
            <a:pPr algn="r" eaLnBrk="1" hangingPunct="1">
              <a:defRPr/>
            </a:pPr>
            <a:endParaRPr lang="fa-I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tx1">
                    <a:lumMod val="65000"/>
                  </a:schemeClr>
                </a:solidFill>
                <a:cs typeface="B Titr" pitchFamily="2" charset="-78"/>
              </a:rPr>
              <a:t>دستکش های عایق بــرق</a:t>
            </a:r>
            <a:r>
              <a:rPr lang="fa-IR" sz="3600" dirty="0" smtClean="0">
                <a:cs typeface="B Titr" pitchFamily="2" charset="-78"/>
              </a:rPr>
              <a:t/>
            </a:r>
            <a:br>
              <a:rPr lang="fa-IR" sz="3600" dirty="0" smtClean="0">
                <a:cs typeface="B Titr" pitchFamily="2" charset="-78"/>
              </a:rPr>
            </a:br>
            <a:endParaRPr lang="fa-IR" sz="3600" dirty="0" smtClean="0">
              <a:cs typeface="B Titr" pitchFamily="2" charset="-78"/>
            </a:endParaRPr>
          </a:p>
        </p:txBody>
      </p:sp>
      <p:pic>
        <p:nvPicPr>
          <p:cNvPr id="18435" name="Content Placeholder 3" descr="Dastkesh ayegh bargh.jpg"/>
          <p:cNvPicPr>
            <a:picLocks noGrp="1" noChangeAspect="1"/>
          </p:cNvPicPr>
          <p:nvPr>
            <p:ph idx="1"/>
          </p:nvPr>
        </p:nvPicPr>
        <p:blipFill>
          <a:blip r:embed="rId2"/>
          <a:srcRect/>
          <a:stretch>
            <a:fillRect/>
          </a:stretch>
        </p:blipFill>
        <p:spPr>
          <a:xfrm>
            <a:off x="357188" y="857250"/>
            <a:ext cx="2819400" cy="2928938"/>
          </a:xfrm>
        </p:spPr>
      </p:pic>
      <p:sp>
        <p:nvSpPr>
          <p:cNvPr id="18436" name="TextBox 4"/>
          <p:cNvSpPr txBox="1">
            <a:spLocks noChangeArrowheads="1"/>
          </p:cNvSpPr>
          <p:nvPr/>
        </p:nvSpPr>
        <p:spPr bwMode="auto">
          <a:xfrm>
            <a:off x="3786188" y="2357438"/>
            <a:ext cx="4643437" cy="1754187"/>
          </a:xfrm>
          <a:prstGeom prst="rect">
            <a:avLst/>
          </a:prstGeom>
          <a:noFill/>
          <a:ln w="9525">
            <a:noFill/>
            <a:miter lim="800000"/>
            <a:headEnd/>
            <a:tailEnd/>
          </a:ln>
        </p:spPr>
        <p:txBody>
          <a:bodyPr>
            <a:spAutoFit/>
          </a:bodyPr>
          <a:lstStyle/>
          <a:p>
            <a:pPr algn="r" rtl="1"/>
            <a:r>
              <a:rPr lang="ar-SA" b="1">
                <a:cs typeface="B Nazanin" pitchFamily="2" charset="-78"/>
              </a:rPr>
              <a:t>اين  دستكش  تحت استاندارد IEC903 و در ولتاژهاي ضعيف، متوسط وقوي در دوسري معمولي با</a:t>
            </a:r>
            <a:r>
              <a:rPr lang="fa-IR" b="1">
                <a:cs typeface="B Nazanin" pitchFamily="2" charset="-78"/>
              </a:rPr>
              <a:t> </a:t>
            </a:r>
            <a:r>
              <a:rPr lang="ar-SA" b="1">
                <a:cs typeface="B Nazanin" pitchFamily="2" charset="-78"/>
              </a:rPr>
              <a:t>رفرانسGLE درطول 36cm </a:t>
            </a:r>
            <a:r>
              <a:rPr lang="fa-IR" b="1">
                <a:cs typeface="B Nazanin" pitchFamily="2" charset="-78"/>
              </a:rPr>
              <a:t>و </a:t>
            </a:r>
            <a:r>
              <a:rPr lang="ar-SA" b="1">
                <a:cs typeface="B Nazanin" pitchFamily="2" charset="-78"/>
              </a:rPr>
              <a:t>ضدبرش ومقاوم در مقابل خطرات فيزيکي بنام Flex &amp; Grip با رفرانس GIC باطول 41cm توليد وعرض</a:t>
            </a:r>
            <a:r>
              <a:rPr lang="fa-IR" b="1">
                <a:cs typeface="B Nazanin" pitchFamily="2" charset="-78"/>
              </a:rPr>
              <a:t>ه</a:t>
            </a:r>
            <a:r>
              <a:rPr lang="ar-SA" b="1">
                <a:cs typeface="B Nazanin" pitchFamily="2" charset="-78"/>
              </a:rPr>
              <a:t> مي شوند</a:t>
            </a:r>
            <a:r>
              <a:rPr lang="fa-IR" b="1">
                <a:cs typeface="B Nazanin" pitchFamily="2" charset="-78"/>
              </a:rPr>
              <a:t>.</a:t>
            </a:r>
            <a:endParaRPr lang="ar-SA">
              <a:cs typeface="B Nazanin" pitchFamily="2" charset="-78"/>
            </a:endParaRPr>
          </a:p>
          <a:p>
            <a:endParaRPr lang="fa-IR"/>
          </a:p>
        </p:txBody>
      </p:sp>
      <p:pic>
        <p:nvPicPr>
          <p:cNvPr id="18437" name="Picture 5" descr="10opo89mpr80nse-glove1.jpg"/>
          <p:cNvPicPr>
            <a:picLocks noChangeAspect="1"/>
          </p:cNvPicPr>
          <p:nvPr/>
        </p:nvPicPr>
        <p:blipFill>
          <a:blip r:embed="rId3"/>
          <a:srcRect/>
          <a:stretch>
            <a:fillRect/>
          </a:stretch>
        </p:blipFill>
        <p:spPr bwMode="auto">
          <a:xfrm>
            <a:off x="1285875" y="4429125"/>
            <a:ext cx="721518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tx1">
                    <a:lumMod val="65000"/>
                  </a:schemeClr>
                </a:solidFill>
                <a:cs typeface="B Titr" pitchFamily="2" charset="-78"/>
              </a:rPr>
              <a:t>دستکش های لاستیکــی</a:t>
            </a:r>
            <a:r>
              <a:rPr lang="fa-IR" sz="3600" dirty="0" smtClean="0">
                <a:cs typeface="B Titr" pitchFamily="2" charset="-78"/>
              </a:rPr>
              <a:t/>
            </a:r>
            <a:br>
              <a:rPr lang="fa-IR" sz="3600" dirty="0" smtClean="0">
                <a:cs typeface="B Titr" pitchFamily="2" charset="-78"/>
              </a:rPr>
            </a:br>
            <a:endParaRPr lang="fa-IR" sz="3600" dirty="0" smtClean="0">
              <a:cs typeface="B Titr" pitchFamily="2" charset="-78"/>
            </a:endParaRPr>
          </a:p>
        </p:txBody>
      </p:sp>
      <p:sp>
        <p:nvSpPr>
          <p:cNvPr id="3" name="Content Placeholder 2"/>
          <p:cNvSpPr>
            <a:spLocks noGrp="1"/>
          </p:cNvSpPr>
          <p:nvPr>
            <p:ph idx="1"/>
          </p:nvPr>
        </p:nvSpPr>
        <p:spPr/>
        <p:txBody>
          <a:bodyPr/>
          <a:lstStyle/>
          <a:p>
            <a:pPr algn="r" rtl="1" eaLnBrk="1" hangingPunct="1">
              <a:defRPr/>
            </a:pPr>
            <a:r>
              <a:rPr lang="fa-IR" sz="2400" b="1" dirty="0" smtClean="0">
                <a:cs typeface="B Nazanin" pitchFamily="2" charset="-78"/>
              </a:rPr>
              <a:t>این دستکش ها ازلاتکس طبیعی ساخته شده اند و راحتی استفاده ، انعطاف پذیری مناسب به همراه کیفیت و کمیت بالای آن ، این دستکش ها را به صورت دستکش های چند منظوره برای عموم در آورده است. اینگونه دستکش ها علاوه بر تامین حفاظت در برابر سائیدگی حاصل از عملیات سمباده کاری سایش ، آسیاب و صافکاری توانائی حفاظت از دستها در برابر اسیدها ، بازها ، نمکها را نیز دارا می باشد.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tx1">
                    <a:lumMod val="65000"/>
                  </a:schemeClr>
                </a:solidFill>
                <a:cs typeface="B Titr" pitchFamily="2" charset="-78"/>
              </a:rPr>
              <a:t>دستکش های لاستیکــی</a:t>
            </a:r>
            <a:r>
              <a:rPr lang="fa-IR" sz="3600" dirty="0" smtClean="0">
                <a:cs typeface="B Titr" pitchFamily="2" charset="-78"/>
              </a:rPr>
              <a:t/>
            </a:r>
            <a:br>
              <a:rPr lang="fa-IR" sz="3600" dirty="0" smtClean="0">
                <a:cs typeface="B Titr" pitchFamily="2" charset="-78"/>
              </a:rPr>
            </a:br>
            <a:endParaRPr lang="fa-IR" sz="3600" dirty="0" smtClean="0">
              <a:cs typeface="B Titr" pitchFamily="2" charset="-78"/>
            </a:endParaRPr>
          </a:p>
        </p:txBody>
      </p:sp>
      <p:pic>
        <p:nvPicPr>
          <p:cNvPr id="20483" name="Content Placeholder 3" descr="Long-Natural-Rubber-Gloves.jpg"/>
          <p:cNvPicPr>
            <a:picLocks noGrp="1" noChangeAspect="1"/>
          </p:cNvPicPr>
          <p:nvPr>
            <p:ph idx="1"/>
          </p:nvPr>
        </p:nvPicPr>
        <p:blipFill>
          <a:blip r:embed="rId2"/>
          <a:srcRect/>
          <a:stretch>
            <a:fillRect/>
          </a:stretch>
        </p:blipFill>
        <p:spPr>
          <a:xfrm>
            <a:off x="7000875" y="1928813"/>
            <a:ext cx="1851025" cy="2857500"/>
          </a:xfrm>
        </p:spPr>
      </p:pic>
      <p:sp>
        <p:nvSpPr>
          <p:cNvPr id="20484" name="TextBox 4"/>
          <p:cNvSpPr txBox="1">
            <a:spLocks noChangeArrowheads="1"/>
          </p:cNvSpPr>
          <p:nvPr/>
        </p:nvSpPr>
        <p:spPr bwMode="auto">
          <a:xfrm>
            <a:off x="6929438" y="4929188"/>
            <a:ext cx="2000250" cy="1200150"/>
          </a:xfrm>
          <a:prstGeom prst="rect">
            <a:avLst/>
          </a:prstGeom>
          <a:noFill/>
          <a:ln w="9525">
            <a:noFill/>
            <a:miter lim="800000"/>
            <a:headEnd/>
            <a:tailEnd/>
          </a:ln>
        </p:spPr>
        <p:txBody>
          <a:bodyPr>
            <a:spAutoFit/>
          </a:bodyPr>
          <a:lstStyle/>
          <a:p>
            <a:pPr algn="r"/>
            <a:r>
              <a:rPr lang="fa-IR" b="1">
                <a:cs typeface="B Nazanin" pitchFamily="2" charset="-78"/>
              </a:rPr>
              <a:t>دستکش بلند پلاستیکی جهت تمیز کردن مخازن، سندبلاست کردن و ... </a:t>
            </a:r>
            <a:endParaRPr lang="fa-IR">
              <a:cs typeface="B Nazanin" pitchFamily="2" charset="-78"/>
            </a:endParaRPr>
          </a:p>
        </p:txBody>
      </p:sp>
      <p:pic>
        <p:nvPicPr>
          <p:cNvPr id="20485" name="Picture 5" descr="10qwpo03j72iran yasa dastkesh.jpg"/>
          <p:cNvPicPr>
            <a:picLocks noChangeAspect="1"/>
          </p:cNvPicPr>
          <p:nvPr/>
        </p:nvPicPr>
        <p:blipFill>
          <a:blip r:embed="rId3"/>
          <a:srcRect/>
          <a:stretch>
            <a:fillRect/>
          </a:stretch>
        </p:blipFill>
        <p:spPr bwMode="auto">
          <a:xfrm>
            <a:off x="4357688" y="2000250"/>
            <a:ext cx="1495425" cy="2286000"/>
          </a:xfrm>
          <a:prstGeom prst="rect">
            <a:avLst/>
          </a:prstGeom>
          <a:noFill/>
          <a:ln w="9525">
            <a:noFill/>
            <a:miter lim="800000"/>
            <a:headEnd/>
            <a:tailEnd/>
          </a:ln>
        </p:spPr>
      </p:pic>
      <p:sp>
        <p:nvSpPr>
          <p:cNvPr id="20486" name="TextBox 6"/>
          <p:cNvSpPr txBox="1">
            <a:spLocks noChangeArrowheads="1"/>
          </p:cNvSpPr>
          <p:nvPr/>
        </p:nvSpPr>
        <p:spPr bwMode="auto">
          <a:xfrm>
            <a:off x="3857625" y="4714875"/>
            <a:ext cx="2214563" cy="1477963"/>
          </a:xfrm>
          <a:prstGeom prst="rect">
            <a:avLst/>
          </a:prstGeom>
          <a:noFill/>
          <a:ln w="9525">
            <a:noFill/>
            <a:miter lim="800000"/>
            <a:headEnd/>
            <a:tailEnd/>
          </a:ln>
        </p:spPr>
        <p:txBody>
          <a:bodyPr>
            <a:spAutoFit/>
          </a:bodyPr>
          <a:lstStyle/>
          <a:p>
            <a:pPr algn="r"/>
            <a:r>
              <a:rPr lang="ar-SA" b="1">
                <a:cs typeface="B Nazanin" pitchFamily="2" charset="-78"/>
              </a:rPr>
              <a:t>كاربرد:كار با اغلب مواد شيميايي خشك و كار با محلولهاي آبي و خدمات شهري .   جنس:لاتكس طبيعي .</a:t>
            </a:r>
            <a:endParaRPr lang="fa-IR">
              <a:cs typeface="B Nazanin" pitchFamily="2" charset="-78"/>
            </a:endParaRPr>
          </a:p>
        </p:txBody>
      </p:sp>
      <p:pic>
        <p:nvPicPr>
          <p:cNvPr id="20487" name="Picture 7" descr="10ixen93p90dastkesh jarahi.jpg"/>
          <p:cNvPicPr>
            <a:picLocks noChangeAspect="1"/>
          </p:cNvPicPr>
          <p:nvPr/>
        </p:nvPicPr>
        <p:blipFill>
          <a:blip r:embed="rId4"/>
          <a:srcRect/>
          <a:stretch>
            <a:fillRect/>
          </a:stretch>
        </p:blipFill>
        <p:spPr bwMode="auto">
          <a:xfrm>
            <a:off x="1143000" y="1928813"/>
            <a:ext cx="1571625" cy="2324100"/>
          </a:xfrm>
          <a:prstGeom prst="rect">
            <a:avLst/>
          </a:prstGeom>
          <a:noFill/>
          <a:ln w="9525">
            <a:noFill/>
            <a:miter lim="800000"/>
            <a:headEnd/>
            <a:tailEnd/>
          </a:ln>
        </p:spPr>
      </p:pic>
      <p:sp>
        <p:nvSpPr>
          <p:cNvPr id="20488" name="TextBox 8"/>
          <p:cNvSpPr txBox="1">
            <a:spLocks noChangeArrowheads="1"/>
          </p:cNvSpPr>
          <p:nvPr/>
        </p:nvSpPr>
        <p:spPr bwMode="auto">
          <a:xfrm>
            <a:off x="857250" y="4643438"/>
            <a:ext cx="1785938" cy="1754187"/>
          </a:xfrm>
          <a:prstGeom prst="rect">
            <a:avLst/>
          </a:prstGeom>
          <a:noFill/>
          <a:ln w="9525">
            <a:noFill/>
            <a:miter lim="800000"/>
            <a:headEnd/>
            <a:tailEnd/>
          </a:ln>
        </p:spPr>
        <p:txBody>
          <a:bodyPr>
            <a:spAutoFit/>
          </a:bodyPr>
          <a:lstStyle/>
          <a:p>
            <a:pPr algn="r" rtl="1"/>
            <a:r>
              <a:rPr lang="ar-SA" b="1">
                <a:solidFill>
                  <a:srgbClr val="FF0000"/>
                </a:solidFill>
                <a:cs typeface="B Nazanin" pitchFamily="2" charset="-78"/>
              </a:rPr>
              <a:t>دستكش جراحي </a:t>
            </a:r>
            <a:r>
              <a:rPr lang="ar-SA" b="1">
                <a:cs typeface="B Nazanin" pitchFamily="2" charset="-78"/>
              </a:rPr>
              <a:t> </a:t>
            </a:r>
          </a:p>
          <a:p>
            <a:pPr algn="r" rtl="1"/>
            <a:r>
              <a:rPr lang="ar-SA" b="1">
                <a:cs typeface="B Nazanin" pitchFamily="2" charset="-78"/>
              </a:rPr>
              <a:t>كاربرد:  مشاغلي كه امكان تماس با خون و ساير مايعات بيولوژيكي وجود داشته باشد.    </a:t>
            </a:r>
            <a:endParaRPr lang="ar-SA">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5400" dirty="0" smtClean="0">
                <a:solidFill>
                  <a:srgbClr val="FFFFFF"/>
                </a:solidFill>
                <a:cs typeface="B Titr" pitchFamily="2" charset="-78"/>
              </a:rPr>
              <a:t> </a:t>
            </a:r>
            <a:r>
              <a:rPr lang="fa-IR" dirty="0" smtClean="0">
                <a:solidFill>
                  <a:schemeClr val="tx1">
                    <a:lumMod val="65000"/>
                  </a:schemeClr>
                </a:solidFill>
                <a:cs typeface="B Titr" pitchFamily="2" charset="-78"/>
              </a:rPr>
              <a:t>کلاه ایمنی</a:t>
            </a:r>
            <a:endParaRPr lang="fa-IR" dirty="0" smtClean="0"/>
          </a:p>
        </p:txBody>
      </p:sp>
      <p:sp>
        <p:nvSpPr>
          <p:cNvPr id="3" name="Content Placeholder 2"/>
          <p:cNvSpPr>
            <a:spLocks noGrp="1"/>
          </p:cNvSpPr>
          <p:nvPr>
            <p:ph idx="1"/>
          </p:nvPr>
        </p:nvSpPr>
        <p:spPr/>
        <p:txBody>
          <a:bodyPr/>
          <a:lstStyle/>
          <a:p>
            <a:pPr algn="r" eaLnBrk="1" hangingPunct="1">
              <a:defRPr/>
            </a:pPr>
            <a:endParaRPr lang="en-US" sz="2400" b="1" dirty="0" smtClean="0">
              <a:cs typeface="B Nazanin" pitchFamily="2" charset="-78"/>
            </a:endParaRPr>
          </a:p>
          <a:p>
            <a:pPr algn="r" eaLnBrk="1" hangingPunct="1">
              <a:buFont typeface="Wingdings" pitchFamily="2" charset="2"/>
              <a:buNone/>
              <a:defRPr/>
            </a:pPr>
            <a:endParaRPr lang="en-US" sz="2400" b="1" dirty="0" smtClean="0">
              <a:cs typeface="B Nazanin" pitchFamily="2" charset="-78"/>
            </a:endParaRPr>
          </a:p>
          <a:p>
            <a:pPr algn="r" eaLnBrk="1" hangingPunct="1">
              <a:buFont typeface="Wingdings" pitchFamily="2" charset="2"/>
              <a:buNone/>
              <a:defRPr/>
            </a:pPr>
            <a:r>
              <a:rPr lang="ar-SA" sz="2400" b="1" dirty="0" smtClean="0">
                <a:cs typeface="B Nazanin" pitchFamily="2" charset="-78"/>
              </a:rPr>
              <a:t>کلاه ایمنی از مهمترین لوازم ایمنی انفرادی است که عدم استفاده از آن می‌تواند خطرات جانی جبران ناپذیری را به وجود آورد. استفاده از آن در حین کار علاوه بر اینکه از وارد شدن ضربه‌های مکانیکی به ناحیه سر جلوگیری کند بلکه قادر است سر را در مقابل برخورد با ولتاژ‌های متفاوت حفاظت نماید. با توجه به ماهیت کارها نوع کلاه‌های ایمنی مورد استفاده نیز متفاوت است. به عنوان مثال کلاه ایمنی کارهای ساختمانی از نوع فلز سبک که قادر به جذب انرژی مکانیکی وارده باشد و در کارهای الکتریکی از جنسی که در مقابل برق عایق باشد ساخته می‌شود. </a:t>
            </a:r>
            <a:endParaRPr lang="fa-IR" sz="2400" dirty="0" smtClean="0">
              <a:cs typeface="B Nazanin" pitchFamily="2" charset="-78"/>
            </a:endParaRPr>
          </a:p>
        </p:txBody>
      </p:sp>
      <p:pic>
        <p:nvPicPr>
          <p:cNvPr id="21508" name="Picture 3" descr="21treo43w90MK7 JSP.jpg"/>
          <p:cNvPicPr>
            <a:picLocks noChangeAspect="1"/>
          </p:cNvPicPr>
          <p:nvPr/>
        </p:nvPicPr>
        <p:blipFill>
          <a:blip r:embed="rId3"/>
          <a:srcRect/>
          <a:stretch>
            <a:fillRect/>
          </a:stretch>
        </p:blipFill>
        <p:spPr bwMode="auto">
          <a:xfrm>
            <a:off x="571500" y="214313"/>
            <a:ext cx="52292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ctr" eaLnBrk="1" hangingPunct="1">
              <a:defRPr/>
            </a:pPr>
            <a:r>
              <a:rPr lang="fa-IR" dirty="0" smtClean="0">
                <a:solidFill>
                  <a:schemeClr val="tx1">
                    <a:lumMod val="65000"/>
                  </a:schemeClr>
                </a:solidFill>
                <a:cs typeface="B Nazanin" pitchFamily="2" charset="-78"/>
              </a:rPr>
              <a:t>فهرست مطالب </a:t>
            </a:r>
            <a:endParaRPr lang="en-US" dirty="0" smtClean="0">
              <a:solidFill>
                <a:schemeClr val="tx1">
                  <a:lumMod val="65000"/>
                </a:schemeClr>
              </a:solidFill>
              <a:cs typeface="B Nazanin" pitchFamily="2" charset="-78"/>
            </a:endParaRPr>
          </a:p>
        </p:txBody>
      </p:sp>
      <p:sp>
        <p:nvSpPr>
          <p:cNvPr id="137219" name="Rectangle 3"/>
          <p:cNvSpPr>
            <a:spLocks noGrp="1" noChangeArrowheads="1"/>
          </p:cNvSpPr>
          <p:nvPr>
            <p:ph type="body" idx="1"/>
          </p:nvPr>
        </p:nvSpPr>
        <p:spPr>
          <a:xfrm>
            <a:off x="1042988" y="1857375"/>
            <a:ext cx="7543800" cy="4606925"/>
          </a:xfrm>
        </p:spPr>
        <p:txBody>
          <a:bodyPr/>
          <a:lstStyle/>
          <a:p>
            <a:pPr marL="514350" indent="-514350" algn="r" rtl="1" eaLnBrk="1" hangingPunct="1">
              <a:buFont typeface="Wingdings" pitchFamily="2" charset="2"/>
              <a:buNone/>
              <a:defRPr/>
            </a:pPr>
            <a:r>
              <a:rPr lang="fa-IR" sz="2800" b="1" dirty="0" smtClean="0">
                <a:cs typeface="B Nazanin" pitchFamily="2" charset="-78"/>
              </a:rPr>
              <a:t>1- مقدمه</a:t>
            </a:r>
          </a:p>
          <a:p>
            <a:pPr marL="514350" indent="-514350" algn="r" rtl="1" eaLnBrk="1" hangingPunct="1">
              <a:buFont typeface="Wingdings" pitchFamily="2" charset="2"/>
              <a:buNone/>
              <a:defRPr/>
            </a:pPr>
            <a:r>
              <a:rPr lang="fa-IR" sz="2800" b="1" dirty="0" smtClean="0">
                <a:cs typeface="B Nazanin" pitchFamily="2" charset="-78"/>
              </a:rPr>
              <a:t>2- دستکش های ایمنی</a:t>
            </a:r>
          </a:p>
          <a:p>
            <a:pPr marL="514350" indent="-514350" algn="r" rtl="1" eaLnBrk="1" hangingPunct="1">
              <a:buFont typeface="Wingdings" pitchFamily="2" charset="2"/>
              <a:buNone/>
              <a:defRPr/>
            </a:pPr>
            <a:r>
              <a:rPr lang="fa-IR" sz="2800" b="1" dirty="0" smtClean="0">
                <a:cs typeface="B Nazanin" pitchFamily="2" charset="-78"/>
              </a:rPr>
              <a:t>3- کلاه ایمنی</a:t>
            </a:r>
          </a:p>
          <a:p>
            <a:pPr marL="514350" indent="-514350" algn="r" rtl="1" eaLnBrk="1" hangingPunct="1">
              <a:buFont typeface="Wingdings" pitchFamily="2" charset="2"/>
              <a:buNone/>
              <a:defRPr/>
            </a:pPr>
            <a:r>
              <a:rPr lang="fa-IR" sz="2800" b="1" dirty="0" smtClean="0">
                <a:cs typeface="B Nazanin" pitchFamily="2" charset="-78"/>
              </a:rPr>
              <a:t>4- کفش های ایمنی</a:t>
            </a:r>
          </a:p>
          <a:p>
            <a:pPr marL="514350" indent="-514350" algn="r" rtl="1" eaLnBrk="1" hangingPunct="1">
              <a:buFont typeface="Wingdings" pitchFamily="2" charset="2"/>
              <a:buNone/>
              <a:defRPr/>
            </a:pPr>
            <a:r>
              <a:rPr lang="fa-IR" sz="2800" b="1" dirty="0" smtClean="0">
                <a:cs typeface="B Nazanin" pitchFamily="2" charset="-78"/>
              </a:rPr>
              <a:t>5- وسایل حفاظت فردی چشمی</a:t>
            </a:r>
          </a:p>
          <a:p>
            <a:pPr marL="514350" indent="-514350" algn="r" rtl="1" eaLnBrk="1" hangingPunct="1">
              <a:buFont typeface="Wingdings" pitchFamily="2" charset="2"/>
              <a:buNone/>
              <a:defRPr/>
            </a:pPr>
            <a:r>
              <a:rPr lang="fa-IR" sz="2800" b="1" dirty="0" smtClean="0">
                <a:cs typeface="B Nazanin" pitchFamily="2" charset="-78"/>
              </a:rPr>
              <a:t>6- وسایل حفاظت فردی دستگاه تنفسی</a:t>
            </a:r>
          </a:p>
          <a:p>
            <a:pPr marL="514350" indent="-514350" algn="r" rtl="1" eaLnBrk="1" hangingPunct="1">
              <a:buFont typeface="Wingdings" pitchFamily="2" charset="2"/>
              <a:buNone/>
              <a:defRPr/>
            </a:pPr>
            <a:r>
              <a:rPr lang="fa-IR" sz="2800" b="1" dirty="0" smtClean="0">
                <a:cs typeface="B Nazanin" pitchFamily="2" charset="-78"/>
              </a:rPr>
              <a:t>7- وسایل حفاظت فردی سیستم شنوایی</a:t>
            </a:r>
          </a:p>
          <a:p>
            <a:pPr marL="514350" indent="-514350" algn="r" rtl="1" eaLnBrk="1" hangingPunct="1">
              <a:buFont typeface="Wingdings" pitchFamily="2" charset="2"/>
              <a:buNone/>
              <a:defRPr/>
            </a:pPr>
            <a:r>
              <a:rPr lang="fa-IR" sz="2800" b="1" dirty="0" smtClean="0">
                <a:cs typeface="B Nazanin" pitchFamily="2" charset="-78"/>
              </a:rPr>
              <a:t>8- تجهیزات حفاظت در برابر سقوط</a:t>
            </a:r>
          </a:p>
          <a:p>
            <a:pPr marL="514350" indent="-514350" algn="r" rtl="1" eaLnBrk="1" hangingPunct="1">
              <a:buFont typeface="Wingdings" pitchFamily="2" charset="2"/>
              <a:buNone/>
              <a:defRPr/>
            </a:pPr>
            <a:r>
              <a:rPr lang="fa-IR" sz="2800" b="1" dirty="0" smtClean="0">
                <a:cs typeface="B Nazanin" pitchFamily="2" charset="-78"/>
              </a:rPr>
              <a:t>9- وسایل حفاظت فردی تنه</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r" eaLnBrk="1" hangingPunct="1">
              <a:defRPr/>
            </a:pPr>
            <a:r>
              <a:rPr lang="fa-IR" sz="5400" dirty="0" smtClean="0">
                <a:solidFill>
                  <a:srgbClr val="FFFFFF"/>
                </a:solidFill>
                <a:cs typeface="B Titr" pitchFamily="2" charset="-78"/>
              </a:rPr>
              <a:t> </a:t>
            </a:r>
            <a:r>
              <a:rPr lang="fa-IR" dirty="0" smtClean="0">
                <a:solidFill>
                  <a:schemeClr val="tx1">
                    <a:lumMod val="65000"/>
                  </a:schemeClr>
                </a:solidFill>
                <a:cs typeface="B Titr" pitchFamily="2" charset="-78"/>
              </a:rPr>
              <a:t>کلاه ایمنی</a:t>
            </a:r>
            <a:endParaRPr lang="en-US" dirty="0" smtClean="0">
              <a:solidFill>
                <a:schemeClr val="tx1">
                  <a:lumMod val="65000"/>
                </a:schemeClr>
              </a:solidFill>
              <a:cs typeface="B Titr" pitchFamily="2" charset="-78"/>
            </a:endParaRPr>
          </a:p>
        </p:txBody>
      </p:sp>
      <p:sp>
        <p:nvSpPr>
          <p:cNvPr id="108547" name="Rectangle 3"/>
          <p:cNvSpPr>
            <a:spLocks noGrp="1" noChangeArrowheads="1"/>
          </p:cNvSpPr>
          <p:nvPr>
            <p:ph type="body" idx="1"/>
          </p:nvPr>
        </p:nvSpPr>
        <p:spPr>
          <a:xfrm>
            <a:off x="1066800" y="1428750"/>
            <a:ext cx="7543800" cy="4667250"/>
          </a:xfrm>
        </p:spPr>
        <p:txBody>
          <a:bodyPr/>
          <a:lstStyle/>
          <a:p>
            <a:pPr algn="r" eaLnBrk="1" hangingPunct="1">
              <a:buFont typeface="Wingdings" pitchFamily="2" charset="2"/>
              <a:buNone/>
              <a:defRPr/>
            </a:pPr>
            <a:endParaRPr lang="fa-IR" sz="2800" dirty="0" smtClean="0">
              <a:solidFill>
                <a:srgbClr val="FFFFFF"/>
              </a:solidFill>
            </a:endParaRPr>
          </a:p>
          <a:p>
            <a:pPr algn="r" eaLnBrk="1" hangingPunct="1">
              <a:buFont typeface="Wingdings" pitchFamily="2" charset="2"/>
              <a:buNone/>
              <a:defRPr/>
            </a:pPr>
            <a:r>
              <a:rPr lang="fa-IR" sz="2400" b="1" dirty="0" smtClean="0">
                <a:solidFill>
                  <a:srgbClr val="FF0000"/>
                </a:solidFill>
                <a:cs typeface="B Nazanin" pitchFamily="2" charset="-78"/>
              </a:rPr>
              <a:t>فاکتورهای انتخاب مناسب : </a:t>
            </a:r>
          </a:p>
          <a:p>
            <a:pPr algn="r" eaLnBrk="1" hangingPunct="1">
              <a:buFont typeface="Wingdings" pitchFamily="2" charset="2"/>
              <a:buNone/>
              <a:defRPr/>
            </a:pPr>
            <a:r>
              <a:rPr lang="fa-IR" sz="2400" dirty="0" smtClean="0">
                <a:solidFill>
                  <a:srgbClr val="FFFFFF"/>
                </a:solidFill>
                <a:cs typeface="B Nazanin" pitchFamily="2" charset="-78"/>
              </a:rPr>
              <a:t>1- توزیع فشار وارده به جمجمه در سطح وسیع </a:t>
            </a:r>
          </a:p>
          <a:p>
            <a:pPr algn="r" eaLnBrk="1" hangingPunct="1">
              <a:buFont typeface="Wingdings" pitchFamily="2" charset="2"/>
              <a:buNone/>
              <a:defRPr/>
            </a:pPr>
            <a:r>
              <a:rPr lang="en-US" sz="2400" dirty="0" smtClean="0">
                <a:solidFill>
                  <a:srgbClr val="FFFFFF"/>
                </a:solidFill>
                <a:cs typeface="B Nazanin" pitchFamily="2" charset="-78"/>
              </a:rPr>
              <a:t> </a:t>
            </a:r>
            <a:r>
              <a:rPr lang="fa-IR" sz="2400" dirty="0" smtClean="0">
                <a:solidFill>
                  <a:srgbClr val="FFFFFF"/>
                </a:solidFill>
                <a:cs typeface="B Nazanin" pitchFamily="2" charset="-78"/>
              </a:rPr>
              <a:t> 2- شکل کروی و صاف و دارای لبه های گرد و پرداخت شده</a:t>
            </a:r>
          </a:p>
          <a:p>
            <a:pPr algn="r" eaLnBrk="1" hangingPunct="1">
              <a:buFont typeface="Wingdings" pitchFamily="2" charset="2"/>
              <a:buNone/>
              <a:defRPr/>
            </a:pPr>
            <a:r>
              <a:rPr lang="fa-IR" sz="2400" dirty="0" smtClean="0">
                <a:solidFill>
                  <a:srgbClr val="FFFFFF"/>
                </a:solidFill>
                <a:cs typeface="B Nazanin" pitchFamily="2" charset="-78"/>
              </a:rPr>
              <a:t>3- </a:t>
            </a:r>
            <a:r>
              <a:rPr lang="ar-SA" sz="2400" dirty="0" smtClean="0">
                <a:cs typeface="B Nazanin" pitchFamily="2" charset="-78"/>
              </a:rPr>
              <a:t>فاصله آزاد بین كلاف یراق و پوسته نباید از 19 میلیمتر كمتر باشد</a:t>
            </a:r>
            <a:endParaRPr lang="fa-IR" sz="2400" dirty="0" smtClean="0">
              <a:solidFill>
                <a:srgbClr val="FFFFFF"/>
              </a:solidFill>
              <a:cs typeface="B Nazanin" pitchFamily="2" charset="-78"/>
            </a:endParaRPr>
          </a:p>
          <a:p>
            <a:pPr algn="r" eaLnBrk="1" hangingPunct="1">
              <a:buFont typeface="Wingdings" pitchFamily="2" charset="2"/>
              <a:buNone/>
              <a:defRPr/>
            </a:pPr>
            <a:r>
              <a:rPr lang="fa-IR" sz="2400" dirty="0" smtClean="0">
                <a:solidFill>
                  <a:srgbClr val="FFFFFF"/>
                </a:solidFill>
                <a:cs typeface="B Nazanin" pitchFamily="2" charset="-78"/>
              </a:rPr>
              <a:t>4- مقاومت کافی و قابل قبول (‌ پوسته پلاستیکی با ضخامت حداقل 2 میلیمتر ) </a:t>
            </a:r>
          </a:p>
          <a:p>
            <a:pPr algn="r" eaLnBrk="1" hangingPunct="1">
              <a:buFont typeface="Wingdings" pitchFamily="2" charset="2"/>
              <a:buNone/>
              <a:defRPr/>
            </a:pPr>
            <a:r>
              <a:rPr lang="fa-IR" sz="2400" dirty="0" smtClean="0">
                <a:solidFill>
                  <a:srgbClr val="FFFFFF"/>
                </a:solidFill>
                <a:cs typeface="B Nazanin" pitchFamily="2" charset="-78"/>
              </a:rPr>
              <a:t>5- دارای نوار چانه برای محکم نگه داشتن کلاه ایمنی </a:t>
            </a:r>
          </a:p>
          <a:p>
            <a:pPr algn="r" eaLnBrk="1" hangingPunct="1">
              <a:buFont typeface="Wingdings" pitchFamily="2" charset="2"/>
              <a:buNone/>
              <a:defRPr/>
            </a:pPr>
            <a:r>
              <a:rPr lang="fa-IR" sz="2400" dirty="0" smtClean="0">
                <a:solidFill>
                  <a:srgbClr val="FFFFFF"/>
                </a:solidFill>
                <a:cs typeface="B Nazanin" pitchFamily="2" charset="-78"/>
              </a:rPr>
              <a:t>6- بهترین جنس مقاوم در برابر سوراخ شدگی  مواد ترموپلاستیکی (‌ پلی کربنات ، پلی اتیلن ، پلی استر ، فایبر گلاس  و ... )  </a:t>
            </a:r>
          </a:p>
          <a:p>
            <a:pPr algn="r" eaLnBrk="1" hangingPunct="1">
              <a:buFont typeface="Wingdings" pitchFamily="2" charset="2"/>
              <a:buNone/>
              <a:defRPr/>
            </a:pPr>
            <a:r>
              <a:rPr lang="fa-IR" sz="2400" dirty="0" smtClean="0">
                <a:solidFill>
                  <a:srgbClr val="FFFFFF"/>
                </a:solidFill>
                <a:cs typeface="B Nazanin" pitchFamily="2" charset="-78"/>
              </a:rPr>
              <a:t>7- برای کار در مقابل نور خورشید کلاه از جنس پلی کربنات ، پلی اتیلن ، پلی استر ، فایبر گلاس </a:t>
            </a:r>
          </a:p>
          <a:p>
            <a:pPr algn="r" eaLnBrk="1" hangingPunct="1">
              <a:buFont typeface="Wingdings" pitchFamily="2" charset="2"/>
              <a:buNone/>
              <a:defRPr/>
            </a:pPr>
            <a:endParaRPr lang="en-US" sz="2000" dirty="0" smtClean="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r" eaLnBrk="1" hangingPunct="1">
              <a:defRPr/>
            </a:pPr>
            <a:r>
              <a:rPr lang="fa-IR" sz="4000" dirty="0" smtClean="0">
                <a:solidFill>
                  <a:schemeClr val="tx1">
                    <a:lumMod val="65000"/>
                  </a:schemeClr>
                </a:solidFill>
                <a:cs typeface="B Titr" pitchFamily="2" charset="-78"/>
              </a:rPr>
              <a:t>کلاه ایمنی</a:t>
            </a:r>
            <a:endParaRPr lang="en-US" sz="4000" dirty="0" smtClean="0">
              <a:solidFill>
                <a:schemeClr val="tx1">
                  <a:lumMod val="65000"/>
                </a:schemeClr>
              </a:solidFill>
              <a:cs typeface="B Titr" pitchFamily="2" charset="-78"/>
            </a:endParaRPr>
          </a:p>
        </p:txBody>
      </p:sp>
      <p:sp>
        <p:nvSpPr>
          <p:cNvPr id="109571" name="Rectangle 3"/>
          <p:cNvSpPr>
            <a:spLocks noGrp="1" noChangeArrowheads="1"/>
          </p:cNvSpPr>
          <p:nvPr>
            <p:ph type="body" idx="1"/>
          </p:nvPr>
        </p:nvSpPr>
        <p:spPr>
          <a:xfrm>
            <a:off x="1066800" y="1981200"/>
            <a:ext cx="7543800" cy="4471988"/>
          </a:xfrm>
        </p:spPr>
        <p:txBody>
          <a:bodyPr/>
          <a:lstStyle/>
          <a:p>
            <a:pPr algn="r" eaLnBrk="1" hangingPunct="1">
              <a:buFont typeface="Wingdings" pitchFamily="2" charset="2"/>
              <a:buNone/>
              <a:defRPr/>
            </a:pPr>
            <a:r>
              <a:rPr lang="fa-IR" sz="2800" b="1" dirty="0" smtClean="0">
                <a:solidFill>
                  <a:srgbClr val="FF0000"/>
                </a:solidFill>
                <a:cs typeface="B Nazanin" pitchFamily="2" charset="-78"/>
              </a:rPr>
              <a:t>اجزای تشکیل دهنده کلاه : </a:t>
            </a:r>
          </a:p>
          <a:p>
            <a:pPr algn="r" eaLnBrk="1" hangingPunct="1">
              <a:buFont typeface="Wingdings" pitchFamily="2" charset="2"/>
              <a:buNone/>
              <a:defRPr/>
            </a:pPr>
            <a:r>
              <a:rPr lang="fa-IR" sz="2000" b="1" dirty="0" smtClean="0">
                <a:cs typeface="B Nazanin" pitchFamily="2" charset="-78"/>
              </a:rPr>
              <a:t>1- پوسته </a:t>
            </a:r>
          </a:p>
          <a:p>
            <a:pPr algn="r" eaLnBrk="1" hangingPunct="1">
              <a:buFont typeface="Wingdings" pitchFamily="2" charset="2"/>
              <a:buNone/>
              <a:defRPr/>
            </a:pPr>
            <a:r>
              <a:rPr lang="fa-IR" sz="2000" b="1" dirty="0" smtClean="0">
                <a:cs typeface="B Nazanin" pitchFamily="2" charset="-78"/>
              </a:rPr>
              <a:t>2- لبه </a:t>
            </a:r>
          </a:p>
          <a:p>
            <a:pPr algn="r" eaLnBrk="1" hangingPunct="1">
              <a:buFont typeface="Wingdings" pitchFamily="2" charset="2"/>
              <a:buNone/>
              <a:defRPr/>
            </a:pPr>
            <a:r>
              <a:rPr lang="fa-IR" sz="2000" b="1" dirty="0" smtClean="0">
                <a:cs typeface="B Nazanin" pitchFamily="2" charset="-78"/>
              </a:rPr>
              <a:t>3- سوسپانسیون ( تسمه های داخلی )</a:t>
            </a:r>
          </a:p>
          <a:p>
            <a:pPr algn="r" eaLnBrk="1" hangingPunct="1">
              <a:buFont typeface="Wingdings" pitchFamily="2" charset="2"/>
              <a:buNone/>
              <a:defRPr/>
            </a:pPr>
            <a:r>
              <a:rPr lang="fa-IR" sz="2000" b="1" dirty="0" smtClean="0">
                <a:cs typeface="B Nazanin" pitchFamily="2" charset="-78"/>
              </a:rPr>
              <a:t>4- بند تاج </a:t>
            </a:r>
          </a:p>
          <a:p>
            <a:pPr algn="r" eaLnBrk="1" hangingPunct="1">
              <a:buFont typeface="Wingdings" pitchFamily="2" charset="2"/>
              <a:buNone/>
              <a:defRPr/>
            </a:pPr>
            <a:r>
              <a:rPr lang="fa-IR" sz="2000" b="1" dirty="0" smtClean="0">
                <a:cs typeface="B Nazanin" pitchFamily="2" charset="-78"/>
              </a:rPr>
              <a:t>5- پیشانی بند </a:t>
            </a:r>
          </a:p>
          <a:p>
            <a:pPr algn="r" eaLnBrk="1" hangingPunct="1">
              <a:buFont typeface="Wingdings" pitchFamily="2" charset="2"/>
              <a:buNone/>
              <a:defRPr/>
            </a:pPr>
            <a:r>
              <a:rPr lang="fa-IR" sz="2000" b="1" dirty="0" smtClean="0">
                <a:cs typeface="B Nazanin" pitchFamily="2" charset="-78"/>
              </a:rPr>
              <a:t>6- بند چانه </a:t>
            </a:r>
          </a:p>
          <a:p>
            <a:pPr algn="r" eaLnBrk="1" hangingPunct="1">
              <a:buFont typeface="Wingdings" pitchFamily="2" charset="2"/>
              <a:buNone/>
              <a:defRPr/>
            </a:pPr>
            <a:r>
              <a:rPr lang="fa-IR" sz="2000" b="1" dirty="0" smtClean="0">
                <a:cs typeface="B Nazanin" pitchFamily="2" charset="-78"/>
              </a:rPr>
              <a:t>7- نوار پشت گردن </a:t>
            </a:r>
          </a:p>
          <a:p>
            <a:pPr algn="r" eaLnBrk="1" hangingPunct="1">
              <a:buFont typeface="Wingdings" pitchFamily="2" charset="2"/>
              <a:buNone/>
              <a:defRPr/>
            </a:pPr>
            <a:r>
              <a:rPr lang="fa-IR" sz="2000" b="1" dirty="0" smtClean="0">
                <a:cs typeface="B Nazanin" pitchFamily="2" charset="-78"/>
              </a:rPr>
              <a:t>8- آستری زمستانی </a:t>
            </a:r>
          </a:p>
          <a:p>
            <a:pPr algn="r" eaLnBrk="1" hangingPunct="1">
              <a:buFont typeface="Wingdings" pitchFamily="2" charset="2"/>
              <a:buNone/>
              <a:defRPr/>
            </a:pPr>
            <a:r>
              <a:rPr lang="fa-IR" sz="2000" b="1" dirty="0" smtClean="0">
                <a:cs typeface="B Nazanin" pitchFamily="2" charset="-78"/>
              </a:rPr>
              <a:t>9- نوار عرق گیر </a:t>
            </a:r>
            <a:r>
              <a:rPr lang="fa-IR" sz="2000" dirty="0" smtClean="0"/>
              <a:t> </a:t>
            </a:r>
            <a:endParaRPr lang="en-US" sz="2000" dirty="0" smtClean="0"/>
          </a:p>
        </p:txBody>
      </p:sp>
      <p:pic>
        <p:nvPicPr>
          <p:cNvPr id="23556" name="Picture 3" descr="kolah emani.jpg"/>
          <p:cNvPicPr>
            <a:picLocks noChangeAspect="1"/>
          </p:cNvPicPr>
          <p:nvPr/>
        </p:nvPicPr>
        <p:blipFill>
          <a:blip r:embed="rId2"/>
          <a:srcRect/>
          <a:stretch>
            <a:fillRect/>
          </a:stretch>
        </p:blipFill>
        <p:spPr bwMode="auto">
          <a:xfrm>
            <a:off x="71438" y="2428875"/>
            <a:ext cx="5119687"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dirty="0" smtClean="0">
                <a:solidFill>
                  <a:schemeClr val="tx1">
                    <a:lumMod val="65000"/>
                  </a:schemeClr>
                </a:solidFill>
                <a:cs typeface="B Titr" pitchFamily="2" charset="-78"/>
              </a:rPr>
              <a:t>کلاه ایمنی</a:t>
            </a:r>
            <a:endParaRPr lang="fa-IR" dirty="0" smtClean="0"/>
          </a:p>
        </p:txBody>
      </p:sp>
      <p:sp>
        <p:nvSpPr>
          <p:cNvPr id="3" name="Content Placeholder 2"/>
          <p:cNvSpPr>
            <a:spLocks noGrp="1"/>
          </p:cNvSpPr>
          <p:nvPr>
            <p:ph idx="1"/>
          </p:nvPr>
        </p:nvSpPr>
        <p:spPr/>
        <p:txBody>
          <a:bodyPr/>
          <a:lstStyle/>
          <a:p>
            <a:pPr algn="r" rtl="1" eaLnBrk="1" hangingPunct="1">
              <a:defRPr/>
            </a:pPr>
            <a:r>
              <a:rPr lang="ar-SA" sz="2400" b="1" dirty="0" smtClean="0">
                <a:solidFill>
                  <a:srgbClr val="FF0000"/>
                </a:solidFill>
                <a:cs typeface="B Nazanin" pitchFamily="2" charset="-78"/>
              </a:rPr>
              <a:t>استاندارد‌های کلاه ایمنی</a:t>
            </a:r>
            <a:r>
              <a:rPr lang="ar-SA" sz="1800" b="1" dirty="0" smtClean="0">
                <a:cs typeface="B Nazanin" pitchFamily="2" charset="-78"/>
              </a:rPr>
              <a:t>:</a:t>
            </a:r>
            <a:br>
              <a:rPr lang="ar-SA" sz="1800" b="1" dirty="0" smtClean="0">
                <a:cs typeface="B Nazanin" pitchFamily="2" charset="-78"/>
              </a:rPr>
            </a:br>
            <a:r>
              <a:rPr lang="ar-SA" sz="1800" b="1" dirty="0" smtClean="0">
                <a:cs typeface="B Nazanin" pitchFamily="2" charset="-78"/>
              </a:rPr>
              <a:t>استاندارد‌های </a:t>
            </a:r>
            <a:r>
              <a:rPr lang="en-US" sz="1800" b="1" dirty="0" smtClean="0">
                <a:cs typeface="B Nazanin" pitchFamily="2" charset="-78"/>
              </a:rPr>
              <a:t>ANSI </a:t>
            </a:r>
            <a:r>
              <a:rPr lang="ar-SA" sz="1800" b="1" dirty="0" smtClean="0">
                <a:cs typeface="B Nazanin" pitchFamily="2" charset="-78"/>
              </a:rPr>
              <a:t>هلمتها را به سه دسته </a:t>
            </a:r>
            <a:r>
              <a:rPr lang="en-US" sz="1800" b="1" dirty="0" smtClean="0">
                <a:cs typeface="B Nazanin" pitchFamily="2" charset="-78"/>
              </a:rPr>
              <a:t>A,B,C </a:t>
            </a:r>
            <a:r>
              <a:rPr lang="ar-SA" sz="1800" b="1" dirty="0" smtClean="0">
                <a:cs typeface="B Nazanin" pitchFamily="2" charset="-78"/>
              </a:rPr>
              <a:t>تقسیم بندی می‌كند:</a:t>
            </a:r>
            <a:br>
              <a:rPr lang="ar-SA" sz="1800" b="1" dirty="0" smtClean="0">
                <a:cs typeface="B Nazanin" pitchFamily="2" charset="-78"/>
              </a:rPr>
            </a:br>
            <a:r>
              <a:rPr lang="ar-SA" sz="1800" b="1" dirty="0" smtClean="0">
                <a:cs typeface="B Nazanin" pitchFamily="2" charset="-78"/>
              </a:rPr>
              <a:t>كلاس </a:t>
            </a:r>
            <a:r>
              <a:rPr lang="en-US" sz="1800" b="1" dirty="0" smtClean="0">
                <a:cs typeface="B Nazanin" pitchFamily="2" charset="-78"/>
              </a:rPr>
              <a:t>A :</a:t>
            </a:r>
            <a:r>
              <a:rPr lang="ar-SA" sz="1800" b="1" dirty="0" smtClean="0">
                <a:cs typeface="B Nazanin" pitchFamily="2" charset="-78"/>
              </a:rPr>
              <a:t>كاربرد عمومی - حفاظت در برابر ولتاژهای پایین</a:t>
            </a:r>
            <a:br>
              <a:rPr lang="ar-SA" sz="1800" b="1" dirty="0" smtClean="0">
                <a:cs typeface="B Nazanin" pitchFamily="2" charset="-78"/>
              </a:rPr>
            </a:br>
            <a:r>
              <a:rPr lang="ar-SA" sz="1800" b="1" dirty="0" smtClean="0">
                <a:cs typeface="B Nazanin" pitchFamily="2" charset="-78"/>
              </a:rPr>
              <a:t>كلاس </a:t>
            </a:r>
            <a:r>
              <a:rPr lang="en-US" sz="1800" b="1" dirty="0" smtClean="0">
                <a:cs typeface="B Nazanin" pitchFamily="2" charset="-78"/>
              </a:rPr>
              <a:t>B : </a:t>
            </a:r>
            <a:r>
              <a:rPr lang="ar-SA" sz="1800" b="1" dirty="0" smtClean="0">
                <a:cs typeface="B Nazanin" pitchFamily="2" charset="-78"/>
              </a:rPr>
              <a:t>حفاظت در برابر ولتاژهای بالا</a:t>
            </a:r>
            <a:br>
              <a:rPr lang="ar-SA" sz="1800" b="1" dirty="0" smtClean="0">
                <a:cs typeface="B Nazanin" pitchFamily="2" charset="-78"/>
              </a:rPr>
            </a:br>
            <a:r>
              <a:rPr lang="ar-SA" sz="1800" b="1" dirty="0" smtClean="0">
                <a:cs typeface="B Nazanin" pitchFamily="2" charset="-78"/>
              </a:rPr>
              <a:t>كلاس </a:t>
            </a:r>
            <a:r>
              <a:rPr lang="en-US" sz="1800" b="1" dirty="0" smtClean="0">
                <a:cs typeface="B Nazanin" pitchFamily="2" charset="-78"/>
              </a:rPr>
              <a:t>C : </a:t>
            </a:r>
            <a:r>
              <a:rPr lang="ar-SA" sz="1800" b="1" dirty="0" smtClean="0">
                <a:cs typeface="B Nazanin" pitchFamily="2" charset="-78"/>
              </a:rPr>
              <a:t>حفاظت در برابر ضربات س</a:t>
            </a:r>
            <a:r>
              <a:rPr lang="fa-IR" sz="1800" b="1" dirty="0" smtClean="0">
                <a:cs typeface="B Nazanin" pitchFamily="2" charset="-78"/>
              </a:rPr>
              <a:t>بک</a:t>
            </a:r>
            <a:r>
              <a:rPr lang="ar-SA" sz="1800" b="1" dirty="0" smtClean="0">
                <a:cs typeface="B Nazanin" pitchFamily="2" charset="-78"/>
              </a:rPr>
              <a:t/>
            </a:r>
            <a:br>
              <a:rPr lang="ar-SA" sz="1800" b="1" dirty="0" smtClean="0">
                <a:cs typeface="B Nazanin" pitchFamily="2" charset="-78"/>
              </a:rPr>
            </a:br>
            <a:r>
              <a:rPr lang="ar-SA" sz="1800" b="1" dirty="0" smtClean="0">
                <a:cs typeface="B Nazanin" pitchFamily="2" charset="-78"/>
              </a:rPr>
              <a:t>معمولاً كلاه‌های ایمنی در سه اندازه استاندارد زیر تهیه می‌شوند:</a:t>
            </a:r>
            <a:br>
              <a:rPr lang="ar-SA" sz="1800" b="1" dirty="0" smtClean="0">
                <a:cs typeface="B Nazanin" pitchFamily="2" charset="-78"/>
              </a:rPr>
            </a:br>
            <a:r>
              <a:rPr lang="ar-SA" sz="1800" b="1" dirty="0" smtClean="0">
                <a:cs typeface="B Nazanin" pitchFamily="2" charset="-78"/>
              </a:rPr>
              <a:t>برای دور سر با: </a:t>
            </a:r>
            <a:endParaRPr lang="ar-SA" sz="1800" dirty="0" smtClean="0">
              <a:cs typeface="B Nazanin" pitchFamily="2" charset="-78"/>
            </a:endParaRPr>
          </a:p>
          <a:p>
            <a:pPr algn="r" rtl="1" eaLnBrk="1" hangingPunct="1">
              <a:defRPr/>
            </a:pPr>
            <a:r>
              <a:rPr lang="ar-SA" sz="1800" b="1" dirty="0" smtClean="0">
                <a:cs typeface="B Nazanin" pitchFamily="2" charset="-78"/>
              </a:rPr>
              <a:t>1 – سایز کوچک 55 سانتی مت</a:t>
            </a:r>
            <a:r>
              <a:rPr lang="fa-IR" sz="1800" b="1" dirty="0" smtClean="0">
                <a:cs typeface="B Nazanin" pitchFamily="2" charset="-78"/>
              </a:rPr>
              <a:t>ر</a:t>
            </a:r>
          </a:p>
          <a:p>
            <a:pPr algn="r" rtl="1" eaLnBrk="1" hangingPunct="1">
              <a:defRPr/>
            </a:pPr>
            <a:r>
              <a:rPr lang="fa-IR" sz="1800" b="1" dirty="0" smtClean="0">
                <a:cs typeface="B Nazanin" pitchFamily="2" charset="-78"/>
              </a:rPr>
              <a:t>2</a:t>
            </a:r>
            <a:r>
              <a:rPr lang="ar-SA" sz="1800" b="1" dirty="0" smtClean="0">
                <a:cs typeface="B Nazanin" pitchFamily="2" charset="-78"/>
              </a:rPr>
              <a:t>– سایز متوسط 58-55 سانتی متر</a:t>
            </a:r>
            <a:endParaRPr lang="ar-SA" sz="1800" dirty="0" smtClean="0">
              <a:cs typeface="B Nazanin" pitchFamily="2" charset="-78"/>
            </a:endParaRPr>
          </a:p>
          <a:p>
            <a:pPr algn="r" rtl="1" eaLnBrk="1" hangingPunct="1">
              <a:defRPr/>
            </a:pPr>
            <a:r>
              <a:rPr lang="ar-SA" sz="1800" b="1" dirty="0" smtClean="0">
                <a:cs typeface="B Nazanin" pitchFamily="2" charset="-78"/>
              </a:rPr>
              <a:t> 3– سایز بزرگ 59سانتی متربه بالا كه معمولاً دو سوم كلاه‌های ساخته شده مطابق با اندازه سایز متوسط ‌اند.</a:t>
            </a:r>
            <a:endParaRPr lang="ar-SA" sz="1800" dirty="0" smtClean="0">
              <a:cs typeface="B Nazanin" pitchFamily="2" charset="-78"/>
            </a:endParaRPr>
          </a:p>
          <a:p>
            <a:pPr algn="r" eaLnBrk="1" hangingPunct="1">
              <a:defRPr/>
            </a:pPr>
            <a:endParaRPr lang="fa-IR"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r" eaLnBrk="1" hangingPunct="1">
              <a:defRPr/>
            </a:pPr>
            <a:r>
              <a:rPr lang="fa-IR" sz="4000" dirty="0" smtClean="0">
                <a:solidFill>
                  <a:schemeClr val="accent3"/>
                </a:solidFill>
                <a:cs typeface="B Titr" pitchFamily="2" charset="-78"/>
              </a:rPr>
              <a:t> کلاه ایمنی</a:t>
            </a:r>
            <a:endParaRPr lang="en-US" sz="4000" dirty="0" smtClean="0">
              <a:solidFill>
                <a:schemeClr val="accent3"/>
              </a:solidFill>
              <a:cs typeface="B Titr" pitchFamily="2" charset="-78"/>
            </a:endParaRPr>
          </a:p>
        </p:txBody>
      </p:sp>
      <p:sp>
        <p:nvSpPr>
          <p:cNvPr id="110595" name="Rectangle 3"/>
          <p:cNvSpPr>
            <a:spLocks noGrp="1" noChangeArrowheads="1"/>
          </p:cNvSpPr>
          <p:nvPr>
            <p:ph type="body" idx="1"/>
          </p:nvPr>
        </p:nvSpPr>
        <p:spPr/>
        <p:txBody>
          <a:bodyPr/>
          <a:lstStyle/>
          <a:p>
            <a:pPr algn="r" eaLnBrk="1" hangingPunct="1">
              <a:buFont typeface="Wingdings" pitchFamily="2" charset="2"/>
              <a:buNone/>
              <a:defRPr/>
            </a:pPr>
            <a:endParaRPr lang="fa-IR" smtClean="0"/>
          </a:p>
        </p:txBody>
      </p:sp>
      <p:pic>
        <p:nvPicPr>
          <p:cNvPr id="25604" name="Picture 4"/>
          <p:cNvPicPr>
            <a:picLocks noChangeAspect="1" noChangeArrowheads="1"/>
          </p:cNvPicPr>
          <p:nvPr/>
        </p:nvPicPr>
        <p:blipFill>
          <a:blip r:embed="rId2"/>
          <a:srcRect/>
          <a:stretch>
            <a:fillRect/>
          </a:stretch>
        </p:blipFill>
        <p:spPr bwMode="auto">
          <a:xfrm>
            <a:off x="1116013" y="2060575"/>
            <a:ext cx="1727200" cy="1636713"/>
          </a:xfrm>
          <a:prstGeom prst="rect">
            <a:avLst/>
          </a:prstGeom>
          <a:noFill/>
          <a:ln w="9525">
            <a:noFill/>
            <a:miter lim="800000"/>
            <a:headEnd/>
            <a:tailEnd/>
          </a:ln>
        </p:spPr>
      </p:pic>
      <p:pic>
        <p:nvPicPr>
          <p:cNvPr id="25605" name="Picture 5"/>
          <p:cNvPicPr>
            <a:picLocks noChangeAspect="1" noChangeArrowheads="1"/>
          </p:cNvPicPr>
          <p:nvPr/>
        </p:nvPicPr>
        <p:blipFill>
          <a:blip r:embed="rId3"/>
          <a:srcRect/>
          <a:stretch>
            <a:fillRect/>
          </a:stretch>
        </p:blipFill>
        <p:spPr bwMode="auto">
          <a:xfrm>
            <a:off x="6948488" y="4437063"/>
            <a:ext cx="1555750" cy="1584325"/>
          </a:xfrm>
          <a:prstGeom prst="rect">
            <a:avLst/>
          </a:prstGeom>
          <a:noFill/>
          <a:ln w="9525">
            <a:noFill/>
            <a:miter lim="800000"/>
            <a:headEnd/>
            <a:tailEnd/>
          </a:ln>
        </p:spPr>
      </p:pic>
      <p:pic>
        <p:nvPicPr>
          <p:cNvPr id="25606" name="Picture 6"/>
          <p:cNvPicPr>
            <a:picLocks noChangeAspect="1" noChangeArrowheads="1"/>
          </p:cNvPicPr>
          <p:nvPr/>
        </p:nvPicPr>
        <p:blipFill>
          <a:blip r:embed="rId4"/>
          <a:srcRect/>
          <a:stretch>
            <a:fillRect/>
          </a:stretch>
        </p:blipFill>
        <p:spPr bwMode="auto">
          <a:xfrm>
            <a:off x="5076825" y="4437063"/>
            <a:ext cx="1727200" cy="1479550"/>
          </a:xfrm>
          <a:prstGeom prst="rect">
            <a:avLst/>
          </a:prstGeom>
          <a:noFill/>
          <a:ln w="9525">
            <a:noFill/>
            <a:miter lim="800000"/>
            <a:headEnd/>
            <a:tailEnd/>
          </a:ln>
        </p:spPr>
      </p:pic>
      <p:pic>
        <p:nvPicPr>
          <p:cNvPr id="25607" name="Picture 7"/>
          <p:cNvPicPr>
            <a:picLocks noChangeAspect="1" noChangeArrowheads="1"/>
          </p:cNvPicPr>
          <p:nvPr/>
        </p:nvPicPr>
        <p:blipFill>
          <a:blip r:embed="rId5"/>
          <a:srcRect/>
          <a:stretch>
            <a:fillRect/>
          </a:stretch>
        </p:blipFill>
        <p:spPr bwMode="auto">
          <a:xfrm>
            <a:off x="971550" y="4292600"/>
            <a:ext cx="2087563" cy="1584325"/>
          </a:xfrm>
          <a:prstGeom prst="rect">
            <a:avLst/>
          </a:prstGeom>
          <a:noFill/>
          <a:ln w="9525">
            <a:noFill/>
            <a:miter lim="800000"/>
            <a:headEnd/>
            <a:tailEnd/>
          </a:ln>
        </p:spPr>
      </p:pic>
      <p:pic>
        <p:nvPicPr>
          <p:cNvPr id="25608" name="Picture 8"/>
          <p:cNvPicPr>
            <a:picLocks noChangeAspect="1" noChangeArrowheads="1"/>
          </p:cNvPicPr>
          <p:nvPr/>
        </p:nvPicPr>
        <p:blipFill>
          <a:blip r:embed="rId6"/>
          <a:srcRect/>
          <a:stretch>
            <a:fillRect/>
          </a:stretch>
        </p:blipFill>
        <p:spPr bwMode="auto">
          <a:xfrm>
            <a:off x="2916238" y="2060575"/>
            <a:ext cx="1260475" cy="1655763"/>
          </a:xfrm>
          <a:prstGeom prst="rect">
            <a:avLst/>
          </a:prstGeom>
          <a:noFill/>
          <a:ln w="9525">
            <a:noFill/>
            <a:miter lim="800000"/>
            <a:headEnd/>
            <a:tailEnd/>
          </a:ln>
        </p:spPr>
      </p:pic>
      <p:pic>
        <p:nvPicPr>
          <p:cNvPr id="25609" name="Picture 9"/>
          <p:cNvPicPr>
            <a:picLocks noChangeAspect="1" noChangeArrowheads="1"/>
          </p:cNvPicPr>
          <p:nvPr/>
        </p:nvPicPr>
        <p:blipFill>
          <a:blip r:embed="rId7"/>
          <a:srcRect/>
          <a:stretch>
            <a:fillRect/>
          </a:stretch>
        </p:blipFill>
        <p:spPr bwMode="auto">
          <a:xfrm>
            <a:off x="6588125" y="2060575"/>
            <a:ext cx="1944688" cy="1481138"/>
          </a:xfrm>
          <a:prstGeom prst="rect">
            <a:avLst/>
          </a:prstGeom>
          <a:noFill/>
          <a:ln w="9525">
            <a:noFill/>
            <a:miter lim="800000"/>
            <a:headEnd/>
            <a:tailEnd/>
          </a:ln>
        </p:spPr>
      </p:pic>
      <p:pic>
        <p:nvPicPr>
          <p:cNvPr id="25610" name="Picture 10"/>
          <p:cNvPicPr>
            <a:picLocks noChangeAspect="1" noChangeArrowheads="1"/>
          </p:cNvPicPr>
          <p:nvPr/>
        </p:nvPicPr>
        <p:blipFill>
          <a:blip r:embed="rId8"/>
          <a:srcRect/>
          <a:stretch>
            <a:fillRect/>
          </a:stretch>
        </p:blipFill>
        <p:spPr bwMode="auto">
          <a:xfrm>
            <a:off x="4284663" y="2060575"/>
            <a:ext cx="2159000" cy="1439863"/>
          </a:xfrm>
          <a:prstGeom prst="rect">
            <a:avLst/>
          </a:prstGeom>
          <a:noFill/>
          <a:ln w="9525">
            <a:noFill/>
            <a:miter lim="800000"/>
            <a:headEnd/>
            <a:tailEnd/>
          </a:ln>
        </p:spPr>
      </p:pic>
      <p:pic>
        <p:nvPicPr>
          <p:cNvPr id="25611" name="Picture 11"/>
          <p:cNvPicPr>
            <a:picLocks noChangeAspect="1" noChangeArrowheads="1"/>
          </p:cNvPicPr>
          <p:nvPr/>
        </p:nvPicPr>
        <p:blipFill>
          <a:blip r:embed="rId9"/>
          <a:srcRect/>
          <a:stretch>
            <a:fillRect/>
          </a:stretch>
        </p:blipFill>
        <p:spPr bwMode="auto">
          <a:xfrm>
            <a:off x="3203575" y="4437063"/>
            <a:ext cx="1728788"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42988" y="333375"/>
            <a:ext cx="7543800" cy="1431925"/>
          </a:xfrm>
        </p:spPr>
        <p:txBody>
          <a:bodyPr/>
          <a:lstStyle/>
          <a:p>
            <a:pPr algn="r" eaLnBrk="1" hangingPunct="1">
              <a:defRPr/>
            </a:pPr>
            <a:r>
              <a:rPr lang="fa-IR" dirty="0" smtClean="0">
                <a:solidFill>
                  <a:schemeClr val="accent3"/>
                </a:solidFill>
                <a:cs typeface="B Titr" pitchFamily="2" charset="-78"/>
              </a:rPr>
              <a:t>کفش های ایمنی</a:t>
            </a:r>
            <a:endParaRPr lang="en-US" dirty="0" smtClean="0">
              <a:solidFill>
                <a:schemeClr val="accent3"/>
              </a:solidFill>
              <a:cs typeface="B Titr" pitchFamily="2" charset="-78"/>
            </a:endParaRPr>
          </a:p>
        </p:txBody>
      </p:sp>
      <p:sp>
        <p:nvSpPr>
          <p:cNvPr id="100355" name="Rectangle 3"/>
          <p:cNvSpPr>
            <a:spLocks noGrp="1" noChangeArrowheads="1"/>
          </p:cNvSpPr>
          <p:nvPr>
            <p:ph type="body" idx="1"/>
          </p:nvPr>
        </p:nvSpPr>
        <p:spPr/>
        <p:txBody>
          <a:bodyPr/>
          <a:lstStyle/>
          <a:p>
            <a:pPr algn="r" eaLnBrk="1" hangingPunct="1">
              <a:buFont typeface="Wingdings" pitchFamily="2" charset="2"/>
              <a:buNone/>
              <a:defRPr/>
            </a:pPr>
            <a:endParaRPr lang="fa-IR" sz="2800" dirty="0" smtClean="0"/>
          </a:p>
          <a:p>
            <a:pPr algn="r" eaLnBrk="1" hangingPunct="1">
              <a:buFont typeface="Wingdings" pitchFamily="2" charset="2"/>
              <a:buNone/>
              <a:defRPr/>
            </a:pPr>
            <a:r>
              <a:rPr lang="fa-IR" sz="2800" b="1" dirty="0" smtClean="0">
                <a:solidFill>
                  <a:srgbClr val="FF0000"/>
                </a:solidFill>
                <a:cs typeface="B Nazanin" pitchFamily="2" charset="-78"/>
              </a:rPr>
              <a:t>فاکتورهای انتخاب مناسب:</a:t>
            </a:r>
          </a:p>
          <a:p>
            <a:pPr algn="r" eaLnBrk="1" hangingPunct="1">
              <a:buFont typeface="Wingdings" pitchFamily="2" charset="2"/>
              <a:buNone/>
              <a:defRPr/>
            </a:pPr>
            <a:r>
              <a:rPr lang="fa-IR" sz="2400" b="1" dirty="0" smtClean="0">
                <a:cs typeface="B Nazanin" pitchFamily="2" charset="-78"/>
              </a:rPr>
              <a:t>1- تناسب با نوع خطر </a:t>
            </a:r>
          </a:p>
          <a:p>
            <a:pPr algn="r" eaLnBrk="1" hangingPunct="1">
              <a:buFont typeface="Wingdings" pitchFamily="2" charset="2"/>
              <a:buNone/>
              <a:defRPr/>
            </a:pPr>
            <a:r>
              <a:rPr lang="fa-IR" sz="2400" b="1" dirty="0" smtClean="0">
                <a:cs typeface="B Nazanin" pitchFamily="2" charset="-78"/>
              </a:rPr>
              <a:t>2- دوام کفش </a:t>
            </a:r>
          </a:p>
          <a:p>
            <a:pPr algn="r" eaLnBrk="1" hangingPunct="1">
              <a:buFont typeface="Wingdings" pitchFamily="2" charset="2"/>
              <a:buNone/>
              <a:defRPr/>
            </a:pPr>
            <a:r>
              <a:rPr lang="fa-IR" sz="2400" b="1" dirty="0" smtClean="0">
                <a:cs typeface="B Nazanin" pitchFamily="2" charset="-78"/>
              </a:rPr>
              <a:t>3- سبکی کفش </a:t>
            </a:r>
          </a:p>
          <a:p>
            <a:pPr algn="r" eaLnBrk="1" hangingPunct="1">
              <a:buFont typeface="Wingdings" pitchFamily="2" charset="2"/>
              <a:buNone/>
              <a:defRPr/>
            </a:pPr>
            <a:r>
              <a:rPr lang="fa-IR" sz="2400" b="1" dirty="0" smtClean="0">
                <a:cs typeface="B Nazanin" pitchFamily="2" charset="-78"/>
              </a:rPr>
              <a:t>4- راحتی کفش </a:t>
            </a:r>
          </a:p>
          <a:p>
            <a:pPr algn="r" eaLnBrk="1" hangingPunct="1">
              <a:buFont typeface="Wingdings" pitchFamily="2" charset="2"/>
              <a:buNone/>
              <a:defRPr/>
            </a:pPr>
            <a:r>
              <a:rPr lang="fa-IR" sz="2400" b="1" dirty="0" smtClean="0">
                <a:cs typeface="B Nazanin" pitchFamily="2" charset="-78"/>
              </a:rPr>
              <a:t>5- استفاده از طرح و رنگ مناسب</a:t>
            </a:r>
          </a:p>
          <a:p>
            <a:pPr algn="r" eaLnBrk="1" hangingPunct="1">
              <a:buFont typeface="Wingdings" pitchFamily="2" charset="2"/>
              <a:buNone/>
              <a:defRPr/>
            </a:pPr>
            <a:r>
              <a:rPr lang="en-US" sz="2400" b="1" dirty="0" smtClean="0">
                <a:cs typeface="B Nazanin" pitchFamily="2" charset="-78"/>
              </a:rPr>
              <a:t>ANSI </a:t>
            </a:r>
            <a:r>
              <a:rPr lang="fa-IR" sz="2400" b="1" dirty="0" smtClean="0">
                <a:cs typeface="B Nazanin" pitchFamily="2" charset="-78"/>
              </a:rPr>
              <a:t>6- دارا بودن برچسب مشخص کننده استاندارد </a:t>
            </a:r>
            <a:endParaRPr lang="en-US" sz="2400" b="1" dirty="0" smtClean="0">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r" eaLnBrk="1" hangingPunct="1">
              <a:defRPr/>
            </a:pPr>
            <a:r>
              <a:rPr lang="fa-IR" sz="4000" dirty="0" smtClean="0">
                <a:solidFill>
                  <a:schemeClr val="accent3"/>
                </a:solidFill>
                <a:cs typeface="B Titr" pitchFamily="2" charset="-78"/>
              </a:rPr>
              <a:t>انتخاب کفش های ایمنی</a:t>
            </a:r>
            <a:endParaRPr lang="en-US" sz="4000" dirty="0" smtClean="0">
              <a:solidFill>
                <a:schemeClr val="accent3"/>
              </a:solidFill>
              <a:cs typeface="B Titr" pitchFamily="2" charset="-78"/>
            </a:endParaRPr>
          </a:p>
        </p:txBody>
      </p:sp>
      <p:sp>
        <p:nvSpPr>
          <p:cNvPr id="101379" name="Rectangle 3"/>
          <p:cNvSpPr>
            <a:spLocks noGrp="1" noChangeArrowheads="1"/>
          </p:cNvSpPr>
          <p:nvPr>
            <p:ph type="body" idx="1"/>
          </p:nvPr>
        </p:nvSpPr>
        <p:spPr>
          <a:xfrm>
            <a:off x="1066800" y="1981200"/>
            <a:ext cx="7543800" cy="4543425"/>
          </a:xfrm>
        </p:spPr>
        <p:txBody>
          <a:bodyPr/>
          <a:lstStyle/>
          <a:p>
            <a:pPr algn="r" eaLnBrk="1" hangingPunct="1">
              <a:buFont typeface="Wingdings" pitchFamily="2" charset="2"/>
              <a:buNone/>
              <a:defRPr/>
            </a:pPr>
            <a:r>
              <a:rPr lang="fa-IR" sz="2800" b="1" dirty="0" smtClean="0">
                <a:solidFill>
                  <a:srgbClr val="FF0000"/>
                </a:solidFill>
                <a:cs typeface="B Nazanin" pitchFamily="2" charset="-78"/>
              </a:rPr>
              <a:t> </a:t>
            </a:r>
            <a:r>
              <a:rPr lang="fa-IR" sz="2000" b="1" dirty="0" smtClean="0">
                <a:solidFill>
                  <a:srgbClr val="FF0000"/>
                </a:solidFill>
                <a:cs typeface="B Nazanin" pitchFamily="2" charset="-78"/>
              </a:rPr>
              <a:t>شامل اطلاعات زیر است :</a:t>
            </a:r>
            <a:r>
              <a:rPr lang="en-US" sz="2000" b="1" dirty="0" smtClean="0">
                <a:solidFill>
                  <a:srgbClr val="FF0000"/>
                </a:solidFill>
                <a:cs typeface="B Nazanin" pitchFamily="2" charset="-78"/>
              </a:rPr>
              <a:t>ANSI </a:t>
            </a:r>
            <a:r>
              <a:rPr lang="fa-IR" sz="2000" b="1" dirty="0" smtClean="0">
                <a:solidFill>
                  <a:srgbClr val="FF0000"/>
                </a:solidFill>
                <a:cs typeface="B Nazanin" pitchFamily="2" charset="-78"/>
              </a:rPr>
              <a:t>استاندارد</a:t>
            </a:r>
          </a:p>
          <a:p>
            <a:pPr algn="r" eaLnBrk="1" hangingPunct="1">
              <a:buFont typeface="Wingdings" pitchFamily="2" charset="2"/>
              <a:buNone/>
              <a:defRPr/>
            </a:pPr>
            <a:r>
              <a:rPr lang="fa-IR" sz="2000" dirty="0" smtClean="0">
                <a:cs typeface="B Nazanin" pitchFamily="2" charset="-78"/>
              </a:rPr>
              <a:t>1- جنس فرد استفاده کننده</a:t>
            </a:r>
          </a:p>
          <a:p>
            <a:pPr algn="r" eaLnBrk="1" hangingPunct="1">
              <a:buFont typeface="Wingdings" pitchFamily="2" charset="2"/>
              <a:buNone/>
              <a:defRPr/>
            </a:pPr>
            <a:r>
              <a:rPr lang="fa-IR" sz="2000" dirty="0" smtClean="0">
                <a:cs typeface="B Nazanin" pitchFamily="2" charset="-78"/>
              </a:rPr>
              <a:t>2- سال انجام تست </a:t>
            </a:r>
          </a:p>
          <a:p>
            <a:pPr algn="r" eaLnBrk="1" hangingPunct="1">
              <a:buFont typeface="Wingdings" pitchFamily="2" charset="2"/>
              <a:buNone/>
              <a:defRPr/>
            </a:pPr>
            <a:r>
              <a:rPr lang="fa-IR" sz="2000" dirty="0" smtClean="0">
                <a:cs typeface="B Nazanin" pitchFamily="2" charset="-78"/>
              </a:rPr>
              <a:t>3- تست فشردگی ( این تست در راستای پنجه به پاشنه صورت می گیرد با وزنه های 30 ، 50‌ و 75 پوندی )‌</a:t>
            </a:r>
          </a:p>
          <a:p>
            <a:pPr algn="r" eaLnBrk="1" hangingPunct="1">
              <a:buFont typeface="Wingdings" pitchFamily="2" charset="2"/>
              <a:buNone/>
              <a:defRPr/>
            </a:pPr>
            <a:r>
              <a:rPr lang="fa-IR" sz="2000" dirty="0" smtClean="0">
                <a:cs typeface="B Nazanin" pitchFamily="2" charset="-78"/>
              </a:rPr>
              <a:t>4- مقاومت در برابر ضربه ( سقوط وزنه های 30 ، 50 و 75 پوندی از ارتفاع 4 فوتی  (‌ 120 سانتی متری ) که معادل 1000، 1500 و 2000 پوند است ) </a:t>
            </a:r>
          </a:p>
          <a:p>
            <a:pPr algn="r" eaLnBrk="1" hangingPunct="1">
              <a:buFont typeface="Wingdings" pitchFamily="2" charset="2"/>
              <a:buNone/>
              <a:defRPr/>
            </a:pPr>
            <a:r>
              <a:rPr lang="fa-IR" sz="2000" dirty="0" smtClean="0">
                <a:cs typeface="B Nazanin" pitchFamily="2" charset="-78"/>
              </a:rPr>
              <a:t>5- حفاظت از روی پا</a:t>
            </a:r>
          </a:p>
          <a:p>
            <a:pPr algn="r" eaLnBrk="1" hangingPunct="1">
              <a:buFont typeface="Wingdings" pitchFamily="2" charset="2"/>
              <a:buNone/>
              <a:defRPr/>
            </a:pPr>
            <a:r>
              <a:rPr lang="en-US" sz="2000" dirty="0" smtClean="0">
                <a:cs typeface="B Nazanin" pitchFamily="2" charset="-78"/>
              </a:rPr>
              <a:t>PR</a:t>
            </a:r>
            <a:r>
              <a:rPr lang="fa-IR" sz="2000" dirty="0" smtClean="0">
                <a:cs typeface="B Nazanin" pitchFamily="2" charset="-78"/>
              </a:rPr>
              <a:t>6- مقاومت تخت کفش ( کف ) در برابر سوراخ شدن با علامت  </a:t>
            </a:r>
          </a:p>
          <a:p>
            <a:pPr algn="r" eaLnBrk="1" hangingPunct="1">
              <a:buFont typeface="Wingdings" pitchFamily="2" charset="2"/>
              <a:buNone/>
              <a:defRPr/>
            </a:pPr>
            <a:r>
              <a:rPr lang="en-US" sz="2000" dirty="0" smtClean="0">
                <a:cs typeface="B Nazanin" pitchFamily="2" charset="-78"/>
              </a:rPr>
              <a:t>CP</a:t>
            </a:r>
            <a:r>
              <a:rPr lang="fa-IR" sz="2000" dirty="0" smtClean="0">
                <a:cs typeface="B Nazanin" pitchFamily="2" charset="-78"/>
              </a:rPr>
              <a:t>7- مقاومت دربرابر الکتریسیته  با علامت </a:t>
            </a:r>
          </a:p>
          <a:p>
            <a:pPr algn="r" eaLnBrk="1" hangingPunct="1">
              <a:buFont typeface="Wingdings" pitchFamily="2" charset="2"/>
              <a:buNone/>
              <a:defRPr/>
            </a:pPr>
            <a:r>
              <a:rPr lang="en-US" sz="2000" dirty="0" smtClean="0">
                <a:cs typeface="B Nazanin" pitchFamily="2" charset="-78"/>
              </a:rPr>
              <a:t>SD</a:t>
            </a:r>
            <a:r>
              <a:rPr lang="fa-IR" sz="2000" dirty="0" smtClean="0">
                <a:cs typeface="B Nazanin" pitchFamily="2" charset="-78"/>
              </a:rPr>
              <a:t>8- توانایی رسانایی در برابر الکتریسیته ساکن با علامت </a:t>
            </a:r>
          </a:p>
          <a:p>
            <a:pPr algn="r" eaLnBrk="1" hangingPunct="1">
              <a:buFont typeface="Wingdings" pitchFamily="2" charset="2"/>
              <a:buNone/>
              <a:defRPr/>
            </a:pPr>
            <a:r>
              <a:rPr lang="en-US" sz="2000" dirty="0" smtClean="0">
                <a:cs typeface="B Nazanin" pitchFamily="2" charset="-78"/>
              </a:rPr>
              <a:t>ED</a:t>
            </a:r>
            <a:r>
              <a:rPr lang="fa-IR" sz="2000" dirty="0" smtClean="0">
                <a:cs typeface="B Nazanin" pitchFamily="2" charset="-78"/>
              </a:rPr>
              <a:t>9- توانایی در برابر جریان الکتریسیته با علامت  </a:t>
            </a:r>
            <a:endParaRPr lang="en-US" sz="2000" dirty="0" smtClean="0">
              <a:cs typeface="B Nazani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fa-IR" sz="4000" dirty="0" smtClean="0">
                <a:solidFill>
                  <a:schemeClr val="tx1">
                    <a:lumMod val="65000"/>
                  </a:schemeClr>
                </a:solidFill>
                <a:cs typeface="B Titr" pitchFamily="2" charset="-78"/>
              </a:rPr>
              <a:t>کفش های ایمنی</a:t>
            </a:r>
            <a:endParaRPr lang="fa-IR" sz="4000" dirty="0">
              <a:solidFill>
                <a:schemeClr val="tx1">
                  <a:lumMod val="65000"/>
                </a:schemeClr>
              </a:solidFill>
              <a:cs typeface="B Titr" pitchFamily="2" charset="-78"/>
            </a:endParaRPr>
          </a:p>
        </p:txBody>
      </p:sp>
      <p:sp>
        <p:nvSpPr>
          <p:cNvPr id="3" name="Content Placeholder 2"/>
          <p:cNvSpPr>
            <a:spLocks noGrp="1"/>
          </p:cNvSpPr>
          <p:nvPr>
            <p:ph idx="1"/>
          </p:nvPr>
        </p:nvSpPr>
        <p:spPr/>
        <p:txBody>
          <a:bodyPr/>
          <a:lstStyle/>
          <a:p>
            <a:pPr algn="r">
              <a:buFont typeface="Wingdings" pitchFamily="2" charset="2"/>
              <a:buNone/>
              <a:defRPr/>
            </a:pPr>
            <a:r>
              <a:rPr lang="fa-IR" sz="2800" b="1" dirty="0" smtClean="0">
                <a:solidFill>
                  <a:srgbClr val="FF0000"/>
                </a:solidFill>
                <a:cs typeface="B Nazanin" pitchFamily="2" charset="-78"/>
              </a:rPr>
              <a:t>انواع کفش های ایمنی:</a:t>
            </a:r>
          </a:p>
          <a:p>
            <a:pPr algn="r">
              <a:buFont typeface="Wingdings" pitchFamily="2" charset="2"/>
              <a:buNone/>
              <a:defRPr/>
            </a:pPr>
            <a:r>
              <a:rPr lang="fa-IR" sz="2400" dirty="0" smtClean="0">
                <a:cs typeface="B Nazanin" pitchFamily="2" charset="-78"/>
              </a:rPr>
              <a:t>1- کفش های کف فولادی</a:t>
            </a:r>
          </a:p>
          <a:p>
            <a:pPr algn="r">
              <a:buFont typeface="Wingdings" pitchFamily="2" charset="2"/>
              <a:buNone/>
              <a:defRPr/>
            </a:pPr>
            <a:r>
              <a:rPr lang="fa-IR" sz="2400" dirty="0" smtClean="0">
                <a:cs typeface="B Nazanin" pitchFamily="2" charset="-78"/>
              </a:rPr>
              <a:t>2- چکمه های لاستیکی و پلاستیکی </a:t>
            </a:r>
          </a:p>
          <a:p>
            <a:pPr algn="r">
              <a:buFont typeface="Wingdings" pitchFamily="2" charset="2"/>
              <a:buNone/>
              <a:defRPr/>
            </a:pPr>
            <a:r>
              <a:rPr lang="fa-IR" sz="2400" dirty="0" smtClean="0">
                <a:cs typeface="B Nazanin" pitchFamily="2" charset="-78"/>
              </a:rPr>
              <a:t>3- کفش های عایق (عایق سرما و عایق گرما)</a:t>
            </a:r>
          </a:p>
          <a:p>
            <a:pPr algn="r">
              <a:buFont typeface="Wingdings" pitchFamily="2" charset="2"/>
              <a:buNone/>
              <a:defRPr/>
            </a:pPr>
            <a:r>
              <a:rPr lang="fa-IR" sz="2400" dirty="0" smtClean="0">
                <a:cs typeface="B Nazanin" pitchFamily="2" charset="-78"/>
              </a:rPr>
              <a:t>4- کفش های رسانا</a:t>
            </a:r>
          </a:p>
          <a:p>
            <a:pPr algn="r">
              <a:buFont typeface="Wingdings" pitchFamily="2" charset="2"/>
              <a:buNone/>
              <a:defRPr/>
            </a:pPr>
            <a:r>
              <a:rPr lang="fa-IR" sz="2400" dirty="0" smtClean="0">
                <a:cs typeface="B Nazanin" pitchFamily="2" charset="-78"/>
              </a:rPr>
              <a:t>5- کفش های نارسانا</a:t>
            </a:r>
          </a:p>
          <a:p>
            <a:pPr algn="r">
              <a:buFont typeface="Wingdings" pitchFamily="2" charset="2"/>
              <a:buNone/>
              <a:defRPr/>
            </a:pPr>
            <a:r>
              <a:rPr lang="fa-IR" sz="2400" dirty="0" smtClean="0">
                <a:cs typeface="B Nazanin" pitchFamily="2" charset="-78"/>
              </a:rPr>
              <a:t>6- کفش های ضد لغزش (لیزخوردن)</a:t>
            </a:r>
            <a:endParaRPr lang="fa-IR" sz="2400" dirty="0">
              <a:cs typeface="B Nazani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1" name="Rectangle 11"/>
          <p:cNvSpPr>
            <a:spLocks noGrp="1" noChangeArrowheads="1"/>
          </p:cNvSpPr>
          <p:nvPr>
            <p:ph type="title"/>
          </p:nvPr>
        </p:nvSpPr>
        <p:spPr/>
        <p:txBody>
          <a:bodyPr/>
          <a:lstStyle/>
          <a:p>
            <a:pPr algn="r" eaLnBrk="1" hangingPunct="1">
              <a:defRPr/>
            </a:pPr>
            <a:r>
              <a:rPr lang="fa-IR" sz="4000" dirty="0" smtClean="0">
                <a:solidFill>
                  <a:schemeClr val="accent3"/>
                </a:solidFill>
                <a:cs typeface="B Titr" pitchFamily="2" charset="-78"/>
              </a:rPr>
              <a:t>کفش های ایمنی</a:t>
            </a:r>
            <a:endParaRPr lang="en-US" sz="4000" dirty="0" smtClean="0">
              <a:solidFill>
                <a:schemeClr val="accent3"/>
              </a:solidFill>
              <a:cs typeface="B Titr" pitchFamily="2" charset="-78"/>
            </a:endParaRPr>
          </a:p>
        </p:txBody>
      </p:sp>
      <p:pic>
        <p:nvPicPr>
          <p:cNvPr id="29699" name="Picture 8" descr="10ty4k48c00bootIranasafety.jpg"/>
          <p:cNvPicPr>
            <a:picLocks noChangeAspect="1"/>
          </p:cNvPicPr>
          <p:nvPr/>
        </p:nvPicPr>
        <p:blipFill>
          <a:blip r:embed="rId2"/>
          <a:srcRect/>
          <a:stretch>
            <a:fillRect/>
          </a:stretch>
        </p:blipFill>
        <p:spPr bwMode="auto">
          <a:xfrm>
            <a:off x="6357938" y="1857375"/>
            <a:ext cx="2562225" cy="2105025"/>
          </a:xfrm>
          <a:prstGeom prst="rect">
            <a:avLst/>
          </a:prstGeom>
          <a:noFill/>
          <a:ln w="9525">
            <a:noFill/>
            <a:miter lim="800000"/>
            <a:headEnd/>
            <a:tailEnd/>
          </a:ln>
        </p:spPr>
      </p:pic>
      <p:sp>
        <p:nvSpPr>
          <p:cNvPr id="29700" name="TextBox 10"/>
          <p:cNvSpPr txBox="1">
            <a:spLocks noChangeArrowheads="1"/>
          </p:cNvSpPr>
          <p:nvPr/>
        </p:nvSpPr>
        <p:spPr bwMode="auto">
          <a:xfrm>
            <a:off x="5857875" y="4143375"/>
            <a:ext cx="3000375" cy="2308225"/>
          </a:xfrm>
          <a:prstGeom prst="rect">
            <a:avLst/>
          </a:prstGeom>
          <a:noFill/>
          <a:ln w="9525">
            <a:noFill/>
            <a:miter lim="800000"/>
            <a:headEnd/>
            <a:tailEnd/>
          </a:ln>
        </p:spPr>
        <p:txBody>
          <a:bodyPr>
            <a:spAutoFit/>
          </a:bodyPr>
          <a:lstStyle/>
          <a:p>
            <a:pPr algn="r" rtl="1"/>
            <a:r>
              <a:rPr lang="fa-IR" b="1">
                <a:solidFill>
                  <a:srgbClr val="FF0000"/>
                </a:solidFill>
                <a:cs typeface="B Nazanin" pitchFamily="2" charset="-78"/>
              </a:rPr>
              <a:t>رویه کفش : </a:t>
            </a:r>
            <a:r>
              <a:rPr lang="fa-IR" b="1">
                <a:cs typeface="B Nazanin" pitchFamily="2" charset="-78"/>
              </a:rPr>
              <a:t>چرم طبیعی گاوی</a:t>
            </a:r>
            <a:endParaRPr lang="fa-IR">
              <a:cs typeface="B Nazanin" pitchFamily="2" charset="-78"/>
            </a:endParaRPr>
          </a:p>
          <a:p>
            <a:pPr algn="r" rtl="1"/>
            <a:r>
              <a:rPr lang="fa-IR" b="1">
                <a:solidFill>
                  <a:srgbClr val="FF0000"/>
                </a:solidFill>
                <a:cs typeface="B Nazanin" pitchFamily="2" charset="-78"/>
              </a:rPr>
              <a:t>کفی داخلی </a:t>
            </a:r>
            <a:r>
              <a:rPr lang="fa-IR" b="1">
                <a:cs typeface="B Nazanin" pitchFamily="2" charset="-78"/>
              </a:rPr>
              <a:t>:تکسون سلولزی ضدآب </a:t>
            </a:r>
            <a:endParaRPr lang="fa-IR">
              <a:cs typeface="B Nazanin" pitchFamily="2" charset="-78"/>
            </a:endParaRPr>
          </a:p>
          <a:p>
            <a:pPr algn="r" rtl="1"/>
            <a:r>
              <a:rPr lang="fa-IR" b="1">
                <a:cs typeface="B Nazanin" pitchFamily="2" charset="-78"/>
              </a:rPr>
              <a:t> </a:t>
            </a:r>
            <a:r>
              <a:rPr lang="fa-IR" b="1">
                <a:solidFill>
                  <a:srgbClr val="FF0000"/>
                </a:solidFill>
                <a:cs typeface="B Nazanin" pitchFamily="2" charset="-78"/>
              </a:rPr>
              <a:t>زیره : </a:t>
            </a:r>
            <a:r>
              <a:rPr lang="en-US" b="1">
                <a:cs typeface="B Nazanin" pitchFamily="2" charset="-78"/>
              </a:rPr>
              <a:t>PU </a:t>
            </a:r>
            <a:r>
              <a:rPr lang="fa-IR" b="1">
                <a:cs typeface="B Nazanin" pitchFamily="2" charset="-78"/>
              </a:rPr>
              <a:t>تزریقی ضد مواد نفتی و شیمیایی ـ ضدسایش ـ ضد لغزش ـ عایق جریان الکتریسیته )</a:t>
            </a:r>
            <a:endParaRPr lang="fa-IR">
              <a:cs typeface="B Nazanin" pitchFamily="2" charset="-78"/>
            </a:endParaRPr>
          </a:p>
          <a:p>
            <a:pPr algn="r" rtl="1"/>
            <a:r>
              <a:rPr lang="fa-IR" b="1">
                <a:solidFill>
                  <a:srgbClr val="FF0000"/>
                </a:solidFill>
                <a:cs typeface="B Nazanin" pitchFamily="2" charset="-78"/>
              </a:rPr>
              <a:t>سرپنجه : </a:t>
            </a:r>
            <a:r>
              <a:rPr lang="fa-IR" b="1">
                <a:cs typeface="B Nazanin" pitchFamily="2" charset="-78"/>
              </a:rPr>
              <a:t>فولاد آب کاری شده  و مقاوم در برابر ضربه 200 ژول </a:t>
            </a:r>
            <a:endParaRPr lang="fa-IR">
              <a:cs typeface="B Nazanin" pitchFamily="2" charset="-78"/>
            </a:endParaRPr>
          </a:p>
          <a:p>
            <a:endParaRPr lang="fa-IR"/>
          </a:p>
        </p:txBody>
      </p:sp>
      <p:pic>
        <p:nvPicPr>
          <p:cNvPr id="29701" name="Picture 11" descr="10jghg23p50nim chakme1.jpg"/>
          <p:cNvPicPr>
            <a:picLocks noChangeAspect="1"/>
          </p:cNvPicPr>
          <p:nvPr/>
        </p:nvPicPr>
        <p:blipFill>
          <a:blip r:embed="rId3"/>
          <a:srcRect/>
          <a:stretch>
            <a:fillRect/>
          </a:stretch>
        </p:blipFill>
        <p:spPr bwMode="auto">
          <a:xfrm>
            <a:off x="3286125" y="1785938"/>
            <a:ext cx="2562225" cy="2143125"/>
          </a:xfrm>
          <a:prstGeom prst="rect">
            <a:avLst/>
          </a:prstGeom>
          <a:noFill/>
          <a:ln w="9525">
            <a:noFill/>
            <a:miter lim="800000"/>
            <a:headEnd/>
            <a:tailEnd/>
          </a:ln>
        </p:spPr>
      </p:pic>
      <p:sp>
        <p:nvSpPr>
          <p:cNvPr id="29702" name="TextBox 15"/>
          <p:cNvSpPr txBox="1">
            <a:spLocks noChangeArrowheads="1"/>
          </p:cNvSpPr>
          <p:nvPr/>
        </p:nvSpPr>
        <p:spPr bwMode="auto">
          <a:xfrm>
            <a:off x="2928938" y="4000500"/>
            <a:ext cx="2928937" cy="923925"/>
          </a:xfrm>
          <a:prstGeom prst="rect">
            <a:avLst/>
          </a:prstGeom>
          <a:noFill/>
          <a:ln w="9525">
            <a:noFill/>
            <a:miter lim="800000"/>
            <a:headEnd/>
            <a:tailEnd/>
          </a:ln>
        </p:spPr>
        <p:txBody>
          <a:bodyPr>
            <a:spAutoFit/>
          </a:bodyPr>
          <a:lstStyle/>
          <a:p>
            <a:pPr algn="r" rtl="1"/>
            <a:r>
              <a:rPr lang="ar-SA" b="1">
                <a:solidFill>
                  <a:srgbClr val="FF0000"/>
                </a:solidFill>
                <a:cs typeface="B Nazanin" pitchFamily="2" charset="-78"/>
              </a:rPr>
              <a:t>کفش هاي عايق برق: </a:t>
            </a:r>
            <a:endParaRPr lang="ar-SA">
              <a:solidFill>
                <a:srgbClr val="FF0000"/>
              </a:solidFill>
              <a:cs typeface="B Nazanin" pitchFamily="2" charset="-78"/>
            </a:endParaRPr>
          </a:p>
          <a:p>
            <a:pPr algn="r" rtl="1"/>
            <a:r>
              <a:rPr lang="ar-SA" b="1"/>
              <a:t>مقاومت الکتريکي </a:t>
            </a:r>
            <a:r>
              <a:rPr lang="fa-IR" b="1"/>
              <a:t> </a:t>
            </a:r>
            <a:r>
              <a:rPr lang="fa-IR" b="1">
                <a:cs typeface="B Nazanin" pitchFamily="2" charset="-78"/>
              </a:rPr>
              <a:t>تا </a:t>
            </a:r>
            <a:r>
              <a:rPr lang="ar-SA" b="1"/>
              <a:t>27500 ولت.</a:t>
            </a:r>
            <a:endParaRPr lang="ar-SA"/>
          </a:p>
          <a:p>
            <a:pPr algn="r"/>
            <a:endParaRPr lang="fa-IR"/>
          </a:p>
        </p:txBody>
      </p:sp>
      <p:pic>
        <p:nvPicPr>
          <p:cNvPr id="29703" name="Picture 17" descr="Safety Shoes(www.Safetykiyan (9).jpg"/>
          <p:cNvPicPr>
            <a:picLocks noChangeAspect="1"/>
          </p:cNvPicPr>
          <p:nvPr/>
        </p:nvPicPr>
        <p:blipFill>
          <a:blip r:embed="rId4"/>
          <a:srcRect/>
          <a:stretch>
            <a:fillRect/>
          </a:stretch>
        </p:blipFill>
        <p:spPr bwMode="auto">
          <a:xfrm>
            <a:off x="214313" y="1785938"/>
            <a:ext cx="2786062" cy="2143125"/>
          </a:xfrm>
          <a:prstGeom prst="rect">
            <a:avLst/>
          </a:prstGeom>
          <a:noFill/>
          <a:ln w="9525">
            <a:noFill/>
            <a:miter lim="800000"/>
            <a:headEnd/>
            <a:tailEnd/>
          </a:ln>
        </p:spPr>
      </p:pic>
      <p:sp>
        <p:nvSpPr>
          <p:cNvPr id="29704" name="TextBox 18"/>
          <p:cNvSpPr txBox="1">
            <a:spLocks noChangeArrowheads="1"/>
          </p:cNvSpPr>
          <p:nvPr/>
        </p:nvSpPr>
        <p:spPr bwMode="auto">
          <a:xfrm>
            <a:off x="214313" y="4214813"/>
            <a:ext cx="2643187" cy="2492375"/>
          </a:xfrm>
          <a:prstGeom prst="rect">
            <a:avLst/>
          </a:prstGeom>
          <a:noFill/>
          <a:ln w="9525">
            <a:noFill/>
            <a:miter lim="800000"/>
            <a:headEnd/>
            <a:tailEnd/>
          </a:ln>
        </p:spPr>
        <p:txBody>
          <a:bodyPr>
            <a:spAutoFit/>
          </a:bodyPr>
          <a:lstStyle/>
          <a:p>
            <a:pPr algn="r"/>
            <a:r>
              <a:rPr lang="fa-IR" sz="2400" b="1">
                <a:solidFill>
                  <a:srgbClr val="FF0000"/>
                </a:solidFill>
                <a:cs typeface="B Nazanin" pitchFamily="2" charset="-78"/>
              </a:rPr>
              <a:t>پوتین نسوز:</a:t>
            </a:r>
          </a:p>
          <a:p>
            <a:pPr algn="r" rtl="1"/>
            <a:r>
              <a:rPr lang="fa-IR" b="1">
                <a:solidFill>
                  <a:srgbClr val="FF0000"/>
                </a:solidFill>
                <a:cs typeface="B Nazanin" pitchFamily="2" charset="-78"/>
              </a:rPr>
              <a:t>زیره :</a:t>
            </a:r>
            <a:r>
              <a:rPr lang="fa-IR" b="1">
                <a:cs typeface="B Nazanin" pitchFamily="2" charset="-78"/>
              </a:rPr>
              <a:t> </a:t>
            </a:r>
            <a:r>
              <a:rPr lang="en-US" b="1">
                <a:cs typeface="B Nazanin" pitchFamily="2" charset="-78"/>
              </a:rPr>
              <a:t>RUBBER )</a:t>
            </a:r>
            <a:r>
              <a:rPr lang="fa-IR" b="1">
                <a:cs typeface="B Nazanin" pitchFamily="2" charset="-78"/>
              </a:rPr>
              <a:t>لاستیک ) ضد مواد نفتی و شیمیایی ـ ضدسایش ـ ضد لغزش ـ عایق جریان الکتریسیته )</a:t>
            </a:r>
          </a:p>
          <a:p>
            <a:pPr algn="r" rtl="1"/>
            <a:r>
              <a:rPr lang="fa-IR" b="1">
                <a:solidFill>
                  <a:srgbClr val="FF0000"/>
                </a:solidFill>
                <a:cs typeface="B Nazanin" pitchFamily="2" charset="-78"/>
              </a:rPr>
              <a:t>سرپنجه : </a:t>
            </a:r>
            <a:r>
              <a:rPr lang="fa-IR" b="1">
                <a:cs typeface="B Nazanin" pitchFamily="2" charset="-78"/>
              </a:rPr>
              <a:t>فولاد آب کاری شده  و مقاوم در برابر ضربه 200 ژول </a:t>
            </a:r>
          </a:p>
          <a:p>
            <a:pPr algn="r"/>
            <a:endParaRPr lang="fa-IR" sz="2400" b="1">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r" eaLnBrk="1" hangingPunct="1">
              <a:defRPr/>
            </a:pPr>
            <a:r>
              <a:rPr lang="fa-IR" sz="4000" dirty="0" smtClean="0">
                <a:solidFill>
                  <a:schemeClr val="tx1">
                    <a:lumMod val="50000"/>
                  </a:schemeClr>
                </a:solidFill>
                <a:cs typeface="B Titr" pitchFamily="2" charset="-78"/>
              </a:rPr>
              <a:t>وسایل حفاظت فردی دستگاه تنفسی</a:t>
            </a:r>
            <a:endParaRPr lang="en-US" sz="4000" dirty="0" smtClean="0">
              <a:solidFill>
                <a:schemeClr val="tx1">
                  <a:lumMod val="50000"/>
                </a:schemeClr>
              </a:solidFill>
              <a:cs typeface="B Titr" pitchFamily="2" charset="-78"/>
            </a:endParaRPr>
          </a:p>
        </p:txBody>
      </p:sp>
      <p:sp>
        <p:nvSpPr>
          <p:cNvPr id="114691" name="Rectangle 3"/>
          <p:cNvSpPr>
            <a:spLocks noGrp="1" noChangeArrowheads="1"/>
          </p:cNvSpPr>
          <p:nvPr>
            <p:ph type="body" idx="1"/>
          </p:nvPr>
        </p:nvSpPr>
        <p:spPr/>
        <p:txBody>
          <a:bodyPr/>
          <a:lstStyle/>
          <a:p>
            <a:pPr algn="r" eaLnBrk="1" hangingPunct="1">
              <a:buFont typeface="Wingdings" pitchFamily="2" charset="2"/>
              <a:buNone/>
              <a:defRPr/>
            </a:pPr>
            <a:r>
              <a:rPr lang="fa-IR" sz="2800" dirty="0" smtClean="0">
                <a:solidFill>
                  <a:srgbClr val="FF0000"/>
                </a:solidFill>
                <a:cs typeface="B Titr" pitchFamily="2" charset="-78"/>
              </a:rPr>
              <a:t>رسپیراتورها:</a:t>
            </a:r>
          </a:p>
          <a:p>
            <a:pPr algn="r" eaLnBrk="1" hangingPunct="1">
              <a:buFont typeface="Wingdings" pitchFamily="2" charset="2"/>
              <a:buNone/>
              <a:defRPr/>
            </a:pPr>
            <a:r>
              <a:rPr lang="fa-IR" sz="2400" b="1" dirty="0" smtClean="0">
                <a:cs typeface="B Nazanin" pitchFamily="2" charset="-78"/>
              </a:rPr>
              <a:t>رسپیراتورها وسیله ای برای حفاظت فرد در برابر مواد سمی موجود در هوا است . رسپیراتورها با دو روش باعث تامین هوای تمیز می گردد : </a:t>
            </a:r>
          </a:p>
          <a:p>
            <a:pPr algn="r" eaLnBrk="1" hangingPunct="1">
              <a:buFont typeface="Wingdings" pitchFamily="2" charset="2"/>
              <a:buNone/>
              <a:defRPr/>
            </a:pPr>
            <a:r>
              <a:rPr lang="fa-IR" sz="2400" b="1" dirty="0" smtClean="0">
                <a:cs typeface="B Nazanin" pitchFamily="2" charset="-78"/>
              </a:rPr>
              <a:t>1- فیلتراسیون هوای آلوده محیط کار ( رسپیراتور تصفیه کننده هوا )</a:t>
            </a:r>
          </a:p>
          <a:p>
            <a:pPr algn="r" eaLnBrk="1" hangingPunct="1">
              <a:buFont typeface="Wingdings" pitchFamily="2" charset="2"/>
              <a:buNone/>
              <a:defRPr/>
            </a:pPr>
            <a:r>
              <a:rPr lang="fa-IR" sz="2400" b="1" dirty="0" smtClean="0">
                <a:cs typeface="B Nazanin" pitchFamily="2" charset="-78"/>
              </a:rPr>
              <a:t>2- استفاده از یک منبع جداگانه هوا ( رسپیراتور تامین کننده هوا ) </a:t>
            </a:r>
          </a:p>
          <a:p>
            <a:pPr algn="r" eaLnBrk="1" hangingPunct="1">
              <a:buFont typeface="Wingdings" pitchFamily="2" charset="2"/>
              <a:buNone/>
              <a:defRPr/>
            </a:pPr>
            <a:r>
              <a:rPr lang="fa-IR" sz="2400" b="1" dirty="0" smtClean="0">
                <a:cs typeface="B Nazanin" pitchFamily="2" charset="-78"/>
              </a:rPr>
              <a:t>رسپیراتور تصفیه کننده با فشار مثبت ومنفی کار می کند ولی رسپیراتور تامین کننده هوا عموما با فشار مثبت کار می کند .  </a:t>
            </a:r>
          </a:p>
          <a:p>
            <a:pPr algn="r"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tx1">
                    <a:lumMod val="50000"/>
                  </a:schemeClr>
                </a:solidFill>
                <a:cs typeface="B Titr" pitchFamily="2" charset="-78"/>
              </a:rPr>
              <a:t>وسایل حفاظت فردی دستگاه تنفسی</a:t>
            </a:r>
            <a:endParaRPr lang="fa-IR" sz="3600" dirty="0" smtClean="0"/>
          </a:p>
        </p:txBody>
      </p:sp>
      <p:sp>
        <p:nvSpPr>
          <p:cNvPr id="3" name="Content Placeholder 2"/>
          <p:cNvSpPr>
            <a:spLocks noGrp="1"/>
          </p:cNvSpPr>
          <p:nvPr>
            <p:ph idx="1"/>
          </p:nvPr>
        </p:nvSpPr>
        <p:spPr>
          <a:xfrm>
            <a:off x="1066800" y="1981200"/>
            <a:ext cx="8291513" cy="4114800"/>
          </a:xfrm>
        </p:spPr>
        <p:txBody>
          <a:bodyPr/>
          <a:lstStyle/>
          <a:p>
            <a:pPr algn="r" rtl="1" eaLnBrk="1" hangingPunct="1">
              <a:defRPr/>
            </a:pPr>
            <a:r>
              <a:rPr lang="fa-IR" sz="1800" b="1" dirty="0" smtClean="0">
                <a:cs typeface="B Nazanin" pitchFamily="2" charset="-78"/>
              </a:rPr>
              <a:t>برای انتخاب نوع ماسک تنفسی</a:t>
            </a:r>
          </a:p>
          <a:p>
            <a:pPr algn="r" rtl="1" eaLnBrk="1" hangingPunct="1">
              <a:defRPr/>
            </a:pPr>
            <a:r>
              <a:rPr lang="fa-IR" sz="1800" b="1" dirty="0" smtClean="0">
                <a:cs typeface="B Nazanin" pitchFamily="2" charset="-78"/>
              </a:rPr>
              <a:t> رعایت نکات زیر ضروری است : </a:t>
            </a:r>
            <a:endParaRPr lang="fa-IR" sz="1800" dirty="0" smtClean="0">
              <a:cs typeface="B Nazanin" pitchFamily="2" charset="-78"/>
            </a:endParaRPr>
          </a:p>
          <a:p>
            <a:pPr algn="r" rtl="1" eaLnBrk="1" hangingPunct="1">
              <a:defRPr/>
            </a:pPr>
            <a:r>
              <a:rPr lang="fa-IR" sz="1800" b="1" dirty="0" smtClean="0">
                <a:cs typeface="B Nazanin" pitchFamily="2" charset="-78"/>
              </a:rPr>
              <a:t>1) میزان وجود اکسیژن در محلی که </a:t>
            </a:r>
          </a:p>
          <a:p>
            <a:pPr algn="r" rtl="1" eaLnBrk="1" hangingPunct="1">
              <a:defRPr/>
            </a:pPr>
            <a:r>
              <a:rPr lang="fa-IR" sz="1800" b="1" dirty="0" smtClean="0">
                <a:cs typeface="B Nazanin" pitchFamily="2" charset="-78"/>
              </a:rPr>
              <a:t>می خواهد ماسک مورد استفاده قرار بگیـرد</a:t>
            </a:r>
            <a:endParaRPr lang="fa-IR" sz="1800" dirty="0" smtClean="0">
              <a:cs typeface="B Nazanin" pitchFamily="2" charset="-78"/>
            </a:endParaRPr>
          </a:p>
          <a:p>
            <a:pPr algn="r" rtl="1" eaLnBrk="1" hangingPunct="1">
              <a:defRPr/>
            </a:pPr>
            <a:r>
              <a:rPr lang="fa-IR" sz="1800" b="1" dirty="0" smtClean="0">
                <a:cs typeface="B Nazanin" pitchFamily="2" charset="-78"/>
              </a:rPr>
              <a:t>2) میزان غلظت آلاینده ها</a:t>
            </a:r>
            <a:endParaRPr lang="fa-IR" sz="1800" dirty="0" smtClean="0">
              <a:cs typeface="B Nazanin" pitchFamily="2" charset="-78"/>
            </a:endParaRPr>
          </a:p>
          <a:p>
            <a:pPr algn="r" rtl="1" eaLnBrk="1" hangingPunct="1">
              <a:defRPr/>
            </a:pPr>
            <a:r>
              <a:rPr lang="fa-IR" sz="1800" b="1" dirty="0" smtClean="0">
                <a:cs typeface="B Nazanin" pitchFamily="2" charset="-78"/>
              </a:rPr>
              <a:t>3)ویژگی آلاینده های محیط </a:t>
            </a:r>
            <a:endParaRPr lang="fa-IR" sz="1800" dirty="0" smtClean="0">
              <a:cs typeface="B Nazanin" pitchFamily="2" charset="-78"/>
            </a:endParaRPr>
          </a:p>
          <a:p>
            <a:pPr algn="r" rtl="1" eaLnBrk="1" hangingPunct="1">
              <a:defRPr/>
            </a:pPr>
            <a:endParaRPr lang="fa-IR" dirty="0" smtClean="0"/>
          </a:p>
        </p:txBody>
      </p:sp>
      <p:pic>
        <p:nvPicPr>
          <p:cNvPr id="31748" name="Picture 3" descr="94poad85y92ENTEKHAB MASK.jpg"/>
          <p:cNvPicPr>
            <a:picLocks noChangeAspect="1"/>
          </p:cNvPicPr>
          <p:nvPr/>
        </p:nvPicPr>
        <p:blipFill>
          <a:blip r:embed="rId2"/>
          <a:srcRect/>
          <a:stretch>
            <a:fillRect/>
          </a:stretch>
        </p:blipFill>
        <p:spPr bwMode="auto">
          <a:xfrm>
            <a:off x="0" y="1428750"/>
            <a:ext cx="5414963"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r" eaLnBrk="1" hangingPunct="1">
              <a:defRPr/>
            </a:pPr>
            <a:r>
              <a:rPr lang="fa-IR" sz="3600" dirty="0" smtClean="0">
                <a:solidFill>
                  <a:schemeClr val="tx1">
                    <a:lumMod val="75000"/>
                  </a:schemeClr>
                </a:solidFill>
                <a:cs typeface="B Titr" pitchFamily="2" charset="-78"/>
              </a:rPr>
              <a:t>تجهیزات حفاظت فردی و انتخاب آنها</a:t>
            </a:r>
            <a:endParaRPr lang="en-US" sz="3600" dirty="0" smtClean="0">
              <a:solidFill>
                <a:schemeClr val="tx1">
                  <a:lumMod val="75000"/>
                </a:schemeClr>
              </a:solidFill>
              <a:cs typeface="B Titr" pitchFamily="2" charset="-78"/>
            </a:endParaRPr>
          </a:p>
        </p:txBody>
      </p:sp>
      <p:sp>
        <p:nvSpPr>
          <p:cNvPr id="96259" name="Rectangle 3"/>
          <p:cNvSpPr>
            <a:spLocks noGrp="1" noChangeArrowheads="1"/>
          </p:cNvSpPr>
          <p:nvPr>
            <p:ph type="body" idx="1"/>
          </p:nvPr>
        </p:nvSpPr>
        <p:spPr/>
        <p:txBody>
          <a:bodyPr/>
          <a:lstStyle/>
          <a:p>
            <a:pPr algn="r" eaLnBrk="1" hangingPunct="1">
              <a:lnSpc>
                <a:spcPct val="80000"/>
              </a:lnSpc>
              <a:buFont typeface="Wingdings" pitchFamily="2" charset="2"/>
              <a:buNone/>
              <a:defRPr/>
            </a:pPr>
            <a:r>
              <a:rPr lang="fa-IR" sz="2800" b="1" dirty="0" smtClean="0">
                <a:solidFill>
                  <a:srgbClr val="FF0000"/>
                </a:solidFill>
                <a:cs typeface="B Nazanin" pitchFamily="2" charset="-78"/>
              </a:rPr>
              <a:t>فاکتورهای انتخاب لوازم حفاظت فردی</a:t>
            </a:r>
            <a:r>
              <a:rPr lang="fa-IR" sz="2800" dirty="0" smtClean="0">
                <a:solidFill>
                  <a:srgbClr val="FF0000"/>
                </a:solidFill>
                <a:cs typeface="B Nazanin" pitchFamily="2" charset="-78"/>
              </a:rPr>
              <a:t> </a:t>
            </a:r>
            <a:r>
              <a:rPr lang="fa-IR" sz="2800" b="1" dirty="0" smtClean="0">
                <a:solidFill>
                  <a:srgbClr val="FF0000"/>
                </a:solidFill>
                <a:cs typeface="B Nazanin" pitchFamily="2" charset="-78"/>
              </a:rPr>
              <a:t>:</a:t>
            </a:r>
          </a:p>
          <a:p>
            <a:pPr algn="r" eaLnBrk="1" hangingPunct="1">
              <a:lnSpc>
                <a:spcPct val="80000"/>
              </a:lnSpc>
              <a:buFont typeface="Wingdings" pitchFamily="2" charset="2"/>
              <a:buNone/>
              <a:defRPr/>
            </a:pPr>
            <a:r>
              <a:rPr lang="fa-IR" sz="2000" b="1" dirty="0" smtClean="0">
                <a:cs typeface="B Nazanin" pitchFamily="2" charset="-78"/>
              </a:rPr>
              <a:t>1- استاندارد </a:t>
            </a:r>
          </a:p>
          <a:p>
            <a:pPr algn="r" eaLnBrk="1" hangingPunct="1">
              <a:lnSpc>
                <a:spcPct val="80000"/>
              </a:lnSpc>
              <a:buFont typeface="Wingdings" pitchFamily="2" charset="2"/>
              <a:buNone/>
              <a:defRPr/>
            </a:pPr>
            <a:r>
              <a:rPr lang="fa-IR" sz="2000" b="1" dirty="0" smtClean="0">
                <a:cs typeface="B Nazanin" pitchFamily="2" charset="-78"/>
              </a:rPr>
              <a:t>2- تناسب با فصل </a:t>
            </a:r>
          </a:p>
          <a:p>
            <a:pPr algn="r" eaLnBrk="1" hangingPunct="1">
              <a:lnSpc>
                <a:spcPct val="80000"/>
              </a:lnSpc>
              <a:buFont typeface="Wingdings" pitchFamily="2" charset="2"/>
              <a:buNone/>
              <a:defRPr/>
            </a:pPr>
            <a:r>
              <a:rPr lang="fa-IR" sz="2000" b="1" dirty="0" smtClean="0">
                <a:cs typeface="B Nazanin" pitchFamily="2" charset="-78"/>
              </a:rPr>
              <a:t>3- شکل ظاهری ، رنگ و زیبایی </a:t>
            </a:r>
          </a:p>
          <a:p>
            <a:pPr algn="r" eaLnBrk="1" hangingPunct="1">
              <a:lnSpc>
                <a:spcPct val="80000"/>
              </a:lnSpc>
              <a:buFont typeface="Wingdings" pitchFamily="2" charset="2"/>
              <a:buNone/>
              <a:defRPr/>
            </a:pPr>
            <a:r>
              <a:rPr lang="fa-IR" sz="2000" b="1" dirty="0" smtClean="0">
                <a:cs typeface="B Nazanin" pitchFamily="2" charset="-78"/>
              </a:rPr>
              <a:t>4- کیفیت </a:t>
            </a:r>
          </a:p>
          <a:p>
            <a:pPr algn="r" eaLnBrk="1" hangingPunct="1">
              <a:lnSpc>
                <a:spcPct val="80000"/>
              </a:lnSpc>
              <a:buFont typeface="Wingdings" pitchFamily="2" charset="2"/>
              <a:buNone/>
              <a:defRPr/>
            </a:pPr>
            <a:r>
              <a:rPr lang="fa-IR" sz="2000" b="1" dirty="0" smtClean="0">
                <a:cs typeface="B Nazanin" pitchFamily="2" charset="-78"/>
              </a:rPr>
              <a:t>5- سهولت استفاده </a:t>
            </a:r>
          </a:p>
          <a:p>
            <a:pPr algn="r" eaLnBrk="1" hangingPunct="1">
              <a:lnSpc>
                <a:spcPct val="80000"/>
              </a:lnSpc>
              <a:buFont typeface="Wingdings" pitchFamily="2" charset="2"/>
              <a:buNone/>
              <a:defRPr/>
            </a:pPr>
            <a:r>
              <a:rPr lang="fa-IR" sz="2000" b="1" dirty="0" smtClean="0">
                <a:cs typeface="B Nazanin" pitchFamily="2" charset="-78"/>
              </a:rPr>
              <a:t>6- عدم مزاحمت جهت انجام کار </a:t>
            </a:r>
          </a:p>
          <a:p>
            <a:pPr algn="r" eaLnBrk="1" hangingPunct="1">
              <a:lnSpc>
                <a:spcPct val="80000"/>
              </a:lnSpc>
              <a:buFont typeface="Wingdings" pitchFamily="2" charset="2"/>
              <a:buNone/>
              <a:defRPr/>
            </a:pPr>
            <a:r>
              <a:rPr lang="fa-IR" sz="2000" b="1" dirty="0" smtClean="0">
                <a:cs typeface="B Nazanin" pitchFamily="2" charset="-78"/>
              </a:rPr>
              <a:t>7- عدم ایجاد اثرات جانبی </a:t>
            </a:r>
          </a:p>
          <a:p>
            <a:pPr algn="r" eaLnBrk="1" hangingPunct="1">
              <a:lnSpc>
                <a:spcPct val="80000"/>
              </a:lnSpc>
              <a:buFont typeface="Wingdings" pitchFamily="2" charset="2"/>
              <a:buNone/>
              <a:defRPr/>
            </a:pPr>
            <a:r>
              <a:rPr lang="fa-IR" sz="2000" b="1" dirty="0" smtClean="0">
                <a:cs typeface="B Nazanin" pitchFamily="2" charset="-78"/>
              </a:rPr>
              <a:t>8- مطابق با استاندارهای ملی و بین المللی  </a:t>
            </a:r>
          </a:p>
          <a:p>
            <a:pPr algn="r" eaLnBrk="1" hangingPunct="1">
              <a:lnSpc>
                <a:spcPct val="80000"/>
              </a:lnSpc>
              <a:buFont typeface="Wingdings" pitchFamily="2" charset="2"/>
              <a:buNone/>
              <a:defRPr/>
            </a:pPr>
            <a:r>
              <a:rPr lang="fa-IR" sz="2000" b="1" dirty="0" smtClean="0">
                <a:cs typeface="B Nazanin" pitchFamily="2" charset="-78"/>
              </a:rPr>
              <a:t>9- نظر کارگر  </a:t>
            </a:r>
          </a:p>
          <a:p>
            <a:pPr algn="r" eaLnBrk="1" hangingPunct="1">
              <a:lnSpc>
                <a:spcPct val="80000"/>
              </a:lnSpc>
              <a:buFont typeface="Wingdings" pitchFamily="2" charset="2"/>
              <a:buNone/>
              <a:defRPr/>
            </a:pPr>
            <a:r>
              <a:rPr lang="fa-IR" sz="2000" b="1" dirty="0" smtClean="0">
                <a:cs typeface="B Nazanin" pitchFamily="2" charset="-78"/>
              </a:rPr>
              <a:t>10-نگهداری </a:t>
            </a:r>
          </a:p>
          <a:p>
            <a:pPr algn="r" eaLnBrk="1" hangingPunct="1">
              <a:lnSpc>
                <a:spcPct val="80000"/>
              </a:lnSpc>
              <a:buFont typeface="Wingdings" pitchFamily="2" charset="2"/>
              <a:buNone/>
              <a:defRPr/>
            </a:pPr>
            <a:r>
              <a:rPr lang="fa-IR" sz="2000" b="1" dirty="0" smtClean="0">
                <a:cs typeface="B Nazanin" pitchFamily="2" charset="-78"/>
              </a:rPr>
              <a:t>11- قیمت </a:t>
            </a:r>
          </a:p>
          <a:p>
            <a:pPr algn="r" eaLnBrk="1" hangingPunct="1">
              <a:lnSpc>
                <a:spcPct val="80000"/>
              </a:lnSpc>
              <a:buFont typeface="Wingdings" pitchFamily="2" charset="2"/>
              <a:buNone/>
              <a:defRPr/>
            </a:pPr>
            <a:r>
              <a:rPr lang="fa-IR" sz="2000" b="1" dirty="0" smtClean="0">
                <a:cs typeface="B Nazanin" pitchFamily="2" charset="-78"/>
              </a:rPr>
              <a:t>12- جنس ( نوع ماده ای که از آن ساخته می شود )</a:t>
            </a:r>
            <a:r>
              <a:rPr lang="fa-IR" sz="2000" dirty="0" smtClean="0">
                <a:cs typeface="B Nazanin" pitchFamily="2" charset="-78"/>
              </a:rPr>
              <a:t> </a:t>
            </a:r>
            <a:endParaRPr lang="en-US" sz="2000" dirty="0" smtClean="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fa-IR" sz="4000" dirty="0" smtClean="0">
                <a:solidFill>
                  <a:schemeClr val="accent3"/>
                </a:solidFill>
                <a:cs typeface="B Titr" pitchFamily="2" charset="-78"/>
              </a:rPr>
              <a:t>وسایل حفاظت فردی دستگاه تنفسی</a:t>
            </a:r>
            <a:endParaRPr lang="fa-IR" sz="4000" dirty="0"/>
          </a:p>
        </p:txBody>
      </p:sp>
      <p:pic>
        <p:nvPicPr>
          <p:cNvPr id="32771" name="Content Placeholder 3" descr="94csdh98e92mask tak -2filter.jpg"/>
          <p:cNvPicPr>
            <a:picLocks noGrp="1" noChangeAspect="1"/>
          </p:cNvPicPr>
          <p:nvPr>
            <p:ph idx="1"/>
          </p:nvPr>
        </p:nvPicPr>
        <p:blipFill>
          <a:blip r:embed="rId2"/>
          <a:srcRect/>
          <a:stretch>
            <a:fillRect/>
          </a:stretch>
        </p:blipFill>
        <p:spPr>
          <a:xfrm>
            <a:off x="5214938" y="2786063"/>
            <a:ext cx="3709987" cy="2071687"/>
          </a:xfrm>
          <a:noFill/>
        </p:spPr>
      </p:pic>
      <p:pic>
        <p:nvPicPr>
          <p:cNvPr id="32772" name="Picture 3" descr="94q2d3q9q92mask tak-2 filter tamam sorat.jpg"/>
          <p:cNvPicPr>
            <a:picLocks noChangeAspect="1"/>
          </p:cNvPicPr>
          <p:nvPr/>
        </p:nvPicPr>
        <p:blipFill>
          <a:blip r:embed="rId3"/>
          <a:srcRect/>
          <a:stretch>
            <a:fillRect/>
          </a:stretch>
        </p:blipFill>
        <p:spPr bwMode="auto">
          <a:xfrm>
            <a:off x="1071563" y="2786063"/>
            <a:ext cx="3500437" cy="2071687"/>
          </a:xfrm>
          <a:prstGeom prst="rect">
            <a:avLst/>
          </a:prstGeom>
          <a:noFill/>
          <a:ln w="9525">
            <a:noFill/>
            <a:miter lim="800000"/>
            <a:headEnd/>
            <a:tailEnd/>
          </a:ln>
        </p:spPr>
      </p:pic>
      <p:sp>
        <p:nvSpPr>
          <p:cNvPr id="32773" name="Rectangle 5"/>
          <p:cNvSpPr>
            <a:spLocks noChangeArrowheads="1"/>
          </p:cNvSpPr>
          <p:nvPr/>
        </p:nvSpPr>
        <p:spPr bwMode="auto">
          <a:xfrm>
            <a:off x="3357563" y="1854200"/>
            <a:ext cx="5853112" cy="800100"/>
          </a:xfrm>
          <a:prstGeom prst="rect">
            <a:avLst/>
          </a:prstGeom>
          <a:noFill/>
          <a:ln w="9525">
            <a:noFill/>
            <a:miter lim="800000"/>
            <a:headEnd/>
            <a:tailEnd/>
          </a:ln>
        </p:spPr>
        <p:txBody>
          <a:bodyPr wrap="none">
            <a:spAutoFit/>
          </a:bodyPr>
          <a:lstStyle/>
          <a:p>
            <a:r>
              <a:rPr lang="fa-IR" sz="2800" b="1">
                <a:solidFill>
                  <a:srgbClr val="FF0000"/>
                </a:solidFill>
                <a:cs typeface="B Nazanin" pitchFamily="2" charset="-78"/>
              </a:rPr>
              <a:t>ماسک های فیلتردار ضدگاز و ضدمواد شیمیائی</a:t>
            </a:r>
          </a:p>
          <a:p>
            <a:endParaRPr lang="fa-IR"/>
          </a:p>
        </p:txBody>
      </p:sp>
      <p:sp>
        <p:nvSpPr>
          <p:cNvPr id="32774" name="Rectangle 6"/>
          <p:cNvSpPr>
            <a:spLocks noChangeArrowheads="1"/>
          </p:cNvSpPr>
          <p:nvPr/>
        </p:nvSpPr>
        <p:spPr bwMode="auto">
          <a:xfrm>
            <a:off x="5000625" y="5076825"/>
            <a:ext cx="3929063" cy="923925"/>
          </a:xfrm>
          <a:prstGeom prst="rect">
            <a:avLst/>
          </a:prstGeom>
          <a:noFill/>
          <a:ln w="9525">
            <a:noFill/>
            <a:miter lim="800000"/>
            <a:headEnd/>
            <a:tailEnd/>
          </a:ln>
        </p:spPr>
        <p:txBody>
          <a:bodyPr>
            <a:spAutoFit/>
          </a:bodyPr>
          <a:lstStyle/>
          <a:p>
            <a:pPr algn="r" rtl="1"/>
            <a:r>
              <a:rPr lang="fa-IR" b="1">
                <a:cs typeface="B Nazanin" pitchFamily="2" charset="-78"/>
              </a:rPr>
              <a:t>ماسک های نیم صورت : این ماسک ها فقط بینی و دهان را پوشش می دهند و در دو مدل تک فیلتر و دو فیلتر تولید می شوند .</a:t>
            </a:r>
            <a:endParaRPr lang="fa-IR" b="1"/>
          </a:p>
        </p:txBody>
      </p:sp>
      <p:sp>
        <p:nvSpPr>
          <p:cNvPr id="32775" name="Rectangle 7"/>
          <p:cNvSpPr>
            <a:spLocks noChangeArrowheads="1"/>
          </p:cNvSpPr>
          <p:nvPr/>
        </p:nvSpPr>
        <p:spPr bwMode="auto">
          <a:xfrm>
            <a:off x="928688" y="5000625"/>
            <a:ext cx="4000500" cy="1200150"/>
          </a:xfrm>
          <a:prstGeom prst="rect">
            <a:avLst/>
          </a:prstGeom>
          <a:noFill/>
          <a:ln w="9525">
            <a:noFill/>
            <a:miter lim="800000"/>
            <a:headEnd/>
            <a:tailEnd/>
          </a:ln>
        </p:spPr>
        <p:txBody>
          <a:bodyPr>
            <a:spAutoFit/>
          </a:bodyPr>
          <a:lstStyle/>
          <a:p>
            <a:pPr algn="r" rtl="1"/>
            <a:r>
              <a:rPr lang="fa-IR" b="1">
                <a:cs typeface="B Nazanin" pitchFamily="2" charset="-78"/>
              </a:rPr>
              <a:t>ماسک های تمام صورت : این ماسکها تمام صورت را پوشش می دهند و از آسیب دیدن چشمها و پوست صورت جلوگیری می کنند و در دو مدل  تک فیلتر و دو فیلتر تولید می شوند .</a:t>
            </a:r>
            <a:endParaRPr lang="fa-I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accent3"/>
                </a:solidFill>
                <a:cs typeface="B Titr" pitchFamily="2" charset="-78"/>
              </a:rPr>
              <a:t>وسایل حفاظت فردی دستگاه تنفسی</a:t>
            </a:r>
            <a:endParaRPr lang="fa-IR" sz="3600" dirty="0" smtClean="0"/>
          </a:p>
        </p:txBody>
      </p:sp>
      <p:pic>
        <p:nvPicPr>
          <p:cNvPr id="33795" name="Content Placeholder 3" descr="10q2d3q9q54AC190.jpg"/>
          <p:cNvPicPr>
            <a:picLocks noGrp="1" noChangeAspect="1"/>
          </p:cNvPicPr>
          <p:nvPr>
            <p:ph idx="1"/>
          </p:nvPr>
        </p:nvPicPr>
        <p:blipFill>
          <a:blip r:embed="rId2"/>
          <a:srcRect/>
          <a:stretch>
            <a:fillRect/>
          </a:stretch>
        </p:blipFill>
        <p:spPr>
          <a:xfrm>
            <a:off x="928688" y="1643063"/>
            <a:ext cx="3000375" cy="3429000"/>
          </a:xfrm>
        </p:spPr>
      </p:pic>
      <p:sp>
        <p:nvSpPr>
          <p:cNvPr id="33796" name="TextBox 4"/>
          <p:cNvSpPr txBox="1">
            <a:spLocks noChangeArrowheads="1"/>
          </p:cNvSpPr>
          <p:nvPr/>
        </p:nvSpPr>
        <p:spPr bwMode="auto">
          <a:xfrm>
            <a:off x="4000500" y="1928813"/>
            <a:ext cx="5000625" cy="2708275"/>
          </a:xfrm>
          <a:prstGeom prst="rect">
            <a:avLst/>
          </a:prstGeom>
          <a:noFill/>
          <a:ln w="9525">
            <a:noFill/>
            <a:miter lim="800000"/>
            <a:headEnd/>
            <a:tailEnd/>
          </a:ln>
        </p:spPr>
        <p:txBody>
          <a:bodyPr>
            <a:spAutoFit/>
          </a:bodyPr>
          <a:lstStyle/>
          <a:p>
            <a:pPr algn="r" rtl="1"/>
            <a:r>
              <a:rPr lang="fa-IR" sz="2200" b="1">
                <a:solidFill>
                  <a:srgbClr val="FF0000"/>
                </a:solidFill>
                <a:cs typeface="B Nazanin" pitchFamily="2" charset="-78"/>
              </a:rPr>
              <a:t>سیستم تنفسی هوارسان دائم با ماسک تمام صورت </a:t>
            </a:r>
            <a:r>
              <a:rPr lang="fa-IR" sz="2200" b="1">
                <a:cs typeface="B Nazanin" pitchFamily="2" charset="-78"/>
              </a:rPr>
              <a:t> </a:t>
            </a:r>
            <a:r>
              <a:rPr lang="fa-IR" b="1">
                <a:cs typeface="B Nazanin" pitchFamily="2" charset="-78"/>
              </a:rPr>
              <a:t>این سیستم های هوارسان قادر هستند با اتصال به هوای پالایش شده کمپرسورهای صنعتی با استفاده از فیلتر یونیت یک و یا دو نفره جهت تصفیه هوای کمپرسورها امکان حضور و انجام فعالیت مستمر اپراتور را در محیط های بشدت آلوده فراهم نماید. </a:t>
            </a:r>
            <a:endParaRPr lang="fa-IR">
              <a:cs typeface="B Nazanin" pitchFamily="2" charset="-78"/>
            </a:endParaRPr>
          </a:p>
          <a:p>
            <a:pPr algn="r" rtl="1"/>
            <a:r>
              <a:rPr lang="fa-IR" b="1">
                <a:cs typeface="B Nazanin" pitchFamily="2" charset="-78"/>
              </a:rPr>
              <a:t>هواي موردنياز اين سيستم هاازكمپرسورهاي صنعتي به كمك  تجهيزات پالايشگر (</a:t>
            </a:r>
            <a:r>
              <a:rPr lang="en-US" b="1">
                <a:cs typeface="B Nazanin" pitchFamily="2" charset="-78"/>
              </a:rPr>
              <a:t>Air filter units)  </a:t>
            </a:r>
            <a:r>
              <a:rPr lang="fa-IR" b="1">
                <a:cs typeface="B Nazanin" pitchFamily="2" charset="-78"/>
              </a:rPr>
              <a:t>و پس از پالايش وتعديل فشار هوا تامين ميگردد. </a:t>
            </a:r>
            <a:endParaRPr lang="fa-IR">
              <a:cs typeface="B Nazanin" pitchFamily="2" charset="-78"/>
            </a:endParaRPr>
          </a:p>
        </p:txBody>
      </p:sp>
      <p:pic>
        <p:nvPicPr>
          <p:cNvPr id="33797" name="Picture 6" descr="10asert22q54Unit.JPG"/>
          <p:cNvPicPr>
            <a:picLocks noChangeAspect="1"/>
          </p:cNvPicPr>
          <p:nvPr/>
        </p:nvPicPr>
        <p:blipFill>
          <a:blip r:embed="rId3"/>
          <a:srcRect/>
          <a:stretch>
            <a:fillRect/>
          </a:stretch>
        </p:blipFill>
        <p:spPr bwMode="auto">
          <a:xfrm>
            <a:off x="4000500" y="4643438"/>
            <a:ext cx="4686300" cy="199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4000" dirty="0" smtClean="0">
                <a:solidFill>
                  <a:schemeClr val="accent3"/>
                </a:solidFill>
                <a:cs typeface="B Titr" pitchFamily="2" charset="-78"/>
              </a:rPr>
              <a:t>وسایل حفاظت فردی دستگاه تنفسی</a:t>
            </a:r>
            <a:endParaRPr lang="fa-IR" sz="4000" dirty="0" smtClean="0"/>
          </a:p>
        </p:txBody>
      </p:sp>
      <p:pic>
        <p:nvPicPr>
          <p:cNvPr id="34819" name="Content Placeholder 3" descr="21apol45c23ACS951.jpg"/>
          <p:cNvPicPr>
            <a:picLocks noGrp="1" noChangeAspect="1"/>
          </p:cNvPicPr>
          <p:nvPr>
            <p:ph idx="1"/>
          </p:nvPr>
        </p:nvPicPr>
        <p:blipFill>
          <a:blip r:embed="rId2"/>
          <a:srcRect/>
          <a:stretch>
            <a:fillRect/>
          </a:stretch>
        </p:blipFill>
        <p:spPr>
          <a:xfrm>
            <a:off x="928688" y="1928813"/>
            <a:ext cx="3076575" cy="3810000"/>
          </a:xfrm>
        </p:spPr>
      </p:pic>
      <p:sp>
        <p:nvSpPr>
          <p:cNvPr id="34820" name="TextBox 4"/>
          <p:cNvSpPr txBox="1">
            <a:spLocks noChangeArrowheads="1"/>
          </p:cNvSpPr>
          <p:nvPr/>
        </p:nvSpPr>
        <p:spPr bwMode="auto">
          <a:xfrm>
            <a:off x="4500563" y="2286000"/>
            <a:ext cx="4000500" cy="1846263"/>
          </a:xfrm>
          <a:prstGeom prst="rect">
            <a:avLst/>
          </a:prstGeom>
          <a:noFill/>
          <a:ln w="9525">
            <a:noFill/>
            <a:miter lim="800000"/>
            <a:headEnd/>
            <a:tailEnd/>
          </a:ln>
        </p:spPr>
        <p:txBody>
          <a:bodyPr>
            <a:spAutoFit/>
          </a:bodyPr>
          <a:lstStyle/>
          <a:p>
            <a:pPr algn="r" rtl="1"/>
            <a:r>
              <a:rPr lang="fa-IR" sz="2400" b="1">
                <a:solidFill>
                  <a:srgbClr val="FF0000"/>
                </a:solidFill>
                <a:cs typeface="B Nazanin" pitchFamily="2" charset="-78"/>
              </a:rPr>
              <a:t>سیستم هوارسان با ماسک </a:t>
            </a:r>
            <a:r>
              <a:rPr lang="fa-IR" b="1">
                <a:cs typeface="B Nazanin" pitchFamily="2" charset="-78"/>
              </a:rPr>
              <a:t>-</a:t>
            </a:r>
            <a:r>
              <a:rPr lang="en-US" b="1">
                <a:cs typeface="B Nazanin" pitchFamily="2" charset="-78"/>
              </a:rPr>
              <a:t> </a:t>
            </a:r>
            <a:r>
              <a:rPr lang="fa-IR" b="1">
                <a:cs typeface="B Nazanin" pitchFamily="2" charset="-78"/>
              </a:rPr>
              <a:t>برای کارهای سندبلاست (شن پاشی)- سیستم هوارسان با ماسک تمام صورت و کلاه که محافظت می کند از سر و قسمتهایی از بدن و تراشه ها و اجسام ریزی که در معرض برخوردشان قرار بگیرید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accent3"/>
                </a:solidFill>
                <a:cs typeface="B Titr" pitchFamily="2" charset="-78"/>
              </a:rPr>
              <a:t>وسایل حفاظت فردی دستگاه تنفسی</a:t>
            </a:r>
            <a:endParaRPr lang="fa-IR" sz="3600" dirty="0" smtClean="0"/>
          </a:p>
        </p:txBody>
      </p:sp>
      <p:sp>
        <p:nvSpPr>
          <p:cNvPr id="3" name="Content Placeholder 2"/>
          <p:cNvSpPr>
            <a:spLocks noGrp="1"/>
          </p:cNvSpPr>
          <p:nvPr>
            <p:ph idx="1"/>
          </p:nvPr>
        </p:nvSpPr>
        <p:spPr/>
        <p:txBody>
          <a:bodyPr/>
          <a:lstStyle/>
          <a:p>
            <a:pPr algn="r" eaLnBrk="1" hangingPunct="1">
              <a:buFont typeface="Wingdings" pitchFamily="2" charset="2"/>
              <a:buNone/>
              <a:defRPr/>
            </a:pPr>
            <a:r>
              <a:rPr lang="fa-IR" sz="2800" b="1" dirty="0" smtClean="0">
                <a:solidFill>
                  <a:srgbClr val="FF0000"/>
                </a:solidFill>
                <a:cs typeface="B Nazanin" pitchFamily="2" charset="-78"/>
              </a:rPr>
              <a:t>سیستم پالایشگر تنفسی:</a:t>
            </a:r>
          </a:p>
          <a:p>
            <a:pPr algn="r" eaLnBrk="1" hangingPunct="1">
              <a:buFont typeface="Wingdings" pitchFamily="2" charset="2"/>
              <a:buNone/>
              <a:defRPr/>
            </a:pPr>
            <a:r>
              <a:rPr lang="fa-IR" sz="2400" dirty="0" smtClean="0">
                <a:cs typeface="B Nazanin" pitchFamily="2" charset="-78"/>
              </a:rPr>
              <a:t>اين سيستم  داراي يك پمپ دمنده هوشمند </a:t>
            </a:r>
          </a:p>
          <a:p>
            <a:pPr algn="r" eaLnBrk="1" hangingPunct="1">
              <a:buFont typeface="Wingdings" pitchFamily="2" charset="2"/>
              <a:buNone/>
              <a:defRPr/>
            </a:pPr>
            <a:r>
              <a:rPr lang="fa-IR" sz="2400" dirty="0" smtClean="0">
                <a:cs typeface="B Nazanin" pitchFamily="2" charset="-78"/>
              </a:rPr>
              <a:t> مي باشند كه هواي پالايش شده مورد نياز اپراتور </a:t>
            </a:r>
          </a:p>
          <a:p>
            <a:pPr algn="r" eaLnBrk="1" hangingPunct="1">
              <a:buFont typeface="Wingdings" pitchFamily="2" charset="2"/>
              <a:buNone/>
              <a:defRPr/>
            </a:pPr>
            <a:r>
              <a:rPr lang="fa-IR" sz="2400" dirty="0" smtClean="0">
                <a:cs typeface="B Nazanin" pitchFamily="2" charset="-78"/>
              </a:rPr>
              <a:t>را با هر ميزان نياز تنفسي در طول يك شيفت </a:t>
            </a:r>
          </a:p>
          <a:p>
            <a:pPr algn="r" eaLnBrk="1" hangingPunct="1">
              <a:buFont typeface="Wingdings" pitchFamily="2" charset="2"/>
              <a:buNone/>
              <a:defRPr/>
            </a:pPr>
            <a:r>
              <a:rPr lang="fa-IR" sz="2400" dirty="0" smtClean="0">
                <a:cs typeface="B Nazanin" pitchFamily="2" charset="-78"/>
              </a:rPr>
              <a:t>كاري تامين می نمايند.باطری قابل شارژ تعبيه</a:t>
            </a:r>
          </a:p>
          <a:p>
            <a:pPr algn="r" eaLnBrk="1" hangingPunct="1">
              <a:buFont typeface="Wingdings" pitchFamily="2" charset="2"/>
              <a:buNone/>
              <a:defRPr/>
            </a:pPr>
            <a:r>
              <a:rPr lang="fa-IR" sz="2400" dirty="0" smtClean="0">
                <a:cs typeface="B Nazanin" pitchFamily="2" charset="-78"/>
              </a:rPr>
              <a:t> شده دراين سيستمها مي توانند در يك شيفت </a:t>
            </a:r>
          </a:p>
          <a:p>
            <a:pPr algn="r" eaLnBrk="1" hangingPunct="1">
              <a:buFont typeface="Wingdings" pitchFamily="2" charset="2"/>
              <a:buNone/>
              <a:defRPr/>
            </a:pPr>
            <a:r>
              <a:rPr lang="fa-IR" sz="2400" dirty="0" smtClean="0">
                <a:cs typeface="B Nazanin" pitchFamily="2" charset="-78"/>
              </a:rPr>
              <a:t>كاري حدود 7 ساعت متوالی يا متناوب تنفس </a:t>
            </a:r>
          </a:p>
          <a:p>
            <a:pPr algn="r" eaLnBrk="1" hangingPunct="1">
              <a:buFont typeface="Wingdings" pitchFamily="2" charset="2"/>
              <a:buNone/>
              <a:defRPr/>
            </a:pPr>
            <a:r>
              <a:rPr lang="fa-IR" sz="2400" dirty="0" smtClean="0">
                <a:cs typeface="B Nazanin" pitchFamily="2" charset="-78"/>
              </a:rPr>
              <a:t>سالم را تسهيل نمايند.</a:t>
            </a:r>
            <a:endParaRPr lang="fa-IR" sz="2400" dirty="0" smtClean="0">
              <a:solidFill>
                <a:srgbClr val="FF0000"/>
              </a:solidFill>
              <a:cs typeface="B Nazanin" pitchFamily="2" charset="-78"/>
            </a:endParaRPr>
          </a:p>
        </p:txBody>
      </p:sp>
      <p:pic>
        <p:nvPicPr>
          <p:cNvPr id="35844" name="Picture 3" descr="21bnpr39f55System palayeshgar TMTr2002.jpg"/>
          <p:cNvPicPr>
            <a:picLocks noChangeAspect="1"/>
          </p:cNvPicPr>
          <p:nvPr/>
        </p:nvPicPr>
        <p:blipFill>
          <a:blip r:embed="rId2"/>
          <a:srcRect/>
          <a:stretch>
            <a:fillRect/>
          </a:stretch>
        </p:blipFill>
        <p:spPr bwMode="auto">
          <a:xfrm>
            <a:off x="928688" y="2000250"/>
            <a:ext cx="281940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r" eaLnBrk="1" hangingPunct="1">
              <a:defRPr/>
            </a:pPr>
            <a:r>
              <a:rPr lang="fa-IR" sz="3600" dirty="0" smtClean="0">
                <a:solidFill>
                  <a:schemeClr val="accent3"/>
                </a:solidFill>
                <a:cs typeface="B Titr" pitchFamily="2" charset="-78"/>
              </a:rPr>
              <a:t>وسایل حفاظت فردی دستگاه تنفسی</a:t>
            </a:r>
            <a:endParaRPr lang="en-US" sz="3600" dirty="0" smtClean="0">
              <a:solidFill>
                <a:schemeClr val="accent3"/>
              </a:solidFill>
              <a:cs typeface="B Titr" pitchFamily="2" charset="-78"/>
            </a:endParaRPr>
          </a:p>
        </p:txBody>
      </p:sp>
      <p:sp>
        <p:nvSpPr>
          <p:cNvPr id="115715" name="Rectangle 3"/>
          <p:cNvSpPr>
            <a:spLocks noGrp="1" noChangeArrowheads="1"/>
          </p:cNvSpPr>
          <p:nvPr>
            <p:ph type="body" idx="1"/>
          </p:nvPr>
        </p:nvSpPr>
        <p:spPr>
          <a:xfrm>
            <a:off x="1066800" y="1981200"/>
            <a:ext cx="7543800" cy="4543425"/>
          </a:xfrm>
        </p:spPr>
        <p:txBody>
          <a:bodyPr/>
          <a:lstStyle/>
          <a:p>
            <a:pPr algn="r" eaLnBrk="1" hangingPunct="1">
              <a:lnSpc>
                <a:spcPct val="90000"/>
              </a:lnSpc>
              <a:buFont typeface="Wingdings" pitchFamily="2" charset="2"/>
              <a:buNone/>
              <a:defRPr/>
            </a:pPr>
            <a:r>
              <a:rPr lang="fa-IR" sz="2400" b="1" dirty="0" smtClean="0">
                <a:solidFill>
                  <a:srgbClr val="FF0000"/>
                </a:solidFill>
                <a:cs typeface="B Nazanin" pitchFamily="2" charset="-78"/>
              </a:rPr>
              <a:t>موارد محدودیت استفاده از رسپیراتورهای تصفیه کننده :</a:t>
            </a:r>
          </a:p>
          <a:p>
            <a:pPr algn="r" eaLnBrk="1" hangingPunct="1">
              <a:lnSpc>
                <a:spcPct val="90000"/>
              </a:lnSpc>
              <a:buFont typeface="Wingdings" pitchFamily="2" charset="2"/>
              <a:buNone/>
              <a:defRPr/>
            </a:pPr>
            <a:endParaRPr lang="fa-IR" sz="2400" dirty="0" smtClean="0">
              <a:cs typeface="B Nazanin" pitchFamily="2" charset="-78"/>
            </a:endParaRPr>
          </a:p>
          <a:p>
            <a:pPr algn="r" eaLnBrk="1" hangingPunct="1">
              <a:lnSpc>
                <a:spcPct val="90000"/>
              </a:lnSpc>
              <a:buFont typeface="Wingdings" pitchFamily="2" charset="2"/>
              <a:buNone/>
              <a:defRPr/>
            </a:pPr>
            <a:r>
              <a:rPr lang="fa-IR" sz="2400" dirty="0" smtClean="0">
                <a:cs typeface="B Nazanin" pitchFamily="2" charset="-78"/>
              </a:rPr>
              <a:t>1- جاییکه غلظت اکسیژن ناکافی است ،‌ مثلا فضای محصور مخازن </a:t>
            </a:r>
          </a:p>
          <a:p>
            <a:pPr algn="r" eaLnBrk="1" hangingPunct="1">
              <a:lnSpc>
                <a:spcPct val="90000"/>
              </a:lnSpc>
              <a:buFont typeface="Wingdings" pitchFamily="2" charset="2"/>
              <a:buNone/>
              <a:defRPr/>
            </a:pPr>
            <a:r>
              <a:rPr lang="fa-IR" sz="2400" dirty="0" smtClean="0">
                <a:cs typeface="B Nazanin" pitchFamily="2" charset="-78"/>
              </a:rPr>
              <a:t>2- جاییکه ماهیت آلاینده نامشخص است </a:t>
            </a:r>
          </a:p>
          <a:p>
            <a:pPr algn="r" eaLnBrk="1" hangingPunct="1">
              <a:lnSpc>
                <a:spcPct val="90000"/>
              </a:lnSpc>
              <a:buFont typeface="Wingdings" pitchFamily="2" charset="2"/>
              <a:buNone/>
              <a:defRPr/>
            </a:pPr>
            <a:r>
              <a:rPr lang="fa-IR" sz="2400" dirty="0" smtClean="0">
                <a:cs typeface="B Nazanin" pitchFamily="2" charset="-78"/>
              </a:rPr>
              <a:t>3- جاییکه غلظت آلاینده بیش از توان رسپیراتور است </a:t>
            </a:r>
          </a:p>
          <a:p>
            <a:pPr algn="r" eaLnBrk="1" hangingPunct="1">
              <a:lnSpc>
                <a:spcPct val="90000"/>
              </a:lnSpc>
              <a:buFont typeface="Wingdings" pitchFamily="2" charset="2"/>
              <a:buNone/>
              <a:defRPr/>
            </a:pPr>
            <a:r>
              <a:rPr lang="fa-IR" sz="2400" dirty="0" smtClean="0">
                <a:cs typeface="B Nazanin" pitchFamily="2" charset="-78"/>
              </a:rPr>
              <a:t>4- جاییکه امکان جذب یا فیلتر کردن آلاینده وجود ندارد </a:t>
            </a:r>
          </a:p>
          <a:p>
            <a:pPr algn="r" eaLnBrk="1" hangingPunct="1">
              <a:lnSpc>
                <a:spcPct val="90000"/>
              </a:lnSpc>
              <a:buFont typeface="Wingdings" pitchFamily="2" charset="2"/>
              <a:buNone/>
              <a:defRPr/>
            </a:pPr>
            <a:r>
              <a:rPr lang="fa-IR" sz="2400" dirty="0" smtClean="0">
                <a:cs typeface="B Nazanin" pitchFamily="2" charset="-78"/>
              </a:rPr>
              <a:t>تذکر : رسپیراتورهای تصفیه کننده به افرادی که دچار عارضه قلبی و ریوی اند توصیه نمی شود ، چون در حین انجام عمل دم ، هوا با ایجاد یک فشار منفی وارد میشود ، و این مستلزم تلاش اضافی است که برای افراد فوق الذکر مشکل است و بهتر است از رسپیراتورهای تامین کننده استفاده کنند .</a:t>
            </a:r>
          </a:p>
          <a:p>
            <a:pPr algn="r" eaLnBrk="1" hangingPunct="1">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r" eaLnBrk="1" hangingPunct="1">
              <a:defRPr/>
            </a:pPr>
            <a:r>
              <a:rPr lang="fa-IR" sz="4000" dirty="0" smtClean="0">
                <a:solidFill>
                  <a:schemeClr val="accent4">
                    <a:lumMod val="75000"/>
                  </a:schemeClr>
                </a:solidFill>
                <a:cs typeface="B Titr" pitchFamily="2" charset="-78"/>
              </a:rPr>
              <a:t>وسایل حفاظت فردی چشم</a:t>
            </a:r>
            <a:endParaRPr lang="en-US" sz="4000" dirty="0" smtClean="0">
              <a:solidFill>
                <a:schemeClr val="accent4">
                  <a:lumMod val="75000"/>
                </a:schemeClr>
              </a:solidFill>
              <a:cs typeface="B Titr" pitchFamily="2" charset="-78"/>
            </a:endParaRPr>
          </a:p>
        </p:txBody>
      </p:sp>
      <p:sp>
        <p:nvSpPr>
          <p:cNvPr id="111619" name="Rectangle 3"/>
          <p:cNvSpPr>
            <a:spLocks noGrp="1" noChangeArrowheads="1"/>
          </p:cNvSpPr>
          <p:nvPr>
            <p:ph type="body" idx="1"/>
          </p:nvPr>
        </p:nvSpPr>
        <p:spPr/>
        <p:txBody>
          <a:bodyPr/>
          <a:lstStyle/>
          <a:p>
            <a:pPr algn="r" eaLnBrk="1" hangingPunct="1">
              <a:lnSpc>
                <a:spcPct val="80000"/>
              </a:lnSpc>
              <a:buFont typeface="Wingdings" pitchFamily="2" charset="2"/>
              <a:buNone/>
              <a:defRPr/>
            </a:pPr>
            <a:endParaRPr lang="fa-IR" sz="2800" dirty="0" smtClean="0"/>
          </a:p>
          <a:p>
            <a:pPr algn="r" eaLnBrk="1" hangingPunct="1">
              <a:lnSpc>
                <a:spcPct val="80000"/>
              </a:lnSpc>
              <a:buFont typeface="Wingdings" pitchFamily="2" charset="2"/>
              <a:buNone/>
              <a:defRPr/>
            </a:pPr>
            <a:r>
              <a:rPr lang="fa-IR" sz="2800" dirty="0" smtClean="0">
                <a:cs typeface="B Nazanin" pitchFamily="2" charset="-78"/>
              </a:rPr>
              <a:t>5 ٪ کل حوادث شغلی از نوع حوادث چشمی می باشد . </a:t>
            </a:r>
          </a:p>
          <a:p>
            <a:pPr algn="r" eaLnBrk="1" hangingPunct="1">
              <a:lnSpc>
                <a:spcPct val="80000"/>
              </a:lnSpc>
              <a:buFont typeface="Wingdings" pitchFamily="2" charset="2"/>
              <a:buNone/>
              <a:defRPr/>
            </a:pPr>
            <a:r>
              <a:rPr lang="fa-IR" sz="2800" dirty="0" smtClean="0">
                <a:cs typeface="B Nazanin" pitchFamily="2" charset="-78"/>
              </a:rPr>
              <a:t>60 ٪ افرادی که دچار حوادث چشمی می شوند فاقد تجهیزات حفاظتی بودند.</a:t>
            </a:r>
            <a:endParaRPr lang="en-US" sz="2800" dirty="0" smtClean="0">
              <a:cs typeface="B Nazanin" pitchFamily="2" charset="-78"/>
            </a:endParaRPr>
          </a:p>
          <a:p>
            <a:pPr algn="r" eaLnBrk="1" hangingPunct="1">
              <a:lnSpc>
                <a:spcPct val="80000"/>
              </a:lnSpc>
              <a:buFont typeface="Wingdings" pitchFamily="2" charset="2"/>
              <a:buNone/>
              <a:defRPr/>
            </a:pPr>
            <a:r>
              <a:rPr lang="fa-IR" sz="2800" dirty="0" smtClean="0">
                <a:cs typeface="B Nazanin" pitchFamily="2" charset="-78"/>
              </a:rPr>
              <a:t>خطرات اصلی :</a:t>
            </a:r>
          </a:p>
          <a:p>
            <a:pPr algn="r" eaLnBrk="1" hangingPunct="1">
              <a:lnSpc>
                <a:spcPct val="80000"/>
              </a:lnSpc>
              <a:buFont typeface="Wingdings" pitchFamily="2" charset="2"/>
              <a:buNone/>
              <a:defRPr/>
            </a:pPr>
            <a:r>
              <a:rPr lang="fa-IR" sz="2800" dirty="0" smtClean="0">
                <a:cs typeface="B Nazanin" pitchFamily="2" charset="-78"/>
              </a:rPr>
              <a:t>1- اجسام پران و مواد شیمیایی </a:t>
            </a:r>
          </a:p>
          <a:p>
            <a:pPr algn="r" eaLnBrk="1" hangingPunct="1">
              <a:lnSpc>
                <a:spcPct val="80000"/>
              </a:lnSpc>
              <a:buFont typeface="Wingdings" pitchFamily="2" charset="2"/>
              <a:buNone/>
              <a:defRPr/>
            </a:pPr>
            <a:r>
              <a:rPr lang="fa-IR" sz="2800" dirty="0" smtClean="0">
                <a:cs typeface="B Nazanin" pitchFamily="2" charset="-78"/>
              </a:rPr>
              <a:t>2- تشعشعات حرارتی </a:t>
            </a:r>
          </a:p>
          <a:p>
            <a:pPr algn="r" eaLnBrk="1" hangingPunct="1">
              <a:lnSpc>
                <a:spcPct val="80000"/>
              </a:lnSpc>
              <a:buFont typeface="Wingdings" pitchFamily="2" charset="2"/>
              <a:buNone/>
              <a:defRPr/>
            </a:pPr>
            <a:r>
              <a:rPr lang="fa-IR" sz="2800" dirty="0" smtClean="0">
                <a:cs typeface="B Nazanin" pitchFamily="2" charset="-78"/>
              </a:rPr>
              <a:t>الف – اشعه مادون قرمز </a:t>
            </a:r>
          </a:p>
          <a:p>
            <a:pPr algn="r" eaLnBrk="1" hangingPunct="1">
              <a:lnSpc>
                <a:spcPct val="80000"/>
              </a:lnSpc>
              <a:buFont typeface="Wingdings" pitchFamily="2" charset="2"/>
              <a:buNone/>
              <a:defRPr/>
            </a:pPr>
            <a:r>
              <a:rPr lang="fa-IR" sz="2800" dirty="0" smtClean="0">
                <a:cs typeface="B Nazanin" pitchFamily="2" charset="-78"/>
              </a:rPr>
              <a:t>ب – اشعه لیزر </a:t>
            </a: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r" eaLnBrk="1" hangingPunct="1">
              <a:defRPr/>
            </a:pPr>
            <a:r>
              <a:rPr lang="fa-IR" sz="4000" dirty="0" smtClean="0">
                <a:solidFill>
                  <a:schemeClr val="accent4">
                    <a:lumMod val="75000"/>
                  </a:schemeClr>
                </a:solidFill>
                <a:cs typeface="B Titr" pitchFamily="2" charset="-78"/>
              </a:rPr>
              <a:t>وسایل حفاظت فردی چشم</a:t>
            </a:r>
            <a:endParaRPr lang="en-US" sz="4000" dirty="0" smtClean="0">
              <a:solidFill>
                <a:schemeClr val="accent4">
                  <a:lumMod val="75000"/>
                </a:schemeClr>
              </a:solidFill>
              <a:cs typeface="B Titr" pitchFamily="2" charset="-78"/>
            </a:endParaRPr>
          </a:p>
        </p:txBody>
      </p:sp>
      <p:sp>
        <p:nvSpPr>
          <p:cNvPr id="112643" name="Rectangle 3"/>
          <p:cNvSpPr>
            <a:spLocks noGrp="1" noChangeArrowheads="1"/>
          </p:cNvSpPr>
          <p:nvPr>
            <p:ph type="body" idx="1"/>
          </p:nvPr>
        </p:nvSpPr>
        <p:spPr/>
        <p:txBody>
          <a:bodyPr/>
          <a:lstStyle/>
          <a:p>
            <a:pPr algn="r" eaLnBrk="1" hangingPunct="1">
              <a:buFont typeface="Wingdings" pitchFamily="2" charset="2"/>
              <a:buNone/>
              <a:defRPr/>
            </a:pPr>
            <a:r>
              <a:rPr lang="fa-IR" sz="2800" b="1" dirty="0" smtClean="0">
                <a:solidFill>
                  <a:srgbClr val="FF0000"/>
                </a:solidFill>
                <a:cs typeface="B Nazanin" pitchFamily="2" charset="-78"/>
              </a:rPr>
              <a:t>علل اصلی جراحات چشمی :</a:t>
            </a:r>
          </a:p>
          <a:p>
            <a:pPr algn="r" eaLnBrk="1" hangingPunct="1">
              <a:buFont typeface="Wingdings" pitchFamily="2" charset="2"/>
              <a:buNone/>
              <a:defRPr/>
            </a:pPr>
            <a:endParaRPr lang="fa-IR" sz="2400" dirty="0" smtClean="0"/>
          </a:p>
          <a:p>
            <a:pPr algn="r" eaLnBrk="1" hangingPunct="1">
              <a:buFont typeface="Wingdings" pitchFamily="2" charset="2"/>
              <a:buNone/>
              <a:defRPr/>
            </a:pPr>
            <a:r>
              <a:rPr lang="fa-IR" sz="2800" dirty="0" smtClean="0">
                <a:cs typeface="B Nazanin" pitchFamily="2" charset="-78"/>
              </a:rPr>
              <a:t>1- اجسام پران بویژه اجسام ناشی از کار با ابزارهای دستی </a:t>
            </a:r>
          </a:p>
          <a:p>
            <a:pPr algn="r" eaLnBrk="1" hangingPunct="1">
              <a:buFont typeface="Wingdings" pitchFamily="2" charset="2"/>
              <a:buNone/>
              <a:defRPr/>
            </a:pPr>
            <a:r>
              <a:rPr lang="fa-IR" sz="2800" dirty="0" smtClean="0">
                <a:cs typeface="B Nazanin" pitchFamily="2" charset="-78"/>
              </a:rPr>
              <a:t>2- کار با چرخ های سمباده و سنگ زنی </a:t>
            </a:r>
          </a:p>
          <a:p>
            <a:pPr algn="r" eaLnBrk="1" hangingPunct="1">
              <a:buFont typeface="Wingdings" pitchFamily="2" charset="2"/>
              <a:buNone/>
              <a:defRPr/>
            </a:pPr>
            <a:r>
              <a:rPr lang="fa-IR" sz="2800" dirty="0" smtClean="0">
                <a:cs typeface="B Nazanin" pitchFamily="2" charset="-78"/>
              </a:rPr>
              <a:t>3- مواد خورنده</a:t>
            </a:r>
          </a:p>
          <a:p>
            <a:pPr algn="r" eaLnBrk="1" hangingPunct="1">
              <a:buFont typeface="Wingdings" pitchFamily="2" charset="2"/>
              <a:buNone/>
              <a:defRPr/>
            </a:pPr>
            <a:r>
              <a:rPr lang="fa-IR" sz="2800" dirty="0" smtClean="0">
                <a:cs typeface="B Nazanin" pitchFamily="2" charset="-78"/>
              </a:rPr>
              <a:t>4- اشعه های حرارتی </a:t>
            </a:r>
          </a:p>
          <a:p>
            <a:pPr algn="r" eaLnBrk="1" hangingPunct="1">
              <a:buFont typeface="Wingdings" pitchFamily="2" charset="2"/>
              <a:buNone/>
              <a:defRPr/>
            </a:pPr>
            <a:r>
              <a:rPr lang="fa-IR" sz="2800" dirty="0" smtClean="0">
                <a:cs typeface="B Nazanin" pitchFamily="2" charset="-78"/>
              </a:rPr>
              <a:t>5- پاشش مایعات شیمیایی </a:t>
            </a:r>
          </a:p>
          <a:p>
            <a:pPr algn="r" eaLnBrk="1" hangingPunct="1">
              <a:buFont typeface="Wingdings" pitchFamily="2" charset="2"/>
              <a:buNone/>
              <a:defRPr/>
            </a:pPr>
            <a:r>
              <a:rPr lang="fa-IR" sz="2800" dirty="0" smtClean="0">
                <a:cs typeface="B Nazanin" pitchFamily="2" charset="-78"/>
              </a:rPr>
              <a:t>6- گازها و بخارهای سمی </a:t>
            </a:r>
          </a:p>
          <a:p>
            <a:pPr algn="r" eaLnBrk="1" hangingPunct="1">
              <a:buFont typeface="Wingdings" pitchFamily="2" charset="2"/>
              <a:buNone/>
              <a:defRPr/>
            </a:pPr>
            <a:endParaRPr lang="fa-IR" sz="2400" dirty="0" smtClean="0"/>
          </a:p>
          <a:p>
            <a:pPr algn="r"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fa-IR" sz="4000" dirty="0" smtClean="0">
                <a:solidFill>
                  <a:schemeClr val="accent4">
                    <a:lumMod val="75000"/>
                  </a:schemeClr>
                </a:solidFill>
                <a:cs typeface="B Titr" pitchFamily="2" charset="-78"/>
              </a:rPr>
              <a:t>وسایل حفاظت فردی چشم</a:t>
            </a:r>
            <a:endParaRPr lang="fa-IR" sz="4000" dirty="0"/>
          </a:p>
        </p:txBody>
      </p:sp>
      <p:sp>
        <p:nvSpPr>
          <p:cNvPr id="3" name="Content Placeholder 2"/>
          <p:cNvSpPr>
            <a:spLocks noGrp="1"/>
          </p:cNvSpPr>
          <p:nvPr>
            <p:ph idx="1"/>
          </p:nvPr>
        </p:nvSpPr>
        <p:spPr/>
        <p:txBody>
          <a:bodyPr/>
          <a:lstStyle/>
          <a:p>
            <a:pPr algn="r" rtl="1">
              <a:buFont typeface="Wingdings" pitchFamily="2" charset="2"/>
              <a:buNone/>
              <a:defRPr/>
            </a:pPr>
            <a:r>
              <a:rPr lang="fa-IR" b="1" dirty="0" smtClean="0">
                <a:solidFill>
                  <a:srgbClr val="FF0000"/>
                </a:solidFill>
                <a:cs typeface="B Nazanin" pitchFamily="2" charset="-78"/>
              </a:rPr>
              <a:t>انواع حفاظ های چشم و صورت:</a:t>
            </a:r>
          </a:p>
          <a:p>
            <a:pPr algn="r" rtl="1">
              <a:buFont typeface="Wingdings" pitchFamily="2" charset="2"/>
              <a:buNone/>
              <a:defRPr/>
            </a:pPr>
            <a:r>
              <a:rPr lang="fa-IR" dirty="0" smtClean="0">
                <a:cs typeface="B Nazanin" pitchFamily="2" charset="-78"/>
              </a:rPr>
              <a:t>1- عینک های ایمنی</a:t>
            </a:r>
          </a:p>
          <a:p>
            <a:pPr algn="r" rtl="1">
              <a:buFont typeface="Wingdings" pitchFamily="2" charset="2"/>
              <a:buNone/>
              <a:defRPr/>
            </a:pPr>
            <a:r>
              <a:rPr lang="fa-IR" dirty="0" smtClean="0">
                <a:cs typeface="B Nazanin" pitchFamily="2" charset="-78"/>
              </a:rPr>
              <a:t>2- گاگل (عینک های فنجانی)</a:t>
            </a:r>
          </a:p>
          <a:p>
            <a:pPr algn="r" rtl="1">
              <a:buFont typeface="Wingdings" pitchFamily="2" charset="2"/>
              <a:buNone/>
              <a:defRPr/>
            </a:pPr>
            <a:r>
              <a:rPr lang="fa-IR" dirty="0" smtClean="0">
                <a:cs typeface="B Nazanin" pitchFamily="2" charset="-78"/>
              </a:rPr>
              <a:t>3- شیلدها (حفاظ های صورت)</a:t>
            </a:r>
          </a:p>
          <a:p>
            <a:pPr algn="r" rtl="1">
              <a:buFont typeface="Wingdings" pitchFamily="2" charset="2"/>
              <a:buNone/>
              <a:defRPr/>
            </a:pPr>
            <a:r>
              <a:rPr lang="fa-IR" dirty="0" smtClean="0">
                <a:cs typeface="B Nazanin" pitchFamily="2" charset="-78"/>
              </a:rPr>
              <a:t>4- کلاه خودها</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4000" dirty="0" smtClean="0">
                <a:solidFill>
                  <a:schemeClr val="accent4">
                    <a:lumMod val="75000"/>
                  </a:schemeClr>
                </a:solidFill>
                <a:cs typeface="B Titr" pitchFamily="2" charset="-78"/>
              </a:rPr>
              <a:t>وسایل حفاظت فردی چشم</a:t>
            </a:r>
            <a:endParaRPr lang="fa-IR" sz="4000" dirty="0" smtClean="0"/>
          </a:p>
        </p:txBody>
      </p:sp>
      <p:pic>
        <p:nvPicPr>
          <p:cNvPr id="40963" name="Content Placeholder 3" descr="10q2d3q9q15goggel1000.jpg"/>
          <p:cNvPicPr>
            <a:picLocks noGrp="1" noChangeAspect="1"/>
          </p:cNvPicPr>
          <p:nvPr>
            <p:ph idx="1"/>
          </p:nvPr>
        </p:nvPicPr>
        <p:blipFill>
          <a:blip r:embed="rId2"/>
          <a:srcRect/>
          <a:stretch>
            <a:fillRect/>
          </a:stretch>
        </p:blipFill>
        <p:spPr>
          <a:xfrm>
            <a:off x="6143625" y="2071688"/>
            <a:ext cx="2724150" cy="1704975"/>
          </a:xfrm>
        </p:spPr>
      </p:pic>
      <p:sp>
        <p:nvSpPr>
          <p:cNvPr id="40964" name="TextBox 4"/>
          <p:cNvSpPr txBox="1">
            <a:spLocks noChangeArrowheads="1"/>
          </p:cNvSpPr>
          <p:nvPr/>
        </p:nvSpPr>
        <p:spPr bwMode="auto">
          <a:xfrm>
            <a:off x="6072188" y="4071938"/>
            <a:ext cx="2714625" cy="1754187"/>
          </a:xfrm>
          <a:prstGeom prst="rect">
            <a:avLst/>
          </a:prstGeom>
          <a:noFill/>
          <a:ln w="9525">
            <a:noFill/>
            <a:miter lim="800000"/>
            <a:headEnd/>
            <a:tailEnd/>
          </a:ln>
        </p:spPr>
        <p:txBody>
          <a:bodyPr>
            <a:spAutoFit/>
          </a:bodyPr>
          <a:lstStyle/>
          <a:p>
            <a:pPr algn="r"/>
            <a:r>
              <a:rPr lang="fa-IR" b="1">
                <a:cs typeface="B Nazanin" pitchFamily="2" charset="-78"/>
              </a:rPr>
              <a:t>عینک ایمنی گاگل ـ ضد بخار ـ ضد خش ـ سبک و راحت ـ عینکی نرم که به راحتی بر روی صورت ثابت می شود ـ دارای تسمه های قابل تنظیم ـ مناسب مناطق دارای گرد و غبار و ...</a:t>
            </a:r>
            <a:endParaRPr lang="fa-IR">
              <a:cs typeface="B Nazanin" pitchFamily="2" charset="-78"/>
            </a:endParaRPr>
          </a:p>
        </p:txBody>
      </p:sp>
      <p:pic>
        <p:nvPicPr>
          <p:cNvPr id="40965" name="Picture 5" descr="einak uv-9101.jpg"/>
          <p:cNvPicPr>
            <a:picLocks noChangeAspect="1"/>
          </p:cNvPicPr>
          <p:nvPr/>
        </p:nvPicPr>
        <p:blipFill>
          <a:blip r:embed="rId3"/>
          <a:srcRect/>
          <a:stretch>
            <a:fillRect/>
          </a:stretch>
        </p:blipFill>
        <p:spPr bwMode="auto">
          <a:xfrm>
            <a:off x="3000375" y="2071688"/>
            <a:ext cx="2857500" cy="3714750"/>
          </a:xfrm>
          <a:prstGeom prst="rect">
            <a:avLst/>
          </a:prstGeom>
          <a:noFill/>
          <a:ln w="9525">
            <a:noFill/>
            <a:miter lim="800000"/>
            <a:headEnd/>
            <a:tailEnd/>
          </a:ln>
        </p:spPr>
      </p:pic>
      <p:sp>
        <p:nvSpPr>
          <p:cNvPr id="40966" name="TextBox 8"/>
          <p:cNvSpPr txBox="1">
            <a:spLocks noChangeArrowheads="1"/>
          </p:cNvSpPr>
          <p:nvPr/>
        </p:nvSpPr>
        <p:spPr bwMode="auto">
          <a:xfrm>
            <a:off x="0" y="4143375"/>
            <a:ext cx="2786063" cy="646113"/>
          </a:xfrm>
          <a:prstGeom prst="rect">
            <a:avLst/>
          </a:prstGeom>
          <a:noFill/>
          <a:ln w="9525">
            <a:noFill/>
            <a:miter lim="800000"/>
            <a:headEnd/>
            <a:tailEnd/>
          </a:ln>
        </p:spPr>
        <p:txBody>
          <a:bodyPr>
            <a:spAutoFit/>
          </a:bodyPr>
          <a:lstStyle/>
          <a:p>
            <a:pPr algn="r"/>
            <a:r>
              <a:rPr lang="fa-IR" b="1">
                <a:cs typeface="B Nazanin" pitchFamily="2" charset="-78"/>
              </a:rPr>
              <a:t>عینک ایمنی پی وی سی  مناسب برای محیط های آزمایشگاهی</a:t>
            </a:r>
          </a:p>
        </p:txBody>
      </p:sp>
      <p:pic>
        <p:nvPicPr>
          <p:cNvPr id="40967" name="Picture 7" descr="94opo89mpr91Safety-Goggle2.jpg"/>
          <p:cNvPicPr>
            <a:picLocks noChangeAspect="1"/>
          </p:cNvPicPr>
          <p:nvPr/>
        </p:nvPicPr>
        <p:blipFill>
          <a:blip r:embed="rId4"/>
          <a:srcRect/>
          <a:stretch>
            <a:fillRect/>
          </a:stretch>
        </p:blipFill>
        <p:spPr bwMode="auto">
          <a:xfrm>
            <a:off x="214313" y="2071688"/>
            <a:ext cx="2500312"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4000" dirty="0" smtClean="0">
                <a:solidFill>
                  <a:schemeClr val="accent4">
                    <a:lumMod val="75000"/>
                  </a:schemeClr>
                </a:solidFill>
                <a:cs typeface="B Titr" pitchFamily="2" charset="-78"/>
              </a:rPr>
              <a:t>وسایل حفاظت فردی چشم</a:t>
            </a:r>
            <a:endParaRPr lang="fa-IR" sz="4000" dirty="0" smtClean="0"/>
          </a:p>
        </p:txBody>
      </p:sp>
      <p:pic>
        <p:nvPicPr>
          <p:cNvPr id="41987" name="Content Placeholder 3" descr="94bnpr39f91Welding-Goggle-Round-Type.jpg"/>
          <p:cNvPicPr>
            <a:picLocks noGrp="1" noChangeAspect="1"/>
          </p:cNvPicPr>
          <p:nvPr>
            <p:ph idx="1"/>
          </p:nvPr>
        </p:nvPicPr>
        <p:blipFill>
          <a:blip r:embed="rId2"/>
          <a:srcRect/>
          <a:stretch>
            <a:fillRect/>
          </a:stretch>
        </p:blipFill>
        <p:spPr>
          <a:xfrm>
            <a:off x="5572125" y="2214563"/>
            <a:ext cx="3057525" cy="1600200"/>
          </a:xfrm>
        </p:spPr>
      </p:pic>
      <p:pic>
        <p:nvPicPr>
          <p:cNvPr id="41988" name="Picture 4" descr="einak joshkari Se1140.jpg"/>
          <p:cNvPicPr>
            <a:picLocks noChangeAspect="1"/>
          </p:cNvPicPr>
          <p:nvPr/>
        </p:nvPicPr>
        <p:blipFill>
          <a:blip r:embed="rId3"/>
          <a:srcRect/>
          <a:stretch>
            <a:fillRect/>
          </a:stretch>
        </p:blipFill>
        <p:spPr bwMode="auto">
          <a:xfrm>
            <a:off x="1143000" y="2071688"/>
            <a:ext cx="2943225" cy="2705100"/>
          </a:xfrm>
          <a:prstGeom prst="rect">
            <a:avLst/>
          </a:prstGeom>
          <a:noFill/>
          <a:ln w="9525">
            <a:noFill/>
            <a:miter lim="800000"/>
            <a:headEnd/>
            <a:tailEnd/>
          </a:ln>
        </p:spPr>
      </p:pic>
      <p:sp>
        <p:nvSpPr>
          <p:cNvPr id="41989" name="TextBox 5"/>
          <p:cNvSpPr txBox="1">
            <a:spLocks noChangeArrowheads="1"/>
          </p:cNvSpPr>
          <p:nvPr/>
        </p:nvSpPr>
        <p:spPr bwMode="auto">
          <a:xfrm>
            <a:off x="5643563" y="4357688"/>
            <a:ext cx="2714625" cy="1016000"/>
          </a:xfrm>
          <a:prstGeom prst="rect">
            <a:avLst/>
          </a:prstGeom>
          <a:noFill/>
          <a:ln w="9525">
            <a:noFill/>
            <a:miter lim="800000"/>
            <a:headEnd/>
            <a:tailEnd/>
          </a:ln>
        </p:spPr>
        <p:txBody>
          <a:bodyPr>
            <a:spAutoFit/>
          </a:bodyPr>
          <a:lstStyle/>
          <a:p>
            <a:pPr algn="r"/>
            <a:r>
              <a:rPr lang="fa-IR" sz="2000" b="1">
                <a:cs typeface="B Nazanin" pitchFamily="2" charset="-78"/>
              </a:rPr>
              <a:t>عینک طلقی برشکاری و جوشکاری با گاز با لنز متحرک</a:t>
            </a:r>
          </a:p>
        </p:txBody>
      </p:sp>
      <p:sp>
        <p:nvSpPr>
          <p:cNvPr id="41990" name="TextBox 6"/>
          <p:cNvSpPr txBox="1">
            <a:spLocks noChangeArrowheads="1"/>
          </p:cNvSpPr>
          <p:nvPr/>
        </p:nvSpPr>
        <p:spPr bwMode="auto">
          <a:xfrm>
            <a:off x="1143000" y="5143500"/>
            <a:ext cx="2928938" cy="923925"/>
          </a:xfrm>
          <a:prstGeom prst="rect">
            <a:avLst/>
          </a:prstGeom>
          <a:noFill/>
          <a:ln w="9525">
            <a:noFill/>
            <a:miter lim="800000"/>
            <a:headEnd/>
            <a:tailEnd/>
          </a:ln>
        </p:spPr>
        <p:txBody>
          <a:bodyPr>
            <a:spAutoFit/>
          </a:bodyPr>
          <a:lstStyle/>
          <a:p>
            <a:pPr algn="r"/>
            <a:r>
              <a:rPr lang="fa-IR" b="1">
                <a:cs typeface="B Nazanin" pitchFamily="2" charset="-78"/>
              </a:rPr>
              <a:t>عینک ایمنی جوشکاری دو نقابه</a:t>
            </a:r>
            <a:r>
              <a:rPr lang="en-US" b="1">
                <a:cs typeface="B Nazanin" pitchFamily="2" charset="-78"/>
              </a:rPr>
              <a:t> </a:t>
            </a:r>
          </a:p>
          <a:p>
            <a:pPr algn="r"/>
            <a:r>
              <a:rPr lang="fa-IR" b="1">
                <a:cs typeface="B Nazanin" pitchFamily="2" charset="-78"/>
              </a:rPr>
              <a:t>مناسب برای جوشکاری با گاز وبرشکاری فلزات</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r" eaLnBrk="1" hangingPunct="1">
              <a:defRPr/>
            </a:pPr>
            <a:r>
              <a:rPr lang="fa-IR" sz="4000" dirty="0" smtClean="0">
                <a:solidFill>
                  <a:schemeClr val="tx1">
                    <a:lumMod val="75000"/>
                  </a:schemeClr>
                </a:solidFill>
                <a:cs typeface="B Titr" pitchFamily="2" charset="-78"/>
              </a:rPr>
              <a:t>دستکش های ایمنی </a:t>
            </a:r>
            <a:endParaRPr lang="en-US" sz="4000" dirty="0" smtClean="0">
              <a:solidFill>
                <a:schemeClr val="tx1">
                  <a:lumMod val="75000"/>
                </a:schemeClr>
              </a:solidFill>
              <a:cs typeface="B Titr" pitchFamily="2" charset="-78"/>
            </a:endParaRPr>
          </a:p>
        </p:txBody>
      </p:sp>
      <p:sp>
        <p:nvSpPr>
          <p:cNvPr id="98307" name="Rectangle 3"/>
          <p:cNvSpPr>
            <a:spLocks noGrp="1" noChangeArrowheads="1"/>
          </p:cNvSpPr>
          <p:nvPr>
            <p:ph type="body" idx="1"/>
          </p:nvPr>
        </p:nvSpPr>
        <p:spPr/>
        <p:txBody>
          <a:bodyPr/>
          <a:lstStyle/>
          <a:p>
            <a:pPr marL="609600" indent="-609600" algn="r" eaLnBrk="1" hangingPunct="1">
              <a:lnSpc>
                <a:spcPct val="90000"/>
              </a:lnSpc>
              <a:buFont typeface="Wingdings" pitchFamily="2" charset="2"/>
              <a:buNone/>
              <a:defRPr/>
            </a:pPr>
            <a:endParaRPr lang="fa-IR" sz="2800" dirty="0" smtClean="0"/>
          </a:p>
          <a:p>
            <a:pPr marL="609600" indent="-609600" algn="r" eaLnBrk="1" hangingPunct="1">
              <a:lnSpc>
                <a:spcPct val="90000"/>
              </a:lnSpc>
              <a:buFont typeface="Wingdings" pitchFamily="2" charset="2"/>
              <a:buNone/>
              <a:defRPr/>
            </a:pPr>
            <a:r>
              <a:rPr lang="fa-IR" sz="2800" b="1" dirty="0" smtClean="0">
                <a:solidFill>
                  <a:srgbClr val="FF0000"/>
                </a:solidFill>
                <a:cs typeface="B Nazanin" pitchFamily="2" charset="-78"/>
              </a:rPr>
              <a:t>فاکتورهای انتخاب مناسب :</a:t>
            </a:r>
          </a:p>
          <a:p>
            <a:pPr marL="609600" indent="-609600" algn="r" eaLnBrk="1" hangingPunct="1">
              <a:lnSpc>
                <a:spcPct val="90000"/>
              </a:lnSpc>
              <a:buFont typeface="Wingdings" pitchFamily="2" charset="2"/>
              <a:buNone/>
              <a:defRPr/>
            </a:pPr>
            <a:endParaRPr lang="fa-IR" sz="2800" dirty="0" smtClean="0">
              <a:cs typeface="B Nazanin" pitchFamily="2" charset="-78"/>
            </a:endParaRPr>
          </a:p>
          <a:p>
            <a:pPr marL="609600" indent="-609600" algn="r" eaLnBrk="1" hangingPunct="1">
              <a:lnSpc>
                <a:spcPct val="90000"/>
              </a:lnSpc>
              <a:buFont typeface="Wingdings" pitchFamily="2" charset="2"/>
              <a:buNone/>
              <a:defRPr/>
            </a:pPr>
            <a:r>
              <a:rPr lang="fa-IR" sz="2800" dirty="0" smtClean="0">
                <a:cs typeface="B Nazanin" pitchFamily="2" charset="-78"/>
              </a:rPr>
              <a:t>1- خصوصیات تهدید کنندگی خطر : مشخص کردن اثرات موضعی خطر بر روی پوست ، توان عبور از سد دفاعی بدن </a:t>
            </a:r>
          </a:p>
          <a:p>
            <a:pPr marL="609600" indent="-609600" algn="r" eaLnBrk="1" hangingPunct="1">
              <a:lnSpc>
                <a:spcPct val="90000"/>
              </a:lnSpc>
              <a:buFont typeface="Wingdings" pitchFamily="2" charset="2"/>
              <a:buNone/>
              <a:defRPr/>
            </a:pPr>
            <a:r>
              <a:rPr lang="fa-IR" sz="2800" dirty="0" smtClean="0">
                <a:cs typeface="B Nazanin" pitchFamily="2" charset="-78"/>
              </a:rPr>
              <a:t>2- نوع فعالیت های  کاربران : مشخص نمودن نوع کار ، درجه مهارت موردنیاز در آنها در حین اجرای وظیفه  </a:t>
            </a:r>
          </a:p>
          <a:p>
            <a:pPr marL="609600" indent="-609600" algn="r" eaLnBrk="1" hangingPunct="1">
              <a:lnSpc>
                <a:spcPct val="90000"/>
              </a:lnSpc>
              <a:buFont typeface="Wingdings" pitchFamily="2" charset="2"/>
              <a:buNone/>
              <a:defRPr/>
            </a:pPr>
            <a:r>
              <a:rPr lang="fa-IR" sz="2800" dirty="0" smtClean="0">
                <a:cs typeface="B Nazanin" pitchFamily="2" charset="-78"/>
              </a:rPr>
              <a:t>3- مطابق با استاندارهای تعریف شده مؤسسه استاندارد </a:t>
            </a: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r" eaLnBrk="1" hangingPunct="1">
              <a:defRPr/>
            </a:pPr>
            <a:r>
              <a:rPr lang="fa-IR" sz="3600" dirty="0" smtClean="0">
                <a:solidFill>
                  <a:schemeClr val="accent4">
                    <a:lumMod val="50000"/>
                  </a:schemeClr>
                </a:solidFill>
                <a:cs typeface="B Titr" pitchFamily="2" charset="-78"/>
              </a:rPr>
              <a:t>وسایل حفاظت فردی سیستم شنوایی </a:t>
            </a:r>
            <a:endParaRPr lang="en-US" sz="3600" dirty="0" smtClean="0">
              <a:solidFill>
                <a:schemeClr val="accent4">
                  <a:lumMod val="50000"/>
                </a:schemeClr>
              </a:solidFill>
              <a:cs typeface="B Titr" pitchFamily="2" charset="-78"/>
            </a:endParaRPr>
          </a:p>
        </p:txBody>
      </p:sp>
      <p:sp>
        <p:nvSpPr>
          <p:cNvPr id="117763" name="Rectangle 3"/>
          <p:cNvSpPr>
            <a:spLocks noGrp="1" noChangeArrowheads="1"/>
          </p:cNvSpPr>
          <p:nvPr>
            <p:ph type="body" idx="1"/>
          </p:nvPr>
        </p:nvSpPr>
        <p:spPr/>
        <p:txBody>
          <a:bodyPr/>
          <a:lstStyle/>
          <a:p>
            <a:pPr algn="r" eaLnBrk="1" hangingPunct="1">
              <a:lnSpc>
                <a:spcPct val="90000"/>
              </a:lnSpc>
              <a:buFont typeface="Wingdings" pitchFamily="2" charset="2"/>
              <a:buNone/>
              <a:defRPr/>
            </a:pPr>
            <a:r>
              <a:rPr lang="ar-SA" sz="2400" dirty="0" smtClean="0">
                <a:effectLst>
                  <a:outerShdw blurRad="38100" dist="38100" dir="2700000" algn="tl">
                    <a:srgbClr val="000000">
                      <a:alpha val="43137"/>
                    </a:srgbClr>
                  </a:outerShdw>
                </a:effectLst>
                <a:cs typeface="B Nazanin" pitchFamily="2" charset="-78"/>
              </a:rPr>
              <a:t>سر و صدای بالا یکی از عوامل زیان آور محیط کار است که به دلیل تاثیر منفی فیزیولوژیکی، روحی، روانی و اجتماعی بر روی انسان به عنوان یکی از مهم ترین عوامل زیان آور، محیط کار به حساب می آید. از جمله اثرات منفی این عامل زیان آور تاثیر آن بر روی حس شنوایی(گوش) است</a:t>
            </a:r>
            <a:r>
              <a:rPr lang="ar-SA" dirty="0" smtClean="0"/>
              <a:t>.</a:t>
            </a:r>
            <a:endParaRPr lang="en-US" dirty="0" smtClean="0"/>
          </a:p>
          <a:p>
            <a:pPr algn="r" eaLnBrk="1" hangingPunct="1">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r" eaLnBrk="1" hangingPunct="1">
              <a:defRPr/>
            </a:pPr>
            <a:r>
              <a:rPr lang="fa-IR" sz="3600" dirty="0" smtClean="0">
                <a:solidFill>
                  <a:schemeClr val="accent4">
                    <a:lumMod val="50000"/>
                  </a:schemeClr>
                </a:solidFill>
                <a:cs typeface="B Titr" pitchFamily="2" charset="-78"/>
              </a:rPr>
              <a:t>وسایل حفاظت فردی سیستم شنوایی</a:t>
            </a:r>
            <a:endParaRPr lang="en-US" sz="3600" dirty="0" smtClean="0">
              <a:solidFill>
                <a:schemeClr val="accent4">
                  <a:lumMod val="50000"/>
                </a:schemeClr>
              </a:solidFill>
              <a:cs typeface="B Titr" pitchFamily="2" charset="-78"/>
            </a:endParaRPr>
          </a:p>
        </p:txBody>
      </p:sp>
      <p:sp>
        <p:nvSpPr>
          <p:cNvPr id="118787" name="Rectangle 3"/>
          <p:cNvSpPr>
            <a:spLocks noGrp="1" noChangeArrowheads="1"/>
          </p:cNvSpPr>
          <p:nvPr>
            <p:ph type="body" idx="1"/>
          </p:nvPr>
        </p:nvSpPr>
        <p:spPr>
          <a:xfrm>
            <a:off x="1066800" y="1981200"/>
            <a:ext cx="7543800" cy="4471988"/>
          </a:xfrm>
        </p:spPr>
        <p:txBody>
          <a:bodyPr/>
          <a:lstStyle/>
          <a:p>
            <a:pPr algn="r" rtl="1" eaLnBrk="1" hangingPunct="1">
              <a:defRPr/>
            </a:pPr>
            <a:r>
              <a:rPr lang="fa-IR" sz="2000" b="1" dirty="0" smtClean="0">
                <a:solidFill>
                  <a:srgbClr val="FF0000"/>
                </a:solidFill>
                <a:cs typeface="B Nazanin" pitchFamily="2" charset="-78"/>
              </a:rPr>
              <a:t>ا</a:t>
            </a:r>
            <a:r>
              <a:rPr lang="ar-SA" sz="2000" b="1" dirty="0" smtClean="0">
                <a:solidFill>
                  <a:srgbClr val="FF0000"/>
                </a:solidFill>
                <a:cs typeface="B Nazanin" pitchFamily="2" charset="-78"/>
              </a:rPr>
              <a:t>یرپلاگ</a:t>
            </a:r>
            <a:r>
              <a:rPr lang="en-US" sz="2000" b="1" dirty="0" smtClean="0">
                <a:solidFill>
                  <a:srgbClr val="FF0000"/>
                </a:solidFill>
                <a:cs typeface="B Nazanin" pitchFamily="2" charset="-78"/>
              </a:rPr>
              <a:t> </a:t>
            </a:r>
            <a:r>
              <a:rPr lang="en-US" sz="2000" b="1" dirty="0" smtClean="0">
                <a:solidFill>
                  <a:srgbClr val="FF0000"/>
                </a:solidFill>
              </a:rPr>
              <a:t>     (</a:t>
            </a:r>
            <a:r>
              <a:rPr lang="en-US" sz="2000" b="1" dirty="0" err="1" smtClean="0">
                <a:solidFill>
                  <a:srgbClr val="FF0000"/>
                </a:solidFill>
              </a:rPr>
              <a:t>Earplag</a:t>
            </a:r>
            <a:r>
              <a:rPr lang="en-US" sz="2000" b="1" dirty="0" smtClean="0">
                <a:solidFill>
                  <a:srgbClr val="FF0000"/>
                </a:solidFill>
              </a:rPr>
              <a:t>)</a:t>
            </a:r>
            <a:endParaRPr lang="en-US" sz="2000" dirty="0" smtClean="0">
              <a:solidFill>
                <a:srgbClr val="FF0000"/>
              </a:solidFill>
              <a:cs typeface="B Nazanin" pitchFamily="2" charset="-78"/>
            </a:endParaRPr>
          </a:p>
          <a:p>
            <a:pPr algn="r" rtl="1" eaLnBrk="1" hangingPunct="1">
              <a:defRPr/>
            </a:pPr>
            <a:r>
              <a:rPr lang="ar-SA" sz="2000" b="1" dirty="0" smtClean="0">
                <a:cs typeface="B Nazanin" pitchFamily="2" charset="-78"/>
              </a:rPr>
              <a:t>این گوشی طوری طراحی و ساخته شده است که در مجرای </a:t>
            </a:r>
            <a:r>
              <a:rPr lang="fa-IR" sz="2000" b="1" dirty="0" smtClean="0">
                <a:cs typeface="B Nazanin" pitchFamily="2" charset="-78"/>
              </a:rPr>
              <a:t>داخلی</a:t>
            </a:r>
            <a:r>
              <a:rPr lang="ar-SA" sz="2000" b="1" dirty="0" smtClean="0">
                <a:cs typeface="B Nazanin" pitchFamily="2" charset="-78"/>
              </a:rPr>
              <a:t> گوش قرار می گیرد. این نوع حفاظ گوش، به طور معمول ارزان قیمت و دارای دوام کوتاه و محدود بوده و انواع یک بار مصرف تا استفاده چند ماهه آنها وجود دارد. معروف ترین آنها از جنس لاستیک، اسفنج فایبرگلاس، اسفنج وینیل است</a:t>
            </a:r>
            <a:r>
              <a:rPr lang="ar-SA" sz="2000" b="1" dirty="0" smtClean="0"/>
              <a:t>.</a:t>
            </a:r>
            <a:endParaRPr lang="ar-SA" sz="2000" dirty="0" smtClean="0"/>
          </a:p>
          <a:p>
            <a:pPr algn="r" eaLnBrk="1" hangingPunct="1">
              <a:buFont typeface="Wingdings" pitchFamily="2" charset="2"/>
              <a:buNone/>
              <a:defRPr/>
            </a:pPr>
            <a:endParaRPr lang="en-US" dirty="0" smtClean="0"/>
          </a:p>
        </p:txBody>
      </p:sp>
      <p:pic>
        <p:nvPicPr>
          <p:cNvPr id="44036" name="Picture 5" descr="3pele taperfit.jpg"/>
          <p:cNvPicPr>
            <a:picLocks noChangeAspect="1"/>
          </p:cNvPicPr>
          <p:nvPr/>
        </p:nvPicPr>
        <p:blipFill>
          <a:blip r:embed="rId2"/>
          <a:srcRect/>
          <a:stretch>
            <a:fillRect/>
          </a:stretch>
        </p:blipFill>
        <p:spPr bwMode="auto">
          <a:xfrm>
            <a:off x="1214438" y="4000500"/>
            <a:ext cx="3349625" cy="2643188"/>
          </a:xfrm>
          <a:prstGeom prst="rect">
            <a:avLst/>
          </a:prstGeom>
          <a:noFill/>
          <a:ln w="9525">
            <a:noFill/>
            <a:miter lim="800000"/>
            <a:headEnd/>
            <a:tailEnd/>
          </a:ln>
        </p:spPr>
      </p:pic>
      <p:pic>
        <p:nvPicPr>
          <p:cNvPr id="44037" name="Picture 6" descr="Muldex Esfanji.jpg"/>
          <p:cNvPicPr>
            <a:picLocks noChangeAspect="1"/>
          </p:cNvPicPr>
          <p:nvPr/>
        </p:nvPicPr>
        <p:blipFill>
          <a:blip r:embed="rId3"/>
          <a:srcRect/>
          <a:stretch>
            <a:fillRect/>
          </a:stretch>
        </p:blipFill>
        <p:spPr bwMode="auto">
          <a:xfrm>
            <a:off x="5286375" y="4000500"/>
            <a:ext cx="3181350"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fa-IR" sz="3600" dirty="0" smtClean="0">
                <a:solidFill>
                  <a:schemeClr val="accent4">
                    <a:lumMod val="50000"/>
                  </a:schemeClr>
                </a:solidFill>
                <a:cs typeface="B Titr" pitchFamily="2" charset="-78"/>
              </a:rPr>
              <a:t>وسایل حفاظت فردی سیستم شنوایی</a:t>
            </a:r>
            <a:endParaRPr lang="fa-IR" sz="3600" dirty="0" smtClean="0"/>
          </a:p>
        </p:txBody>
      </p:sp>
      <p:sp>
        <p:nvSpPr>
          <p:cNvPr id="3" name="Content Placeholder 2"/>
          <p:cNvSpPr>
            <a:spLocks noGrp="1"/>
          </p:cNvSpPr>
          <p:nvPr>
            <p:ph idx="1"/>
          </p:nvPr>
        </p:nvSpPr>
        <p:spPr/>
        <p:txBody>
          <a:bodyPr/>
          <a:lstStyle/>
          <a:p>
            <a:pPr algn="r" rtl="1" eaLnBrk="1" hangingPunct="1">
              <a:defRPr/>
            </a:pPr>
            <a:r>
              <a:rPr lang="ar-SA" sz="2400" b="1" dirty="0" smtClean="0">
                <a:solidFill>
                  <a:srgbClr val="FF0000"/>
                </a:solidFill>
                <a:cs typeface="B Nazanin" pitchFamily="2" charset="-78"/>
              </a:rPr>
              <a:t>ایرماف (</a:t>
            </a:r>
            <a:r>
              <a:rPr lang="en-US" sz="2400" b="1" dirty="0" smtClean="0">
                <a:solidFill>
                  <a:srgbClr val="FF0000"/>
                </a:solidFill>
                <a:cs typeface="B Nazanin" pitchFamily="2" charset="-78"/>
              </a:rPr>
              <a:t>Ear Muff)</a:t>
            </a:r>
            <a:endParaRPr lang="en-US" sz="2400" dirty="0" smtClean="0">
              <a:solidFill>
                <a:srgbClr val="FF0000"/>
              </a:solidFill>
              <a:cs typeface="B Nazanin" pitchFamily="2" charset="-78"/>
            </a:endParaRPr>
          </a:p>
          <a:p>
            <a:pPr algn="r" rtl="1" eaLnBrk="1" hangingPunct="1">
              <a:defRPr/>
            </a:pPr>
            <a:r>
              <a:rPr lang="ar-SA" sz="2400" b="1" dirty="0" smtClean="0">
                <a:cs typeface="B Nazanin" pitchFamily="2" charset="-78"/>
              </a:rPr>
              <a:t>این گوشی که رایج ترین وسیله حفاظتی در محیط کار صنعتی محسوب می شود از دو پوسته صلبی با فرم نیم کره و یا شکل های مشابه غیر منظم تشکیل شده که توسط یک تسمه فلزی در مقابل گوش قرار می گیرد.</a:t>
            </a:r>
            <a:endParaRPr lang="ar-SA" sz="2400" dirty="0" smtClean="0">
              <a:cs typeface="B Nazanin" pitchFamily="2" charset="-78"/>
            </a:endParaRPr>
          </a:p>
          <a:p>
            <a:pPr algn="r" eaLnBrk="1" hangingPunct="1">
              <a:defRPr/>
            </a:pPr>
            <a:endParaRPr lang="fa-IR" dirty="0" smtClean="0"/>
          </a:p>
        </p:txBody>
      </p:sp>
      <p:pic>
        <p:nvPicPr>
          <p:cNvPr id="45060" name="Picture 3" descr="100poi81l81ergomaxPic.jpg"/>
          <p:cNvPicPr>
            <a:picLocks noChangeAspect="1"/>
          </p:cNvPicPr>
          <p:nvPr/>
        </p:nvPicPr>
        <p:blipFill>
          <a:blip r:embed="rId3"/>
          <a:srcRect/>
          <a:stretch>
            <a:fillRect/>
          </a:stretch>
        </p:blipFill>
        <p:spPr bwMode="auto">
          <a:xfrm>
            <a:off x="1071563" y="3786188"/>
            <a:ext cx="2857500" cy="2786062"/>
          </a:xfrm>
          <a:prstGeom prst="rect">
            <a:avLst/>
          </a:prstGeom>
          <a:noFill/>
          <a:ln w="9525">
            <a:noFill/>
            <a:miter lim="800000"/>
            <a:headEnd/>
            <a:tailEnd/>
          </a:ln>
        </p:spPr>
      </p:pic>
      <p:pic>
        <p:nvPicPr>
          <p:cNvPr id="45061" name="Picture 4" descr="10qwpo03j84se1350.jpg"/>
          <p:cNvPicPr>
            <a:picLocks noChangeAspect="1"/>
          </p:cNvPicPr>
          <p:nvPr/>
        </p:nvPicPr>
        <p:blipFill>
          <a:blip r:embed="rId4"/>
          <a:srcRect/>
          <a:stretch>
            <a:fillRect/>
          </a:stretch>
        </p:blipFill>
        <p:spPr bwMode="auto">
          <a:xfrm>
            <a:off x="4929188" y="4000500"/>
            <a:ext cx="3048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r" eaLnBrk="1" hangingPunct="1">
              <a:defRPr/>
            </a:pPr>
            <a:r>
              <a:rPr lang="fa-IR" sz="4000" dirty="0" smtClean="0">
                <a:solidFill>
                  <a:schemeClr val="tx1">
                    <a:lumMod val="50000"/>
                  </a:schemeClr>
                </a:solidFill>
                <a:cs typeface="B Titr" pitchFamily="2" charset="-78"/>
              </a:rPr>
              <a:t>تجهیزات حفاظت در برابر سقوط </a:t>
            </a:r>
            <a:endParaRPr lang="en-US" sz="4000" dirty="0" smtClean="0">
              <a:solidFill>
                <a:schemeClr val="tx1">
                  <a:lumMod val="50000"/>
                </a:schemeClr>
              </a:solidFill>
              <a:cs typeface="B Titr" pitchFamily="2" charset="-78"/>
            </a:endParaRPr>
          </a:p>
        </p:txBody>
      </p:sp>
      <p:sp>
        <p:nvSpPr>
          <p:cNvPr id="120835" name="Rectangle 3"/>
          <p:cNvSpPr>
            <a:spLocks noGrp="1" noChangeArrowheads="1"/>
          </p:cNvSpPr>
          <p:nvPr>
            <p:ph type="body" idx="1"/>
          </p:nvPr>
        </p:nvSpPr>
        <p:spPr>
          <a:xfrm>
            <a:off x="1066800" y="1981200"/>
            <a:ext cx="7543800" cy="4876800"/>
          </a:xfrm>
        </p:spPr>
        <p:txBody>
          <a:bodyPr/>
          <a:lstStyle/>
          <a:p>
            <a:pPr algn="r" eaLnBrk="1" hangingPunct="1">
              <a:buFont typeface="Wingdings" pitchFamily="2" charset="2"/>
              <a:buNone/>
              <a:defRPr/>
            </a:pPr>
            <a:endParaRPr lang="fa-IR" sz="2400" dirty="0" smtClean="0"/>
          </a:p>
          <a:p>
            <a:pPr algn="r" eaLnBrk="1" hangingPunct="1">
              <a:buFont typeface="Wingdings" pitchFamily="2" charset="2"/>
              <a:buNone/>
              <a:defRPr/>
            </a:pPr>
            <a:r>
              <a:rPr lang="fa-IR" sz="2000" dirty="0" smtClean="0">
                <a:cs typeface="B Nazanin" pitchFamily="2" charset="-78"/>
              </a:rPr>
              <a:t>دومین عامل اصلی جراحات شغلی کشنده می باشد بیشتر خطر سقوط در صنایع ساختمانی است .</a:t>
            </a:r>
          </a:p>
          <a:p>
            <a:pPr algn="r" eaLnBrk="1" hangingPunct="1">
              <a:buFont typeface="Wingdings" pitchFamily="2" charset="2"/>
              <a:buNone/>
              <a:defRPr/>
            </a:pPr>
            <a:r>
              <a:rPr lang="fa-IR" sz="2000" b="1" dirty="0" smtClean="0">
                <a:solidFill>
                  <a:srgbClr val="FF0000"/>
                </a:solidFill>
                <a:cs typeface="B Nazanin" pitchFamily="2" charset="-78"/>
              </a:rPr>
              <a:t>انواع تجهیزات حفاظت فردی در برابر سقوط :</a:t>
            </a:r>
          </a:p>
          <a:p>
            <a:pPr algn="r" eaLnBrk="1" hangingPunct="1">
              <a:buFont typeface="Wingdings" pitchFamily="2" charset="2"/>
              <a:buNone/>
              <a:defRPr/>
            </a:pPr>
            <a:r>
              <a:rPr lang="en-US" sz="2000" dirty="0" smtClean="0">
                <a:cs typeface="B Nazanin" pitchFamily="2" charset="-78"/>
              </a:rPr>
              <a:t>SAFETY BELTS </a:t>
            </a:r>
            <a:r>
              <a:rPr lang="fa-IR" sz="2000" dirty="0" smtClean="0">
                <a:cs typeface="B Nazanin" pitchFamily="2" charset="-78"/>
              </a:rPr>
              <a:t>1- کمربند های ایمنی </a:t>
            </a:r>
          </a:p>
          <a:p>
            <a:pPr algn="r" eaLnBrk="1" hangingPunct="1">
              <a:buFont typeface="Wingdings" pitchFamily="2" charset="2"/>
              <a:buNone/>
              <a:defRPr/>
            </a:pPr>
            <a:r>
              <a:rPr lang="en-US" sz="2000" dirty="0" smtClean="0">
                <a:cs typeface="B Nazanin" pitchFamily="2" charset="-78"/>
              </a:rPr>
              <a:t>SAFETY HARNESS</a:t>
            </a:r>
            <a:r>
              <a:rPr lang="fa-IR" sz="2000" dirty="0" smtClean="0">
                <a:cs typeface="B Nazanin" pitchFamily="2" charset="-78"/>
              </a:rPr>
              <a:t>2- یراق های ایمنی </a:t>
            </a:r>
          </a:p>
          <a:p>
            <a:pPr algn="r" eaLnBrk="1" hangingPunct="1">
              <a:buFont typeface="Wingdings" pitchFamily="2" charset="2"/>
              <a:buNone/>
              <a:defRPr/>
            </a:pPr>
            <a:r>
              <a:rPr lang="en-US" sz="2000" dirty="0" smtClean="0">
                <a:cs typeface="B Nazanin" pitchFamily="2" charset="-78"/>
              </a:rPr>
              <a:t>CLIMBING SAFETY SYSTEM </a:t>
            </a:r>
            <a:r>
              <a:rPr lang="fa-IR" sz="2000" dirty="0" smtClean="0">
                <a:cs typeface="B Nazanin" pitchFamily="2" charset="-78"/>
              </a:rPr>
              <a:t>3- سیستم های در هنگام صعود</a:t>
            </a:r>
          </a:p>
          <a:p>
            <a:pPr algn="r" eaLnBrk="1" hangingPunct="1">
              <a:buFont typeface="Wingdings" pitchFamily="2" charset="2"/>
              <a:buNone/>
              <a:defRPr/>
            </a:pPr>
            <a:r>
              <a:rPr lang="en-US" sz="2000" dirty="0" smtClean="0">
                <a:cs typeface="B Nazanin" pitchFamily="2" charset="-78"/>
              </a:rPr>
              <a:t>SAFETY NETS </a:t>
            </a:r>
            <a:r>
              <a:rPr lang="fa-IR" sz="2000" dirty="0" smtClean="0">
                <a:cs typeface="B Nazanin" pitchFamily="2" charset="-78"/>
              </a:rPr>
              <a:t>4- شبکه های ( تورهای) ایمنی</a:t>
            </a:r>
          </a:p>
          <a:p>
            <a:pPr algn="r" eaLnBrk="1" hangingPunct="1">
              <a:buFont typeface="Wingdings" pitchFamily="2" charset="2"/>
              <a:buNone/>
              <a:defRPr/>
            </a:pPr>
            <a:r>
              <a:rPr lang="en-US" sz="2000" dirty="0" smtClean="0">
                <a:cs typeface="B Nazanin" pitchFamily="2" charset="-78"/>
              </a:rPr>
              <a:t>LIFE LINE </a:t>
            </a:r>
            <a:r>
              <a:rPr lang="fa-IR" sz="2000" dirty="0" smtClean="0">
                <a:cs typeface="B Nazanin" pitchFamily="2" charset="-78"/>
              </a:rPr>
              <a:t>5- طناب نجات</a:t>
            </a:r>
          </a:p>
          <a:p>
            <a:pPr algn="r" eaLnBrk="1" hangingPunct="1">
              <a:buFont typeface="Wingdings" pitchFamily="2" charset="2"/>
              <a:buNone/>
              <a:defRPr/>
            </a:pPr>
            <a:r>
              <a:rPr lang="fa-IR" sz="2000" dirty="0" smtClean="0">
                <a:cs typeface="B Nazanin" pitchFamily="2" charset="-78"/>
              </a:rPr>
              <a:t> </a:t>
            </a:r>
            <a:r>
              <a:rPr lang="en-US" sz="2000" dirty="0" smtClean="0">
                <a:cs typeface="B Nazanin" pitchFamily="2" charset="-78"/>
              </a:rPr>
              <a:t>LAYNARD</a:t>
            </a:r>
            <a:r>
              <a:rPr lang="fa-IR" sz="2000" dirty="0" smtClean="0">
                <a:cs typeface="B Nazanin" pitchFamily="2" charset="-78"/>
              </a:rPr>
              <a:t>6- لینارد </a:t>
            </a:r>
          </a:p>
          <a:p>
            <a:pPr algn="r" eaLnBrk="1" hangingPunct="1">
              <a:buFont typeface="Wingdings" pitchFamily="2" charset="2"/>
              <a:buNone/>
              <a:defRPr/>
            </a:pPr>
            <a:r>
              <a:rPr lang="en-US" sz="2000" dirty="0" smtClean="0">
                <a:cs typeface="B Nazanin" pitchFamily="2" charset="-78"/>
              </a:rPr>
              <a:t>HARD WARE </a:t>
            </a:r>
            <a:r>
              <a:rPr lang="fa-IR" sz="2000" dirty="0" smtClean="0">
                <a:cs typeface="B Nazanin" pitchFamily="2" charset="-78"/>
              </a:rPr>
              <a:t>7- قسمت های فلزی </a:t>
            </a:r>
          </a:p>
          <a:p>
            <a:pPr algn="r" eaLnBrk="1" hangingPunct="1">
              <a:buFont typeface="Wingdings" pitchFamily="2" charset="2"/>
              <a:buNone/>
              <a:defRPr/>
            </a:pPr>
            <a:r>
              <a:rPr lang="en-US" sz="2000" dirty="0" smtClean="0">
                <a:cs typeface="B Nazanin" pitchFamily="2" charset="-78"/>
              </a:rPr>
              <a:t>GRABBING DEVICE </a:t>
            </a:r>
            <a:r>
              <a:rPr lang="fa-IR" sz="2000" dirty="0" smtClean="0">
                <a:cs typeface="B Nazanin" pitchFamily="2" charset="-78"/>
              </a:rPr>
              <a:t>8- گیره ها</a:t>
            </a:r>
            <a:endParaRPr lang="en-US" sz="2000" dirty="0" smtClean="0">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r" eaLnBrk="1" hangingPunct="1">
              <a:defRPr/>
            </a:pPr>
            <a:r>
              <a:rPr lang="fa-IR" sz="3600" dirty="0" smtClean="0">
                <a:solidFill>
                  <a:schemeClr val="tx1">
                    <a:lumMod val="50000"/>
                  </a:schemeClr>
                </a:solidFill>
                <a:cs typeface="B Titr" pitchFamily="2" charset="-78"/>
              </a:rPr>
              <a:t>تجهیزات حفاظت در برابر سقوط</a:t>
            </a:r>
            <a:endParaRPr lang="en-US" sz="3600" dirty="0" smtClean="0">
              <a:solidFill>
                <a:schemeClr val="tx1">
                  <a:lumMod val="50000"/>
                </a:schemeClr>
              </a:solidFill>
              <a:cs typeface="B Titr" pitchFamily="2" charset="-78"/>
            </a:endParaRPr>
          </a:p>
        </p:txBody>
      </p:sp>
      <p:pic>
        <p:nvPicPr>
          <p:cNvPr id="47107" name="Picture 4"/>
          <p:cNvPicPr>
            <a:picLocks noChangeAspect="1" noChangeArrowheads="1"/>
          </p:cNvPicPr>
          <p:nvPr>
            <p:ph type="body" idx="1"/>
          </p:nvPr>
        </p:nvPicPr>
        <p:blipFill>
          <a:blip r:embed="rId2"/>
          <a:srcRect/>
          <a:stretch>
            <a:fillRect/>
          </a:stretch>
        </p:blipFill>
        <p:spPr>
          <a:xfrm>
            <a:off x="4067175" y="4724400"/>
            <a:ext cx="1152525" cy="1989138"/>
          </a:xfrm>
          <a:noFill/>
        </p:spPr>
      </p:pic>
      <p:pic>
        <p:nvPicPr>
          <p:cNvPr id="47108" name="Picture 5"/>
          <p:cNvPicPr>
            <a:picLocks noChangeAspect="1" noChangeArrowheads="1"/>
          </p:cNvPicPr>
          <p:nvPr/>
        </p:nvPicPr>
        <p:blipFill>
          <a:blip r:embed="rId3"/>
          <a:srcRect/>
          <a:stretch>
            <a:fillRect/>
          </a:stretch>
        </p:blipFill>
        <p:spPr bwMode="auto">
          <a:xfrm>
            <a:off x="1116013" y="1989138"/>
            <a:ext cx="1871662" cy="2879725"/>
          </a:xfrm>
          <a:prstGeom prst="rect">
            <a:avLst/>
          </a:prstGeom>
          <a:noFill/>
          <a:ln w="9525">
            <a:noFill/>
            <a:miter lim="800000"/>
            <a:headEnd/>
            <a:tailEnd/>
          </a:ln>
        </p:spPr>
      </p:pic>
      <p:pic>
        <p:nvPicPr>
          <p:cNvPr id="47109" name="Picture 6"/>
          <p:cNvPicPr>
            <a:picLocks noChangeAspect="1" noChangeArrowheads="1"/>
          </p:cNvPicPr>
          <p:nvPr/>
        </p:nvPicPr>
        <p:blipFill>
          <a:blip r:embed="rId4"/>
          <a:srcRect/>
          <a:stretch>
            <a:fillRect/>
          </a:stretch>
        </p:blipFill>
        <p:spPr bwMode="auto">
          <a:xfrm>
            <a:off x="3492500" y="1989138"/>
            <a:ext cx="2260600" cy="2592387"/>
          </a:xfrm>
          <a:prstGeom prst="rect">
            <a:avLst/>
          </a:prstGeom>
          <a:noFill/>
          <a:ln w="9525">
            <a:noFill/>
            <a:miter lim="800000"/>
            <a:headEnd/>
            <a:tailEnd/>
          </a:ln>
        </p:spPr>
      </p:pic>
      <p:pic>
        <p:nvPicPr>
          <p:cNvPr id="47110" name="Picture 7"/>
          <p:cNvPicPr>
            <a:picLocks noChangeAspect="1" noChangeArrowheads="1"/>
          </p:cNvPicPr>
          <p:nvPr/>
        </p:nvPicPr>
        <p:blipFill>
          <a:blip r:embed="rId5"/>
          <a:srcRect/>
          <a:stretch>
            <a:fillRect/>
          </a:stretch>
        </p:blipFill>
        <p:spPr bwMode="auto">
          <a:xfrm>
            <a:off x="6227763" y="2276475"/>
            <a:ext cx="2376487" cy="2103438"/>
          </a:xfrm>
          <a:prstGeom prst="rect">
            <a:avLst/>
          </a:prstGeom>
          <a:noFill/>
          <a:ln w="9525">
            <a:noFill/>
            <a:miter lim="800000"/>
            <a:headEnd/>
            <a:tailEnd/>
          </a:ln>
        </p:spPr>
      </p:pic>
      <p:pic>
        <p:nvPicPr>
          <p:cNvPr id="47111" name="Picture 8"/>
          <p:cNvPicPr>
            <a:picLocks noChangeAspect="1" noChangeArrowheads="1"/>
          </p:cNvPicPr>
          <p:nvPr/>
        </p:nvPicPr>
        <p:blipFill>
          <a:blip r:embed="rId6"/>
          <a:srcRect/>
          <a:stretch>
            <a:fillRect/>
          </a:stretch>
        </p:blipFill>
        <p:spPr bwMode="auto">
          <a:xfrm>
            <a:off x="1258888" y="5084763"/>
            <a:ext cx="2305050" cy="1595437"/>
          </a:xfrm>
          <a:prstGeom prst="rect">
            <a:avLst/>
          </a:prstGeom>
          <a:noFill/>
          <a:ln w="9525">
            <a:noFill/>
            <a:miter lim="800000"/>
            <a:headEnd/>
            <a:tailEnd/>
          </a:ln>
        </p:spPr>
      </p:pic>
      <p:pic>
        <p:nvPicPr>
          <p:cNvPr id="47112" name="Picture 9"/>
          <p:cNvPicPr>
            <a:picLocks noChangeAspect="1" noChangeArrowheads="1"/>
          </p:cNvPicPr>
          <p:nvPr/>
        </p:nvPicPr>
        <p:blipFill>
          <a:blip r:embed="rId7"/>
          <a:srcRect/>
          <a:stretch>
            <a:fillRect/>
          </a:stretch>
        </p:blipFill>
        <p:spPr bwMode="auto">
          <a:xfrm>
            <a:off x="6300788" y="4581525"/>
            <a:ext cx="2087562"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gn="r" eaLnBrk="1" hangingPunct="1">
              <a:defRPr/>
            </a:pPr>
            <a:r>
              <a:rPr lang="fa-IR" sz="3600" dirty="0" smtClean="0">
                <a:solidFill>
                  <a:schemeClr val="tx1">
                    <a:lumMod val="65000"/>
                  </a:schemeClr>
                </a:solidFill>
                <a:cs typeface="B Titr" pitchFamily="2" charset="-78"/>
              </a:rPr>
              <a:t>وسایل حفاظت فردی تنه </a:t>
            </a:r>
            <a:endParaRPr lang="en-US" sz="3600" dirty="0" smtClean="0">
              <a:solidFill>
                <a:schemeClr val="tx1">
                  <a:lumMod val="65000"/>
                </a:schemeClr>
              </a:solidFill>
              <a:cs typeface="B Titr" pitchFamily="2" charset="-78"/>
            </a:endParaRPr>
          </a:p>
        </p:txBody>
      </p:sp>
      <p:sp>
        <p:nvSpPr>
          <p:cNvPr id="122883" name="Rectangle 3"/>
          <p:cNvSpPr>
            <a:spLocks noGrp="1" noChangeArrowheads="1"/>
          </p:cNvSpPr>
          <p:nvPr>
            <p:ph type="body" idx="1"/>
          </p:nvPr>
        </p:nvSpPr>
        <p:spPr>
          <a:xfrm>
            <a:off x="857250" y="1981200"/>
            <a:ext cx="7753350" cy="4616450"/>
          </a:xfrm>
        </p:spPr>
        <p:txBody>
          <a:bodyPr/>
          <a:lstStyle/>
          <a:p>
            <a:pPr algn="r" eaLnBrk="1" hangingPunct="1">
              <a:buFont typeface="Wingdings" pitchFamily="2" charset="2"/>
              <a:buNone/>
              <a:defRPr/>
            </a:pPr>
            <a:r>
              <a:rPr lang="fa-IR" sz="2800" b="1" dirty="0" smtClean="0">
                <a:solidFill>
                  <a:srgbClr val="FF0000"/>
                </a:solidFill>
                <a:cs typeface="B Nazanin" pitchFamily="2" charset="-78"/>
              </a:rPr>
              <a:t>خطرات عمده تهدید کننده تنه: </a:t>
            </a:r>
          </a:p>
          <a:p>
            <a:pPr algn="r" eaLnBrk="1" hangingPunct="1">
              <a:buFont typeface="Wingdings" pitchFamily="2" charset="2"/>
              <a:buNone/>
              <a:defRPr/>
            </a:pPr>
            <a:r>
              <a:rPr lang="fa-IR" sz="2800" dirty="0" smtClean="0">
                <a:cs typeface="B Nazanin" pitchFamily="2" charset="-78"/>
              </a:rPr>
              <a:t>1- خطر شیمیایی : سموم پوستی ، مواد خورنده و سوزاننده و آلرژن ها</a:t>
            </a:r>
          </a:p>
          <a:p>
            <a:pPr algn="r" eaLnBrk="1" hangingPunct="1">
              <a:buFont typeface="Wingdings" pitchFamily="2" charset="2"/>
              <a:buNone/>
              <a:defRPr/>
            </a:pPr>
            <a:r>
              <a:rPr lang="fa-IR" sz="2800" dirty="0" smtClean="0">
                <a:cs typeface="B Nazanin" pitchFamily="2" charset="-78"/>
              </a:rPr>
              <a:t>2- خطر فیزیکی :  خطرات حرارتی ، ارتعاشی و ضربات</a:t>
            </a:r>
          </a:p>
          <a:p>
            <a:pPr algn="r" eaLnBrk="1" hangingPunct="1">
              <a:buFont typeface="Wingdings" pitchFamily="2" charset="2"/>
              <a:buNone/>
              <a:defRPr/>
            </a:pPr>
            <a:endParaRPr lang="fa-IR" sz="2800" dirty="0" smtClean="0">
              <a:cs typeface="B Nazanin" pitchFamily="2" charset="-78"/>
            </a:endParaRPr>
          </a:p>
          <a:p>
            <a:pPr algn="r" eaLnBrk="1" hangingPunct="1">
              <a:buFont typeface="Wingdings" pitchFamily="2" charset="2"/>
              <a:buNone/>
              <a:defRPr/>
            </a:pPr>
            <a:r>
              <a:rPr lang="fa-IR" sz="2800" dirty="0" smtClean="0">
                <a:cs typeface="B Nazanin" pitchFamily="2" charset="-78"/>
              </a:rPr>
              <a:t>خطرات فیزیکی گرمایی : جوش گرمایی ، گرمازدگی  و شوک گرمایی   </a:t>
            </a:r>
          </a:p>
          <a:p>
            <a:pPr algn="r" eaLnBrk="1" hangingPunct="1">
              <a:buFont typeface="Wingdings" pitchFamily="2" charset="2"/>
              <a:buNone/>
              <a:defRPr/>
            </a:pPr>
            <a:r>
              <a:rPr lang="fa-IR" sz="2800" dirty="0" smtClean="0">
                <a:cs typeface="B Nazanin" pitchFamily="2" charset="-78"/>
              </a:rPr>
              <a:t>خطرات فیزیکی سرمایی : کهیر و سرخی پوست بدن ، از دست دادن هوشیاری ، ورم حاد ریه و توقف قلب</a:t>
            </a: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r" eaLnBrk="1" hangingPunct="1">
              <a:defRPr/>
            </a:pPr>
            <a:r>
              <a:rPr lang="fa-IR" sz="4000" dirty="0" smtClean="0">
                <a:solidFill>
                  <a:schemeClr val="tx1">
                    <a:lumMod val="65000"/>
                  </a:schemeClr>
                </a:solidFill>
                <a:cs typeface="B Nazanin" pitchFamily="2" charset="-78"/>
              </a:rPr>
              <a:t>وسایل حفاظت فردی تنه</a:t>
            </a:r>
            <a:endParaRPr lang="en-US" sz="4000" dirty="0" smtClean="0">
              <a:solidFill>
                <a:schemeClr val="tx1">
                  <a:lumMod val="65000"/>
                </a:schemeClr>
              </a:solidFill>
              <a:cs typeface="B Nazanin" pitchFamily="2" charset="-78"/>
            </a:endParaRPr>
          </a:p>
        </p:txBody>
      </p:sp>
      <p:sp>
        <p:nvSpPr>
          <p:cNvPr id="123907" name="Rectangle 3"/>
          <p:cNvSpPr>
            <a:spLocks noGrp="1" noChangeArrowheads="1"/>
          </p:cNvSpPr>
          <p:nvPr>
            <p:ph type="body" idx="1"/>
          </p:nvPr>
        </p:nvSpPr>
        <p:spPr>
          <a:xfrm>
            <a:off x="714375" y="1981200"/>
            <a:ext cx="7896225" cy="4114800"/>
          </a:xfrm>
        </p:spPr>
        <p:txBody>
          <a:bodyPr/>
          <a:lstStyle/>
          <a:p>
            <a:pPr algn="r" eaLnBrk="1" hangingPunct="1">
              <a:buFont typeface="Wingdings" pitchFamily="2" charset="2"/>
              <a:buNone/>
              <a:defRPr/>
            </a:pPr>
            <a:r>
              <a:rPr lang="fa-IR" sz="2800" b="1" dirty="0" smtClean="0">
                <a:solidFill>
                  <a:srgbClr val="FF0000"/>
                </a:solidFill>
                <a:cs typeface="B Nazanin" pitchFamily="2" charset="-78"/>
              </a:rPr>
              <a:t>اقدامات قبل از انتخاب لباس حفاظتی برای کار با مواد شیمیایی :</a:t>
            </a:r>
            <a:r>
              <a:rPr lang="fa-IR" dirty="0" smtClean="0"/>
              <a:t> </a:t>
            </a:r>
          </a:p>
          <a:p>
            <a:pPr algn="r" rtl="1" eaLnBrk="1" hangingPunct="1">
              <a:buFont typeface="Wingdings" pitchFamily="2" charset="2"/>
              <a:buNone/>
              <a:defRPr/>
            </a:pPr>
            <a:r>
              <a:rPr lang="fa-IR" sz="2400" dirty="0" smtClean="0">
                <a:cs typeface="B Nazanin" pitchFamily="2" charset="-78"/>
              </a:rPr>
              <a:t>1- ارزیابی کامل و دقیق راههای ورود سم به بدن </a:t>
            </a:r>
          </a:p>
          <a:p>
            <a:pPr algn="r" rtl="1" eaLnBrk="1" hangingPunct="1">
              <a:buFont typeface="Wingdings" pitchFamily="2" charset="2"/>
              <a:buNone/>
              <a:defRPr/>
            </a:pPr>
            <a:r>
              <a:rPr lang="fa-IR" sz="2400" dirty="0" smtClean="0">
                <a:cs typeface="B Nazanin" pitchFamily="2" charset="-78"/>
              </a:rPr>
              <a:t>2- برآورد درجه سمیت آنها از راه پوستی </a:t>
            </a:r>
          </a:p>
          <a:p>
            <a:pPr algn="r" rtl="1" eaLnBrk="1" hangingPunct="1">
              <a:buFont typeface="Wingdings" pitchFamily="2" charset="2"/>
              <a:buNone/>
              <a:defRPr/>
            </a:pPr>
            <a:r>
              <a:rPr lang="fa-IR" sz="2400" dirty="0" smtClean="0">
                <a:cs typeface="B Nazanin" pitchFamily="2" charset="-78"/>
              </a:rPr>
              <a:t>3- بررسی احتمال مواجهه با مواد شیمیایی ( آیا تماس وجود دارد یا نه ؟‌‌‌)</a:t>
            </a:r>
            <a:endParaRPr lang="en-US" sz="2400" dirty="0" smtClean="0">
              <a:cs typeface="B Nazanin" pitchFamily="2" charset="-78"/>
            </a:endParaRPr>
          </a:p>
          <a:p>
            <a:pPr algn="r" rtl="1" eaLnBrk="1" hangingPunct="1">
              <a:buFont typeface="Wingdings" pitchFamily="2" charset="2"/>
              <a:buNone/>
              <a:defRPr/>
            </a:pPr>
            <a:r>
              <a:rPr lang="fa-IR" sz="2400" dirty="0" smtClean="0">
                <a:cs typeface="B Nazanin" pitchFamily="2" charset="-78"/>
              </a:rPr>
              <a:t>4- در صورت امکان مواجهه شدت تماس های احتمالی در چه حدی است ؟ </a:t>
            </a:r>
          </a:p>
          <a:p>
            <a:pPr algn="r" rtl="1" eaLnBrk="1" hangingPunct="1">
              <a:buFont typeface="Wingdings" pitchFamily="2" charset="2"/>
              <a:buNone/>
              <a:defRPr/>
            </a:pPr>
            <a:r>
              <a:rPr lang="fa-IR" sz="2400" dirty="0" smtClean="0">
                <a:cs typeface="B Nazanin" pitchFamily="2" charset="-78"/>
              </a:rPr>
              <a:t>5- بررسی امکان کنترل مواجهه کارگران با مواد شیمیایی توسط لباس های حفاظتی</a:t>
            </a:r>
          </a:p>
          <a:p>
            <a:pPr algn="r" rtl="1" eaLnBrk="1" hangingPunct="1">
              <a:buFont typeface="Wingdings" pitchFamily="2" charset="2"/>
              <a:buNone/>
              <a:defRPr/>
            </a:pPr>
            <a:r>
              <a:rPr lang="fa-IR" sz="2400" dirty="0" smtClean="0">
                <a:cs typeface="B Nazanin" pitchFamily="2" charset="-78"/>
              </a:rPr>
              <a:t>6- حفاظت بالاتر و بهتر کارگران حتی در تماس های جزء با مواد شیمیایی</a:t>
            </a:r>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gn="r" eaLnBrk="1" hangingPunct="1">
              <a:defRPr/>
            </a:pPr>
            <a:r>
              <a:rPr lang="fa-IR" sz="4000" dirty="0" smtClean="0">
                <a:solidFill>
                  <a:schemeClr val="tx1">
                    <a:lumMod val="65000"/>
                  </a:schemeClr>
                </a:solidFill>
                <a:cs typeface="B Nazanin" pitchFamily="2" charset="-78"/>
              </a:rPr>
              <a:t>وسایل حفاظت فردی تنه</a:t>
            </a:r>
            <a:endParaRPr lang="en-US" sz="4000" dirty="0" smtClean="0">
              <a:solidFill>
                <a:schemeClr val="tx1">
                  <a:lumMod val="65000"/>
                </a:schemeClr>
              </a:solidFill>
              <a:cs typeface="B Nazanin" pitchFamily="2" charset="-78"/>
            </a:endParaRPr>
          </a:p>
        </p:txBody>
      </p:sp>
      <p:sp>
        <p:nvSpPr>
          <p:cNvPr id="124931" name="Rectangle 3"/>
          <p:cNvSpPr>
            <a:spLocks noGrp="1" noChangeArrowheads="1"/>
          </p:cNvSpPr>
          <p:nvPr>
            <p:ph type="body" idx="1"/>
          </p:nvPr>
        </p:nvSpPr>
        <p:spPr/>
        <p:txBody>
          <a:bodyPr/>
          <a:lstStyle/>
          <a:p>
            <a:pPr algn="r" eaLnBrk="1" hangingPunct="1">
              <a:buFont typeface="Wingdings" pitchFamily="2" charset="2"/>
              <a:buNone/>
              <a:defRPr/>
            </a:pPr>
            <a:r>
              <a:rPr lang="fa-IR" sz="2400" dirty="0" smtClean="0">
                <a:cs typeface="B Nazanin" pitchFamily="2" charset="-78"/>
              </a:rPr>
              <a:t>به طور خلاصه انتخاب لباس های حفاظتی باید با توجه به 2 اصل زیر صورت گیرد : </a:t>
            </a:r>
          </a:p>
          <a:p>
            <a:pPr algn="r" eaLnBrk="1" hangingPunct="1">
              <a:buFont typeface="Wingdings" pitchFamily="2" charset="2"/>
              <a:buNone/>
              <a:defRPr/>
            </a:pPr>
            <a:r>
              <a:rPr lang="fa-IR" sz="2400" dirty="0" smtClean="0">
                <a:cs typeface="B Nazanin" pitchFamily="2" charset="-78"/>
              </a:rPr>
              <a:t>1- احتمال مواجهه با مواد خطرناک </a:t>
            </a:r>
          </a:p>
          <a:p>
            <a:pPr algn="r" eaLnBrk="1" hangingPunct="1">
              <a:buFont typeface="Wingdings" pitchFamily="2" charset="2"/>
              <a:buNone/>
              <a:defRPr/>
            </a:pPr>
            <a:r>
              <a:rPr lang="fa-IR" sz="2400" dirty="0" smtClean="0">
                <a:cs typeface="B Nazanin" pitchFamily="2" charset="-78"/>
              </a:rPr>
              <a:t>2- اثرات سوء احتمالی مواجهه با مواد شیمیایی</a:t>
            </a:r>
          </a:p>
          <a:p>
            <a:pPr algn="r" eaLnBrk="1" hangingPunct="1">
              <a:buFont typeface="Wingdings" pitchFamily="2" charset="2"/>
              <a:buNone/>
              <a:defRPr/>
            </a:pPr>
            <a:endParaRPr lang="fa-IR" sz="2400" dirty="0" smtClean="0">
              <a:cs typeface="B Nazanin" pitchFamily="2" charset="-78"/>
            </a:endParaRPr>
          </a:p>
          <a:p>
            <a:pPr algn="r" eaLnBrk="1" hangingPunct="1">
              <a:buFont typeface="Wingdings" pitchFamily="2" charset="2"/>
              <a:buNone/>
              <a:defRPr/>
            </a:pPr>
            <a:r>
              <a:rPr lang="fa-IR" sz="2400" dirty="0" smtClean="0">
                <a:cs typeface="B Nazanin" pitchFamily="2" charset="-78"/>
              </a:rPr>
              <a:t>تذکر: مهمترین عامل در این نوع لباس ها ،‌ عایق بودن آنها در برابر سرما و مقاوم یودن آنها در برابر شعله ور شدن است . </a:t>
            </a:r>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r" eaLnBrk="1" hangingPunct="1">
              <a:defRPr/>
            </a:pPr>
            <a:r>
              <a:rPr lang="fa-IR" sz="4000" dirty="0" smtClean="0">
                <a:solidFill>
                  <a:schemeClr val="tx1">
                    <a:lumMod val="65000"/>
                  </a:schemeClr>
                </a:solidFill>
                <a:cs typeface="B Nazanin" pitchFamily="2" charset="-78"/>
              </a:rPr>
              <a:t>وسایل حفاظت فردی تنه</a:t>
            </a:r>
            <a:endParaRPr lang="en-US" sz="4000" dirty="0" smtClean="0">
              <a:solidFill>
                <a:schemeClr val="tx1">
                  <a:lumMod val="65000"/>
                </a:schemeClr>
              </a:solidFill>
              <a:cs typeface="B Nazanin" pitchFamily="2" charset="-78"/>
            </a:endParaRPr>
          </a:p>
        </p:txBody>
      </p:sp>
      <p:sp>
        <p:nvSpPr>
          <p:cNvPr id="125955" name="Rectangle 3"/>
          <p:cNvSpPr>
            <a:spLocks noGrp="1" noChangeArrowheads="1"/>
          </p:cNvSpPr>
          <p:nvPr>
            <p:ph type="body" idx="1"/>
          </p:nvPr>
        </p:nvSpPr>
        <p:spPr>
          <a:xfrm>
            <a:off x="1042988" y="1844675"/>
            <a:ext cx="7826375" cy="4859338"/>
          </a:xfrm>
        </p:spPr>
        <p:txBody>
          <a:bodyPr/>
          <a:lstStyle/>
          <a:p>
            <a:pPr algn="r" eaLnBrk="1" hangingPunct="1">
              <a:lnSpc>
                <a:spcPct val="90000"/>
              </a:lnSpc>
              <a:buFont typeface="Wingdings" pitchFamily="2" charset="2"/>
              <a:buNone/>
              <a:defRPr/>
            </a:pPr>
            <a:r>
              <a:rPr lang="fa-IR" sz="2400" b="1" dirty="0" smtClean="0">
                <a:solidFill>
                  <a:srgbClr val="FF0000"/>
                </a:solidFill>
                <a:cs typeface="B Nazanin" pitchFamily="2" charset="-78"/>
              </a:rPr>
              <a:t>انواع لباس های حفاظتی :</a:t>
            </a:r>
          </a:p>
          <a:p>
            <a:pPr algn="r" eaLnBrk="1" hangingPunct="1">
              <a:lnSpc>
                <a:spcPct val="90000"/>
              </a:lnSpc>
              <a:buFont typeface="Wingdings" pitchFamily="2" charset="2"/>
              <a:buNone/>
              <a:defRPr/>
            </a:pPr>
            <a:r>
              <a:rPr lang="en-US" sz="2400" dirty="0" smtClean="0">
                <a:cs typeface="B Nazanin" pitchFamily="2" charset="-78"/>
              </a:rPr>
              <a:t>Coats &amp; smocks </a:t>
            </a:r>
            <a:r>
              <a:rPr lang="fa-IR" sz="2400" dirty="0" smtClean="0">
                <a:cs typeface="B Nazanin" pitchFamily="2" charset="-78"/>
              </a:rPr>
              <a:t> 1- کت ها و روپوش ها </a:t>
            </a:r>
            <a:endParaRPr lang="en-US" sz="2400" dirty="0" smtClean="0">
              <a:cs typeface="B Nazanin" pitchFamily="2" charset="-78"/>
            </a:endParaRPr>
          </a:p>
          <a:p>
            <a:pPr algn="r" eaLnBrk="1" hangingPunct="1">
              <a:lnSpc>
                <a:spcPct val="90000"/>
              </a:lnSpc>
              <a:buFont typeface="Wingdings" pitchFamily="2" charset="2"/>
              <a:buNone/>
              <a:defRPr/>
            </a:pPr>
            <a:r>
              <a:rPr lang="en-US" sz="2400" dirty="0" smtClean="0">
                <a:cs typeface="B Nazanin" pitchFamily="2" charset="-78"/>
              </a:rPr>
              <a:t>Overalls</a:t>
            </a:r>
            <a:r>
              <a:rPr lang="fa-IR" sz="2400" dirty="0" smtClean="0">
                <a:cs typeface="B Nazanin" pitchFamily="2" charset="-78"/>
              </a:rPr>
              <a:t> 2- سرهم ها </a:t>
            </a:r>
          </a:p>
          <a:p>
            <a:pPr algn="r" eaLnBrk="1" hangingPunct="1">
              <a:lnSpc>
                <a:spcPct val="90000"/>
              </a:lnSpc>
              <a:buFont typeface="Wingdings" pitchFamily="2" charset="2"/>
              <a:buNone/>
              <a:defRPr/>
            </a:pPr>
            <a:r>
              <a:rPr lang="en-US" sz="2400" dirty="0" smtClean="0">
                <a:cs typeface="B Nazanin" pitchFamily="2" charset="-78"/>
              </a:rPr>
              <a:t>Aprons </a:t>
            </a:r>
            <a:r>
              <a:rPr lang="fa-IR" sz="2400" dirty="0" smtClean="0">
                <a:cs typeface="B Nazanin" pitchFamily="2" charset="-78"/>
              </a:rPr>
              <a:t> 3- پیش بند ها </a:t>
            </a:r>
          </a:p>
          <a:p>
            <a:pPr algn="r" eaLnBrk="1" hangingPunct="1">
              <a:lnSpc>
                <a:spcPct val="90000"/>
              </a:lnSpc>
              <a:buFont typeface="Wingdings" pitchFamily="2" charset="2"/>
              <a:buNone/>
              <a:defRPr/>
            </a:pPr>
            <a:r>
              <a:rPr lang="en-US" sz="2400" dirty="0" smtClean="0">
                <a:cs typeface="B Nazanin" pitchFamily="2" charset="-78"/>
              </a:rPr>
              <a:t>Full suits </a:t>
            </a:r>
            <a:r>
              <a:rPr lang="fa-IR" sz="2400" dirty="0" smtClean="0">
                <a:cs typeface="B Nazanin" pitchFamily="2" charset="-78"/>
              </a:rPr>
              <a:t> 4- لباس های کامل </a:t>
            </a:r>
          </a:p>
          <a:p>
            <a:pPr algn="r" eaLnBrk="1" hangingPunct="1">
              <a:lnSpc>
                <a:spcPct val="90000"/>
              </a:lnSpc>
              <a:buFont typeface="Wingdings" pitchFamily="2" charset="2"/>
              <a:buNone/>
              <a:defRPr/>
            </a:pPr>
            <a:r>
              <a:rPr lang="en-US" sz="2400" dirty="0" smtClean="0">
                <a:cs typeface="B Nazanin" pitchFamily="2" charset="-78"/>
              </a:rPr>
              <a:t>Fire entry &amp; proximity suits</a:t>
            </a:r>
            <a:r>
              <a:rPr lang="fa-IR" sz="2400" dirty="0" smtClean="0">
                <a:cs typeface="B Nazanin" pitchFamily="2" charset="-78"/>
              </a:rPr>
              <a:t> 5- لباس حفاظتی آتش نشانها </a:t>
            </a:r>
            <a:endParaRPr lang="en-US" sz="2400" dirty="0" smtClean="0">
              <a:cs typeface="B Nazanin" pitchFamily="2" charset="-78"/>
            </a:endParaRPr>
          </a:p>
          <a:p>
            <a:pPr algn="r" eaLnBrk="1" hangingPunct="1">
              <a:lnSpc>
                <a:spcPct val="90000"/>
              </a:lnSpc>
              <a:buFont typeface="Wingdings" pitchFamily="2" charset="2"/>
              <a:buNone/>
              <a:defRPr/>
            </a:pPr>
            <a:r>
              <a:rPr lang="en-US" sz="2400" dirty="0" smtClean="0">
                <a:cs typeface="B Nazanin" pitchFamily="2" charset="-78"/>
              </a:rPr>
              <a:t>RAIN WEAR</a:t>
            </a:r>
            <a:r>
              <a:rPr lang="fa-IR" sz="2400" dirty="0" smtClean="0">
                <a:cs typeface="B Nazanin" pitchFamily="2" charset="-78"/>
              </a:rPr>
              <a:t> 6- بارانی ها </a:t>
            </a:r>
          </a:p>
          <a:p>
            <a:pPr algn="r" eaLnBrk="1" hangingPunct="1">
              <a:lnSpc>
                <a:spcPct val="90000"/>
              </a:lnSpc>
              <a:buFont typeface="Wingdings" pitchFamily="2" charset="2"/>
              <a:buNone/>
              <a:defRPr/>
            </a:pPr>
            <a:r>
              <a:rPr lang="en-US" sz="2400" dirty="0" smtClean="0">
                <a:cs typeface="B Nazanin" pitchFamily="2" charset="-78"/>
              </a:rPr>
              <a:t>High Visibility Clothing</a:t>
            </a:r>
            <a:r>
              <a:rPr lang="fa-IR" sz="2400" dirty="0" smtClean="0">
                <a:cs typeface="B Nazanin" pitchFamily="2" charset="-78"/>
              </a:rPr>
              <a:t> 7- لباس های با قابلیت دید بالا  </a:t>
            </a:r>
            <a:r>
              <a:rPr lang="en-US" sz="2400" dirty="0" smtClean="0">
                <a:cs typeface="B Nazanin" pitchFamily="2" charset="-78"/>
              </a:rPr>
              <a:t> </a:t>
            </a:r>
            <a:endParaRPr lang="fa-IR" sz="2400" dirty="0" smtClean="0">
              <a:cs typeface="B Nazanin" pitchFamily="2" charset="-78"/>
            </a:endParaRPr>
          </a:p>
          <a:p>
            <a:pPr algn="r" eaLnBrk="1" hangingPunct="1">
              <a:lnSpc>
                <a:spcPct val="90000"/>
              </a:lnSpc>
              <a:buFont typeface="Wingdings" pitchFamily="2" charset="2"/>
              <a:buNone/>
              <a:defRPr/>
            </a:pPr>
            <a:r>
              <a:rPr lang="fa-IR" sz="2400" dirty="0" smtClean="0">
                <a:cs typeface="B Nazanin" pitchFamily="2" charset="-78"/>
              </a:rPr>
              <a:t> 8- تدابیر نجات غریق </a:t>
            </a:r>
          </a:p>
          <a:p>
            <a:pPr algn="r" eaLnBrk="1" hangingPunct="1">
              <a:lnSpc>
                <a:spcPct val="90000"/>
              </a:lnSpc>
              <a:buFont typeface="Wingdings" pitchFamily="2" charset="2"/>
              <a:buNone/>
              <a:defRPr/>
            </a:pPr>
            <a:r>
              <a:rPr lang="fa-IR" sz="2400" dirty="0" smtClean="0">
                <a:cs typeface="B Nazanin" pitchFamily="2" charset="-78"/>
              </a:rPr>
              <a:t> 9- لباس حفاظتی مقاوم در برابر سوراخ شدن و بریدگی</a:t>
            </a:r>
            <a:r>
              <a:rPr lang="fa-IR" sz="2400" dirty="0" smtClean="0"/>
              <a:t> </a:t>
            </a:r>
            <a:endParaRPr lang="en-US"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r" eaLnBrk="1" hangingPunct="1">
              <a:defRPr/>
            </a:pPr>
            <a:r>
              <a:rPr lang="fa-IR" sz="4000" dirty="0" smtClean="0">
                <a:solidFill>
                  <a:schemeClr val="tx1">
                    <a:lumMod val="65000"/>
                  </a:schemeClr>
                </a:solidFill>
                <a:cs typeface="B Nazanin" pitchFamily="2" charset="-78"/>
              </a:rPr>
              <a:t>وسایل حفاظت فردی تنه</a:t>
            </a:r>
            <a:endParaRPr lang="en-US" sz="4000" dirty="0" smtClean="0">
              <a:solidFill>
                <a:schemeClr val="tx1">
                  <a:lumMod val="65000"/>
                </a:schemeClr>
              </a:solidFill>
              <a:cs typeface="B Nazanin" pitchFamily="2" charset="-78"/>
            </a:endParaRPr>
          </a:p>
        </p:txBody>
      </p:sp>
      <p:sp>
        <p:nvSpPr>
          <p:cNvPr id="126979" name="Rectangle 3"/>
          <p:cNvSpPr>
            <a:spLocks noGrp="1" noChangeArrowheads="1"/>
          </p:cNvSpPr>
          <p:nvPr>
            <p:ph type="body" idx="1"/>
          </p:nvPr>
        </p:nvSpPr>
        <p:spPr>
          <a:xfrm>
            <a:off x="857250" y="1981200"/>
            <a:ext cx="8286750" cy="4876800"/>
          </a:xfrm>
        </p:spPr>
        <p:txBody>
          <a:bodyPr/>
          <a:lstStyle/>
          <a:p>
            <a:pPr algn="r" rtl="1" eaLnBrk="1" hangingPunct="1">
              <a:defRPr/>
            </a:pPr>
            <a:r>
              <a:rPr lang="ar-SA" sz="1600" b="1" dirty="0" smtClean="0">
                <a:solidFill>
                  <a:srgbClr val="FF0000"/>
                </a:solidFill>
                <a:cs typeface="B Nazanin" pitchFamily="2" charset="-78"/>
              </a:rPr>
              <a:t>نكات استفاده از لباس كار </a:t>
            </a:r>
            <a:r>
              <a:rPr lang="fa-IR" sz="1600" b="1" dirty="0" smtClean="0">
                <a:solidFill>
                  <a:srgbClr val="FF0000"/>
                </a:solidFill>
                <a:cs typeface="B Nazanin" pitchFamily="2" charset="-78"/>
              </a:rPr>
              <a:t>:</a:t>
            </a:r>
          </a:p>
          <a:p>
            <a:pPr algn="r" rtl="1" eaLnBrk="1" hangingPunct="1">
              <a:defRPr/>
            </a:pPr>
            <a:r>
              <a:rPr lang="ar-SA" sz="1600" b="1" dirty="0" smtClean="0">
                <a:cs typeface="B Nazanin" pitchFamily="2" charset="-78"/>
              </a:rPr>
              <a:t>1- </a:t>
            </a:r>
            <a:r>
              <a:rPr lang="fa-IR" sz="1600" b="1" dirty="0" smtClean="0">
                <a:cs typeface="B Nazanin" pitchFamily="2" charset="-78"/>
              </a:rPr>
              <a:t>برای</a:t>
            </a:r>
            <a:r>
              <a:rPr lang="ar-SA" sz="1600" b="1" dirty="0" smtClean="0">
                <a:cs typeface="B Nazanin" pitchFamily="2" charset="-78"/>
              </a:rPr>
              <a:t> جوشكاران به دلیل شرایط خاص كار علاوه بر لباس كار، استفاده از پیش‌بند چرمی الزامی است. </a:t>
            </a:r>
            <a:br>
              <a:rPr lang="ar-SA" sz="1600" b="1" dirty="0" smtClean="0">
                <a:cs typeface="B Nazanin" pitchFamily="2" charset="-78"/>
              </a:rPr>
            </a:br>
            <a:r>
              <a:rPr lang="fa-IR" sz="1600" b="1" dirty="0" smtClean="0">
                <a:cs typeface="B Nazanin" pitchFamily="2" charset="-78"/>
              </a:rPr>
              <a:t>2</a:t>
            </a:r>
            <a:r>
              <a:rPr lang="ar-SA" sz="1600" b="1" dirty="0" smtClean="0">
                <a:cs typeface="B Nazanin" pitchFamily="2" charset="-78"/>
              </a:rPr>
              <a:t>- جهت حفاظت از سیستم تناسلی در برابر تشعشعات پیش بند سربی كه پائین تر از كمر قرار گیرد الزامی است.</a:t>
            </a:r>
            <a:br>
              <a:rPr lang="ar-SA" sz="1600" b="1" dirty="0" smtClean="0">
                <a:cs typeface="B Nazanin" pitchFamily="2" charset="-78"/>
              </a:rPr>
            </a:br>
            <a:r>
              <a:rPr lang="fa-IR" sz="1600" b="1" dirty="0" smtClean="0">
                <a:cs typeface="B Nazanin" pitchFamily="2" charset="-78"/>
              </a:rPr>
              <a:t>3</a:t>
            </a:r>
            <a:r>
              <a:rPr lang="ar-SA" sz="1600" b="1" dirty="0" smtClean="0">
                <a:cs typeface="B Nazanin" pitchFamily="2" charset="-78"/>
              </a:rPr>
              <a:t>- استفاده از پیش بند جهت پرسنلی كه در ارتباط با ادوات انتقال نیرو و گردان هستند ممنوع می‌باشد. </a:t>
            </a:r>
            <a:br>
              <a:rPr lang="ar-SA" sz="1600" b="1" dirty="0" smtClean="0">
                <a:cs typeface="B Nazanin" pitchFamily="2" charset="-78"/>
              </a:rPr>
            </a:br>
            <a:r>
              <a:rPr lang="fa-IR" sz="1600" b="1" dirty="0" smtClean="0">
                <a:cs typeface="B Nazanin" pitchFamily="2" charset="-78"/>
              </a:rPr>
              <a:t>4</a:t>
            </a:r>
            <a:r>
              <a:rPr lang="ar-SA" sz="1600" b="1" dirty="0" smtClean="0">
                <a:cs typeface="B Nazanin" pitchFamily="2" charset="-78"/>
              </a:rPr>
              <a:t>- پرسنلی كه نوع كار آنها به نحوی است كه باید در ارتفاع كار كنند لازم است از كمربند ایمنی نوع </a:t>
            </a:r>
            <a:r>
              <a:rPr lang="fa-IR" sz="1600" b="1" dirty="0" smtClean="0">
                <a:cs typeface="B Nazanin" pitchFamily="2" charset="-78"/>
              </a:rPr>
              <a:t>Harness</a:t>
            </a:r>
            <a:r>
              <a:rPr lang="ar-SA" sz="1600" b="1" dirty="0" smtClean="0">
                <a:cs typeface="B Nazanin" pitchFamily="2" charset="-78"/>
              </a:rPr>
              <a:t> استفاده نمایند. </a:t>
            </a:r>
            <a:br>
              <a:rPr lang="ar-SA" sz="1600" b="1" dirty="0" smtClean="0">
                <a:cs typeface="B Nazanin" pitchFamily="2" charset="-78"/>
              </a:rPr>
            </a:br>
            <a:r>
              <a:rPr lang="fa-IR" sz="1600" b="1" dirty="0" smtClean="0">
                <a:cs typeface="B Nazanin" pitchFamily="2" charset="-78"/>
              </a:rPr>
              <a:t>6</a:t>
            </a:r>
            <a:r>
              <a:rPr lang="ar-SA" sz="1600" b="1" dirty="0" smtClean="0">
                <a:cs typeface="B Nazanin" pitchFamily="2" charset="-78"/>
              </a:rPr>
              <a:t>- پرسنلی كه با تجهیزات و ماشین آلات كار می‌كنند باید لباس كاری در برداشته باشند كه هیچ قسمت آن باز و یا پاره نباشد. آویزان نمودن زنجیر، ساعت، كلید و نظیر آن روی لباس كار اكیداً ممنوع است. </a:t>
            </a:r>
            <a:br>
              <a:rPr lang="ar-SA" sz="1600" b="1" dirty="0" smtClean="0">
                <a:cs typeface="B Nazanin" pitchFamily="2" charset="-78"/>
              </a:rPr>
            </a:br>
            <a:r>
              <a:rPr lang="fa-IR" sz="1600" b="1" dirty="0" smtClean="0">
                <a:cs typeface="B Nazanin" pitchFamily="2" charset="-78"/>
              </a:rPr>
              <a:t>7-</a:t>
            </a:r>
            <a:r>
              <a:rPr lang="ar-SA" sz="1600" b="1" dirty="0" smtClean="0">
                <a:cs typeface="B Nazanin" pitchFamily="2" charset="-78"/>
              </a:rPr>
              <a:t> در صورتی كه ماهیت كار ایجاب می‌كند كه كاركنان آستین لباس خود را مستمراً بالاتر بزنند بایستی از لباس آستین كوتاه استغاده نمود. </a:t>
            </a:r>
            <a:br>
              <a:rPr lang="ar-SA" sz="1600" b="1" dirty="0" smtClean="0">
                <a:cs typeface="B Nazanin" pitchFamily="2" charset="-78"/>
              </a:rPr>
            </a:br>
            <a:r>
              <a:rPr lang="fa-IR" sz="1600" b="1" dirty="0" smtClean="0">
                <a:cs typeface="B Nazanin" pitchFamily="2" charset="-78"/>
              </a:rPr>
              <a:t>8</a:t>
            </a:r>
            <a:r>
              <a:rPr lang="ar-SA" sz="1600" b="1" dirty="0" smtClean="0">
                <a:cs typeface="B Nazanin" pitchFamily="2" charset="-78"/>
              </a:rPr>
              <a:t>- كاركنانی كه در محیط‌های آلوده به مواد سمی و فابل انفجار و اشتعال كار می‌كنند نباید لباس‌های جیب دار و یا لبه دار در برداشته باشند. چون ممكن است گرد و غبار مواد مزبور در لبه لباس باقی بمانند. </a:t>
            </a:r>
            <a:br>
              <a:rPr lang="ar-SA" sz="1600" b="1" dirty="0" smtClean="0">
                <a:cs typeface="B Nazanin" pitchFamily="2" charset="-78"/>
              </a:rPr>
            </a:br>
            <a:r>
              <a:rPr lang="fa-IR" sz="1600" b="1" dirty="0" smtClean="0">
                <a:cs typeface="B Nazanin" pitchFamily="2" charset="-78"/>
              </a:rPr>
              <a:t>9</a:t>
            </a:r>
            <a:r>
              <a:rPr lang="ar-SA" sz="1600" b="1" dirty="0" smtClean="0">
                <a:cs typeface="B Nazanin" pitchFamily="2" charset="-78"/>
              </a:rPr>
              <a:t>- تحویل لباس كار هر شش ماه یك دست الزامی است. </a:t>
            </a:r>
            <a:br>
              <a:rPr lang="ar-SA" sz="1600" b="1" dirty="0" smtClean="0">
                <a:cs typeface="B Nazanin" pitchFamily="2" charset="-78"/>
              </a:rPr>
            </a:br>
            <a:r>
              <a:rPr lang="fa-IR" sz="1600" b="1" dirty="0" smtClean="0">
                <a:cs typeface="B Nazanin" pitchFamily="2" charset="-78"/>
              </a:rPr>
              <a:t>10</a:t>
            </a:r>
            <a:r>
              <a:rPr lang="ar-SA" sz="1600" b="1" dirty="0" smtClean="0">
                <a:cs typeface="B Nazanin" pitchFamily="2" charset="-78"/>
              </a:rPr>
              <a:t>- جنس پارچه با توجه به شرایط كار و لزوم حفظ ظاهر لباس كار از نظر مقاومت در مقابل چروكیدگی و ن</a:t>
            </a:r>
            <a:r>
              <a:rPr lang="fa-IR" sz="1600" b="1" dirty="0" smtClean="0">
                <a:cs typeface="B Nazanin" pitchFamily="2" charset="-78"/>
              </a:rPr>
              <a:t>ی</a:t>
            </a:r>
            <a:r>
              <a:rPr lang="ar-SA" sz="1600" b="1" dirty="0" smtClean="0">
                <a:cs typeface="B Nazanin" pitchFamily="2" charset="-78"/>
              </a:rPr>
              <a:t>ز عدم تولید الكریسیته ساكن از مخلوط حدود 70 درصد پنبه و 30 درصد پلی استر و با وزن 320 تا 420 گرم به هر متر مربع در نظر گرفته شود.</a:t>
            </a:r>
            <a:endParaRPr lang="fa-IR" sz="1600" b="1" dirty="0" smtClean="0">
              <a:cs typeface="B Nazanin" pitchFamily="2" charset="-78"/>
            </a:endParaRPr>
          </a:p>
          <a:p>
            <a:pPr algn="r" rtl="1" eaLnBrk="1" hangingPunct="1">
              <a:defRPr/>
            </a:pPr>
            <a:r>
              <a:rPr lang="ar-SA" sz="1600" b="1" dirty="0" smtClean="0">
                <a:cs typeface="B Nazanin" pitchFamily="2" charset="-78"/>
              </a:rPr>
              <a:t>1</a:t>
            </a:r>
            <a:r>
              <a:rPr lang="fa-IR" sz="1600" b="1" dirty="0" smtClean="0">
                <a:cs typeface="B Nazanin" pitchFamily="2" charset="-78"/>
              </a:rPr>
              <a:t>1</a:t>
            </a:r>
            <a:r>
              <a:rPr lang="ar-SA" sz="1600" b="1" dirty="0" smtClean="0">
                <a:cs typeface="B Nazanin" pitchFamily="2" charset="-78"/>
              </a:rPr>
              <a:t>- به منظور استحكام بیشتر از پارچه با بافت كج راه یا تاكم بالا استفاده شود.</a:t>
            </a:r>
            <a:endParaRPr lang="fa-IR" sz="1600" b="1" dirty="0" smtClean="0">
              <a:cs typeface="B Nazanin" pitchFamily="2" charset="-78"/>
            </a:endParaRPr>
          </a:p>
          <a:p>
            <a:pPr algn="r" eaLnBrk="1" hangingPunct="1">
              <a:buFont typeface="Wingdings" pitchFamily="2" charset="2"/>
              <a:buNone/>
              <a:defRPr/>
            </a:pPr>
            <a:endParaRPr lang="en-US" sz="2800" dirty="0" smtClean="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eaLnBrk="1" hangingPunct="1">
              <a:defRPr/>
            </a:pPr>
            <a:r>
              <a:rPr lang="fa-IR" sz="4000" dirty="0" smtClean="0">
                <a:solidFill>
                  <a:schemeClr val="tx1">
                    <a:lumMod val="65000"/>
                  </a:schemeClr>
                </a:solidFill>
                <a:cs typeface="B Titr" pitchFamily="2" charset="-78"/>
              </a:rPr>
              <a:t>انتخاب دستکش های ایمنی</a:t>
            </a:r>
            <a:endParaRPr lang="en-US" sz="4000" dirty="0" smtClean="0">
              <a:solidFill>
                <a:schemeClr val="tx1">
                  <a:lumMod val="65000"/>
                </a:schemeClr>
              </a:solidFill>
              <a:cs typeface="B Titr" pitchFamily="2" charset="-78"/>
            </a:endParaRPr>
          </a:p>
        </p:txBody>
      </p:sp>
      <p:sp>
        <p:nvSpPr>
          <p:cNvPr id="99331" name="Rectangle 3"/>
          <p:cNvSpPr>
            <a:spLocks noGrp="1" noChangeArrowheads="1"/>
          </p:cNvSpPr>
          <p:nvPr>
            <p:ph type="body" idx="1"/>
          </p:nvPr>
        </p:nvSpPr>
        <p:spPr/>
        <p:txBody>
          <a:bodyPr/>
          <a:lstStyle/>
          <a:p>
            <a:pPr algn="r" eaLnBrk="1" hangingPunct="1">
              <a:buFont typeface="Wingdings" pitchFamily="2" charset="2"/>
              <a:buNone/>
              <a:defRPr/>
            </a:pPr>
            <a:r>
              <a:rPr lang="fa-IR" sz="2800" b="1" dirty="0" smtClean="0">
                <a:solidFill>
                  <a:srgbClr val="FF0000"/>
                </a:solidFill>
                <a:cs typeface="B Nazanin" pitchFamily="2" charset="-78"/>
              </a:rPr>
              <a:t>8 نوع خطر مشخص :</a:t>
            </a:r>
          </a:p>
          <a:p>
            <a:pPr algn="r" eaLnBrk="1" hangingPunct="1">
              <a:buFont typeface="Wingdings" pitchFamily="2" charset="2"/>
              <a:buNone/>
              <a:defRPr/>
            </a:pPr>
            <a:endParaRPr lang="fa-IR" sz="2000" b="1" dirty="0" smtClean="0">
              <a:cs typeface="B Nazanin" pitchFamily="2" charset="-78"/>
            </a:endParaRPr>
          </a:p>
          <a:p>
            <a:pPr algn="r" eaLnBrk="1" hangingPunct="1">
              <a:buFont typeface="Wingdings" pitchFamily="2" charset="2"/>
              <a:buNone/>
              <a:defRPr/>
            </a:pPr>
            <a:r>
              <a:rPr lang="fa-IR" sz="2000" b="1" dirty="0" smtClean="0">
                <a:cs typeface="B Nazanin" pitchFamily="2" charset="-78"/>
              </a:rPr>
              <a:t>1- خطر شیمیایی </a:t>
            </a:r>
          </a:p>
          <a:p>
            <a:pPr algn="r" eaLnBrk="1" hangingPunct="1">
              <a:buFont typeface="Wingdings" pitchFamily="2" charset="2"/>
              <a:buNone/>
              <a:defRPr/>
            </a:pPr>
            <a:r>
              <a:rPr lang="fa-IR" sz="2000" b="1" dirty="0" smtClean="0">
                <a:cs typeface="B Nazanin" pitchFamily="2" charset="-78"/>
              </a:rPr>
              <a:t>2- خطر میکروبی </a:t>
            </a:r>
          </a:p>
          <a:p>
            <a:pPr algn="r" eaLnBrk="1" hangingPunct="1">
              <a:buFont typeface="Wingdings" pitchFamily="2" charset="2"/>
              <a:buNone/>
              <a:defRPr/>
            </a:pPr>
            <a:r>
              <a:rPr lang="fa-IR" sz="2000" b="1" dirty="0" smtClean="0">
                <a:cs typeface="B Nazanin" pitchFamily="2" charset="-78"/>
              </a:rPr>
              <a:t>3- خطر سرمایه زیاد </a:t>
            </a:r>
          </a:p>
          <a:p>
            <a:pPr algn="r" eaLnBrk="1" hangingPunct="1">
              <a:buFont typeface="Wingdings" pitchFamily="2" charset="2"/>
              <a:buNone/>
              <a:defRPr/>
            </a:pPr>
            <a:r>
              <a:rPr lang="fa-IR" sz="2000" b="1" dirty="0" smtClean="0">
                <a:cs typeface="B Nazanin" pitchFamily="2" charset="-78"/>
              </a:rPr>
              <a:t>4- خطرات مکانیکی </a:t>
            </a:r>
          </a:p>
          <a:p>
            <a:pPr algn="r" eaLnBrk="1" hangingPunct="1">
              <a:buFont typeface="Wingdings" pitchFamily="2" charset="2"/>
              <a:buNone/>
              <a:defRPr/>
            </a:pPr>
            <a:r>
              <a:rPr lang="fa-IR" sz="2000" b="1" dirty="0" smtClean="0">
                <a:cs typeface="B Nazanin" pitchFamily="2" charset="-78"/>
              </a:rPr>
              <a:t>5- خطر بریدگی </a:t>
            </a:r>
          </a:p>
          <a:p>
            <a:pPr algn="r" eaLnBrk="1" hangingPunct="1">
              <a:buFont typeface="Wingdings" pitchFamily="2" charset="2"/>
              <a:buNone/>
              <a:defRPr/>
            </a:pPr>
            <a:r>
              <a:rPr lang="fa-IR" sz="2000" b="1" dirty="0" smtClean="0">
                <a:cs typeface="B Nazanin" pitchFamily="2" charset="-78"/>
              </a:rPr>
              <a:t>6- خطر الکتریسیته ساکن</a:t>
            </a:r>
          </a:p>
          <a:p>
            <a:pPr algn="r" eaLnBrk="1" hangingPunct="1">
              <a:buFont typeface="Wingdings" pitchFamily="2" charset="2"/>
              <a:buNone/>
              <a:defRPr/>
            </a:pPr>
            <a:r>
              <a:rPr lang="fa-IR" sz="2000" b="1" dirty="0" smtClean="0">
                <a:cs typeface="B Nazanin" pitchFamily="2" charset="-78"/>
              </a:rPr>
              <a:t>7- خطر حریق و حرارت</a:t>
            </a:r>
          </a:p>
          <a:p>
            <a:pPr algn="r" eaLnBrk="1" hangingPunct="1">
              <a:buFont typeface="Wingdings" pitchFamily="2" charset="2"/>
              <a:buNone/>
              <a:defRPr/>
            </a:pPr>
            <a:r>
              <a:rPr lang="fa-IR" sz="2000" b="1" dirty="0" smtClean="0">
                <a:cs typeface="B Nazanin" pitchFamily="2" charset="-78"/>
              </a:rPr>
              <a:t>8- خطر تشعشعات رادیواکتیو </a:t>
            </a:r>
            <a:endParaRPr lang="en-US" sz="2000" b="1" dirty="0" smtClean="0">
              <a:cs typeface="B Nazanin" pitchFamily="2" charset="-78"/>
            </a:endParaRPr>
          </a:p>
        </p:txBody>
      </p:sp>
      <p:pic>
        <p:nvPicPr>
          <p:cNvPr id="7172" name="Picture 4"/>
          <p:cNvPicPr>
            <a:picLocks noChangeAspect="1" noChangeArrowheads="1"/>
          </p:cNvPicPr>
          <p:nvPr/>
        </p:nvPicPr>
        <p:blipFill>
          <a:blip r:embed="rId2"/>
          <a:srcRect/>
          <a:stretch>
            <a:fillRect/>
          </a:stretch>
        </p:blipFill>
        <p:spPr bwMode="auto">
          <a:xfrm>
            <a:off x="3492500" y="1989138"/>
            <a:ext cx="1493838" cy="1871662"/>
          </a:xfrm>
          <a:prstGeom prst="rect">
            <a:avLst/>
          </a:prstGeom>
          <a:noFill/>
          <a:ln w="9525">
            <a:noFill/>
            <a:miter lim="800000"/>
            <a:headEnd/>
            <a:tailEnd/>
          </a:ln>
        </p:spPr>
      </p:pic>
      <p:pic>
        <p:nvPicPr>
          <p:cNvPr id="7173" name="Picture 5"/>
          <p:cNvPicPr>
            <a:picLocks noChangeAspect="1" noChangeArrowheads="1"/>
          </p:cNvPicPr>
          <p:nvPr/>
        </p:nvPicPr>
        <p:blipFill>
          <a:blip r:embed="rId3"/>
          <a:srcRect/>
          <a:stretch>
            <a:fillRect/>
          </a:stretch>
        </p:blipFill>
        <p:spPr bwMode="auto">
          <a:xfrm>
            <a:off x="1331913" y="1916113"/>
            <a:ext cx="1414462" cy="2017712"/>
          </a:xfrm>
          <a:prstGeom prst="rect">
            <a:avLst/>
          </a:prstGeom>
          <a:noFill/>
          <a:ln w="9525">
            <a:noFill/>
            <a:miter lim="800000"/>
            <a:headEnd/>
            <a:tailEnd/>
          </a:ln>
        </p:spPr>
      </p:pic>
      <p:pic>
        <p:nvPicPr>
          <p:cNvPr id="7174" name="Picture 6"/>
          <p:cNvPicPr>
            <a:picLocks noChangeAspect="1" noChangeArrowheads="1"/>
          </p:cNvPicPr>
          <p:nvPr/>
        </p:nvPicPr>
        <p:blipFill>
          <a:blip r:embed="rId4"/>
          <a:srcRect/>
          <a:stretch>
            <a:fillRect/>
          </a:stretch>
        </p:blipFill>
        <p:spPr bwMode="auto">
          <a:xfrm>
            <a:off x="1403350" y="4292600"/>
            <a:ext cx="1493838" cy="1873250"/>
          </a:xfrm>
          <a:prstGeom prst="rect">
            <a:avLst/>
          </a:prstGeom>
          <a:noFill/>
          <a:ln w="9525">
            <a:noFill/>
            <a:miter lim="800000"/>
            <a:headEnd/>
            <a:tailEnd/>
          </a:ln>
        </p:spPr>
      </p:pic>
      <p:pic>
        <p:nvPicPr>
          <p:cNvPr id="7175" name="Picture 7"/>
          <p:cNvPicPr>
            <a:picLocks noChangeAspect="1" noChangeArrowheads="1"/>
          </p:cNvPicPr>
          <p:nvPr/>
        </p:nvPicPr>
        <p:blipFill>
          <a:blip r:embed="rId5"/>
          <a:srcRect/>
          <a:stretch>
            <a:fillRect/>
          </a:stretch>
        </p:blipFill>
        <p:spPr bwMode="auto">
          <a:xfrm>
            <a:off x="3563938" y="4292600"/>
            <a:ext cx="14382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gn="r" eaLnBrk="1" hangingPunct="1">
              <a:defRPr/>
            </a:pPr>
            <a:r>
              <a:rPr lang="fa-IR" sz="4000" dirty="0" smtClean="0">
                <a:solidFill>
                  <a:schemeClr val="tx1">
                    <a:lumMod val="65000"/>
                  </a:schemeClr>
                </a:solidFill>
                <a:cs typeface="B Nazanin" pitchFamily="2" charset="-78"/>
              </a:rPr>
              <a:t>وسایل حفاظت فردی تنه</a:t>
            </a:r>
            <a:endParaRPr lang="en-US" sz="4000" dirty="0" smtClean="0">
              <a:solidFill>
                <a:schemeClr val="tx1">
                  <a:lumMod val="65000"/>
                </a:schemeClr>
              </a:solidFill>
              <a:cs typeface="B Nazanin" pitchFamily="2" charset="-78"/>
            </a:endParaRPr>
          </a:p>
        </p:txBody>
      </p:sp>
      <p:pic>
        <p:nvPicPr>
          <p:cNvPr id="53251" name="Picture 4"/>
          <p:cNvPicPr>
            <a:picLocks noChangeAspect="1" noChangeArrowheads="1"/>
          </p:cNvPicPr>
          <p:nvPr>
            <p:ph type="body" idx="1"/>
          </p:nvPr>
        </p:nvPicPr>
        <p:blipFill>
          <a:blip r:embed="rId2"/>
          <a:srcRect/>
          <a:stretch>
            <a:fillRect/>
          </a:stretch>
        </p:blipFill>
        <p:spPr>
          <a:xfrm>
            <a:off x="6732588" y="4365625"/>
            <a:ext cx="2016125" cy="2349500"/>
          </a:xfrm>
          <a:noFill/>
        </p:spPr>
      </p:pic>
      <p:pic>
        <p:nvPicPr>
          <p:cNvPr id="53252" name="Picture 5"/>
          <p:cNvPicPr>
            <a:picLocks noChangeAspect="1" noChangeArrowheads="1"/>
          </p:cNvPicPr>
          <p:nvPr/>
        </p:nvPicPr>
        <p:blipFill>
          <a:blip r:embed="rId3"/>
          <a:srcRect/>
          <a:stretch>
            <a:fillRect/>
          </a:stretch>
        </p:blipFill>
        <p:spPr bwMode="auto">
          <a:xfrm>
            <a:off x="6659563" y="1916113"/>
            <a:ext cx="2093912" cy="2303462"/>
          </a:xfrm>
          <a:prstGeom prst="rect">
            <a:avLst/>
          </a:prstGeom>
          <a:noFill/>
          <a:ln w="9525">
            <a:noFill/>
            <a:miter lim="800000"/>
            <a:headEnd/>
            <a:tailEnd/>
          </a:ln>
        </p:spPr>
      </p:pic>
      <p:pic>
        <p:nvPicPr>
          <p:cNvPr id="53253" name="Picture 6"/>
          <p:cNvPicPr>
            <a:picLocks noChangeAspect="1" noChangeArrowheads="1"/>
          </p:cNvPicPr>
          <p:nvPr/>
        </p:nvPicPr>
        <p:blipFill>
          <a:blip r:embed="rId4"/>
          <a:srcRect/>
          <a:stretch>
            <a:fillRect/>
          </a:stretch>
        </p:blipFill>
        <p:spPr bwMode="auto">
          <a:xfrm>
            <a:off x="4140200" y="1989138"/>
            <a:ext cx="2168525" cy="3744912"/>
          </a:xfrm>
          <a:prstGeom prst="rect">
            <a:avLst/>
          </a:prstGeom>
          <a:noFill/>
          <a:ln w="9525">
            <a:noFill/>
            <a:miter lim="800000"/>
            <a:headEnd/>
            <a:tailEnd/>
          </a:ln>
        </p:spPr>
      </p:pic>
      <p:pic>
        <p:nvPicPr>
          <p:cNvPr id="53254" name="Picture 7"/>
          <p:cNvPicPr>
            <a:picLocks noChangeAspect="1" noChangeArrowheads="1"/>
          </p:cNvPicPr>
          <p:nvPr/>
        </p:nvPicPr>
        <p:blipFill>
          <a:blip r:embed="rId5"/>
          <a:srcRect/>
          <a:stretch>
            <a:fillRect/>
          </a:stretch>
        </p:blipFill>
        <p:spPr bwMode="auto">
          <a:xfrm>
            <a:off x="971550" y="1916113"/>
            <a:ext cx="2924175"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ctr" eaLnBrk="1" hangingPunct="1">
              <a:defRPr/>
            </a:pPr>
            <a:r>
              <a:rPr lang="fa-IR" dirty="0" smtClean="0">
                <a:solidFill>
                  <a:schemeClr val="tx1">
                    <a:lumMod val="65000"/>
                  </a:schemeClr>
                </a:solidFill>
                <a:cs typeface="B Titr" pitchFamily="2" charset="-78"/>
              </a:rPr>
              <a:t>منابع: </a:t>
            </a:r>
            <a:endParaRPr lang="en-US" dirty="0" smtClean="0">
              <a:solidFill>
                <a:schemeClr val="tx1">
                  <a:lumMod val="65000"/>
                </a:schemeClr>
              </a:solidFill>
              <a:cs typeface="B Titr" pitchFamily="2" charset="-78"/>
            </a:endParaRPr>
          </a:p>
        </p:txBody>
      </p:sp>
      <p:sp>
        <p:nvSpPr>
          <p:cNvPr id="129027" name="Rectangle 3"/>
          <p:cNvSpPr>
            <a:spLocks noGrp="1" noChangeArrowheads="1"/>
          </p:cNvSpPr>
          <p:nvPr>
            <p:ph type="body" idx="1"/>
          </p:nvPr>
        </p:nvSpPr>
        <p:spPr/>
        <p:txBody>
          <a:bodyPr/>
          <a:lstStyle/>
          <a:p>
            <a:pPr marL="609600" indent="-609600" rtl="1" eaLnBrk="1" hangingPunct="1">
              <a:buFont typeface="Wingdings" pitchFamily="2" charset="2"/>
              <a:buNone/>
              <a:defRPr/>
            </a:pPr>
            <a:r>
              <a:rPr lang="fa-IR" sz="2400" b="1" dirty="0" smtClean="0">
                <a:effectLst/>
                <a:cs typeface="B Nazanin" pitchFamily="2" charset="-78"/>
              </a:rPr>
              <a:t>1-شرکت ایمنی صنعت پوشاک کیان </a:t>
            </a:r>
            <a:r>
              <a:rPr lang="en-US" sz="2400" dirty="0" smtClean="0">
                <a:effectLst/>
                <a:cs typeface="B Nazanin" pitchFamily="2" charset="-78"/>
                <a:hlinkClick r:id="rId2"/>
              </a:rPr>
              <a:t>www.safetykiyan.com</a:t>
            </a:r>
            <a:r>
              <a:rPr lang="en-US" sz="2400" b="1" dirty="0" smtClean="0">
                <a:effectLst/>
                <a:cs typeface="B Nazanin" pitchFamily="2" charset="-78"/>
              </a:rPr>
              <a:t> </a:t>
            </a:r>
          </a:p>
          <a:p>
            <a:pPr marL="609600" indent="-609600" algn="r" rtl="1" eaLnBrk="1" hangingPunct="1">
              <a:buFont typeface="Wingdings" pitchFamily="2" charset="2"/>
              <a:buNone/>
              <a:defRPr/>
            </a:pPr>
            <a:r>
              <a:rPr lang="fa-IR" sz="2400" b="1" dirty="0" smtClean="0">
                <a:effectLst/>
                <a:cs typeface="B Nazanin" pitchFamily="2" charset="-78"/>
              </a:rPr>
              <a:t>  2- </a:t>
            </a:r>
            <a:r>
              <a:rPr lang="fa-IR" sz="2400" dirty="0" smtClean="0">
                <a:effectLst/>
                <a:cs typeface="B Nazanin" pitchFamily="2" charset="-78"/>
              </a:rPr>
              <a:t>جزوه آموزشی تجهیزات حفاظت فردی سازمان آتش نشانی شهرداری تهران</a:t>
            </a:r>
            <a:endParaRPr lang="en-US" sz="2400" dirty="0" smtClean="0">
              <a:effectLst/>
              <a:cs typeface="B Nazanin" pitchFamily="2" charset="-78"/>
              <a:hlinkClick r:id="rId3"/>
            </a:endParaRPr>
          </a:p>
          <a:p>
            <a:pPr marL="609600" indent="-609600" eaLnBrk="1" hangingPunct="1">
              <a:buFont typeface="Wingdings" pitchFamily="2" charset="2"/>
              <a:buNone/>
              <a:defRPr/>
            </a:pPr>
            <a:r>
              <a:rPr lang="en-US" sz="2400" dirty="0" smtClean="0">
                <a:cs typeface="B Nazanin" pitchFamily="2" charset="-78"/>
                <a:hlinkClick r:id="rId3"/>
              </a:rPr>
              <a:t>3- www.iransafety.com</a:t>
            </a:r>
          </a:p>
          <a:p>
            <a:pPr marL="609600" indent="-609600" eaLnBrk="1" hangingPunct="1">
              <a:buFont typeface="Wingdings" pitchFamily="2" charset="2"/>
              <a:buNone/>
              <a:defRPr/>
            </a:pPr>
            <a:r>
              <a:rPr lang="en-US" sz="2400" dirty="0" smtClean="0">
                <a:cs typeface="B Nazanin" pitchFamily="2" charset="-78"/>
                <a:hlinkClick r:id="rId3"/>
              </a:rPr>
              <a:t>4- http://www.industryinfobase.ir</a:t>
            </a:r>
            <a:endParaRPr lang="en-US" sz="2400" dirty="0" smtClean="0">
              <a:cs typeface="B Nazanin" pitchFamily="2" charset="-78"/>
            </a:endParaRPr>
          </a:p>
          <a:p>
            <a:pPr marL="609600" indent="-609600" eaLnBrk="1" hangingPunct="1">
              <a:buFont typeface="Wingdings" pitchFamily="2" charset="2"/>
              <a:buNone/>
              <a:defRPr/>
            </a:pPr>
            <a:r>
              <a:rPr lang="en-US" sz="2400" dirty="0" smtClean="0">
                <a:cs typeface="B Nazanin" pitchFamily="2" charset="-78"/>
                <a:hlinkClick r:id="rId4"/>
              </a:rPr>
              <a:t>5- http://www.industrialhygiene.blogsky.com</a:t>
            </a:r>
            <a:endParaRPr lang="en-US" sz="2400" dirty="0" smtClean="0">
              <a:cs typeface="B Nazanin" pitchFamily="2" charset="-78"/>
            </a:endParaRPr>
          </a:p>
          <a:p>
            <a:pPr marL="609600" indent="-609600" algn="r" eaLnBrk="1" hangingPunct="1">
              <a:buFont typeface="Wingdings" pitchFamily="2" charset="2"/>
              <a:buNone/>
              <a:defRPr/>
            </a:pPr>
            <a:r>
              <a:rPr lang="en-US" sz="2400" b="1" dirty="0" smtClean="0">
                <a:cs typeface="B Nazanin" pitchFamily="2" charset="-78"/>
              </a:rPr>
              <a:t>( OHSAS 18001 ) </a:t>
            </a:r>
            <a:r>
              <a:rPr lang="fa-IR" sz="2400" b="1" dirty="0" smtClean="0">
                <a:cs typeface="B Nazanin" pitchFamily="2" charset="-78"/>
              </a:rPr>
              <a:t>6- </a:t>
            </a:r>
            <a:r>
              <a:rPr lang="ar-SA" sz="2400" b="1" dirty="0" smtClean="0">
                <a:cs typeface="B Nazanin" pitchFamily="2" charset="-78"/>
              </a:rPr>
              <a:t>استاندارد ایمنی و بهداشت حرفه ای</a:t>
            </a:r>
            <a:r>
              <a:rPr lang="fa-IR" sz="2400" b="1" dirty="0" smtClean="0">
                <a:cs typeface="B Nazanin" pitchFamily="2" charset="-78"/>
              </a:rPr>
              <a:t> </a:t>
            </a:r>
            <a:r>
              <a:rPr lang="en-US" sz="2400" b="1" dirty="0" smtClean="0">
                <a:cs typeface="B Nazanin" pitchFamily="2" charset="-78"/>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5"/>
          <p:cNvSpPr>
            <a:spLocks noGrp="1" noChangeArrowheads="1"/>
          </p:cNvSpPr>
          <p:nvPr>
            <p:ph type="subTitle" idx="1"/>
          </p:nvPr>
        </p:nvSpPr>
        <p:spPr>
          <a:xfrm>
            <a:off x="1547813" y="3141663"/>
            <a:ext cx="6913562" cy="1752600"/>
          </a:xfrm>
        </p:spPr>
        <p:txBody>
          <a:bodyPr/>
          <a:lstStyle/>
          <a:p>
            <a:pPr eaLnBrk="1" hangingPunct="1">
              <a:defRPr/>
            </a:pPr>
            <a:r>
              <a:rPr lang="fa-IR" sz="7200" b="1" dirty="0" smtClean="0">
                <a:cs typeface="B Titr" pitchFamily="2" charset="-78"/>
              </a:rPr>
              <a:t>با تشکر از توجه شما</a:t>
            </a:r>
            <a:endParaRPr lang="en-US" sz="7200" b="1" dirty="0" smtClean="0">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fa-IR" sz="3600" dirty="0" smtClean="0">
                <a:solidFill>
                  <a:schemeClr val="tx1">
                    <a:lumMod val="65000"/>
                  </a:schemeClr>
                </a:solidFill>
                <a:cs typeface="B Titr" pitchFamily="2" charset="-78"/>
              </a:rPr>
              <a:t>انتخاب دستکش های ایمنی</a:t>
            </a:r>
            <a:endParaRPr lang="fa-IR" sz="3600" dirty="0"/>
          </a:p>
        </p:txBody>
      </p:sp>
      <p:pic>
        <p:nvPicPr>
          <p:cNvPr id="8195" name="Content Placeholder 3" descr="10qwpo03j05sign dastkesh.JPG"/>
          <p:cNvPicPr>
            <a:picLocks noGrp="1" noChangeAspect="1"/>
          </p:cNvPicPr>
          <p:nvPr>
            <p:ph idx="1"/>
          </p:nvPr>
        </p:nvPicPr>
        <p:blipFill>
          <a:blip r:embed="rId2"/>
          <a:srcRect/>
          <a:stretch>
            <a:fillRect/>
          </a:stretch>
        </p:blipFill>
        <p:spPr>
          <a:xfrm>
            <a:off x="7781925" y="2647950"/>
            <a:ext cx="1219200" cy="638175"/>
          </a:xfrm>
        </p:spPr>
      </p:pic>
      <p:sp>
        <p:nvSpPr>
          <p:cNvPr id="8196" name="Rectangle 4"/>
          <p:cNvSpPr>
            <a:spLocks noChangeArrowheads="1"/>
          </p:cNvSpPr>
          <p:nvPr/>
        </p:nvSpPr>
        <p:spPr bwMode="auto">
          <a:xfrm>
            <a:off x="2711450" y="2000250"/>
            <a:ext cx="6432550" cy="461963"/>
          </a:xfrm>
          <a:prstGeom prst="rect">
            <a:avLst/>
          </a:prstGeom>
          <a:noFill/>
          <a:ln w="9525">
            <a:noFill/>
            <a:miter lim="800000"/>
            <a:headEnd/>
            <a:tailEnd/>
          </a:ln>
        </p:spPr>
        <p:txBody>
          <a:bodyPr wrap="none">
            <a:spAutoFit/>
          </a:bodyPr>
          <a:lstStyle/>
          <a:p>
            <a:pPr algn="r"/>
            <a:r>
              <a:rPr lang="fa-IR" sz="2400" b="1">
                <a:solidFill>
                  <a:srgbClr val="FF0000"/>
                </a:solidFill>
                <a:cs typeface="B Nazanin" pitchFamily="2" charset="-78"/>
              </a:rPr>
              <a:t>علائم مشخص کننده نوع خطــر برای دستکش های ایمنی :</a:t>
            </a:r>
            <a:r>
              <a:rPr lang="fa-IR" sz="2400" b="1"/>
              <a:t> </a:t>
            </a:r>
            <a:endParaRPr lang="fa-IR" sz="2400"/>
          </a:p>
        </p:txBody>
      </p:sp>
      <p:sp>
        <p:nvSpPr>
          <p:cNvPr id="8197" name="Rectangle 5"/>
          <p:cNvSpPr>
            <a:spLocks noChangeArrowheads="1"/>
          </p:cNvSpPr>
          <p:nvPr/>
        </p:nvSpPr>
        <p:spPr bwMode="auto">
          <a:xfrm>
            <a:off x="2928938" y="2643188"/>
            <a:ext cx="4572000" cy="646112"/>
          </a:xfrm>
          <a:prstGeom prst="rect">
            <a:avLst/>
          </a:prstGeom>
          <a:noFill/>
          <a:ln w="9525">
            <a:noFill/>
            <a:miter lim="800000"/>
            <a:headEnd/>
            <a:tailEnd/>
          </a:ln>
        </p:spPr>
        <p:txBody>
          <a:bodyPr>
            <a:spAutoFit/>
          </a:bodyPr>
          <a:lstStyle/>
          <a:p>
            <a:pPr algn="r" rtl="1"/>
            <a:r>
              <a:rPr lang="fa-IR" b="1">
                <a:cs typeface="B Nazanin" pitchFamily="2" charset="-78"/>
              </a:rPr>
              <a:t>این علامت نشان می دهد که دستکش ایمنی در برابر خطرات شیمیائی مورد آزمایش قرار گرفته است.</a:t>
            </a:r>
          </a:p>
        </p:txBody>
      </p:sp>
      <p:pic>
        <p:nvPicPr>
          <p:cNvPr id="8198" name="Picture 6" descr="1098fwllo05sign dastkesh (1).JPG"/>
          <p:cNvPicPr>
            <a:picLocks noChangeAspect="1"/>
          </p:cNvPicPr>
          <p:nvPr/>
        </p:nvPicPr>
        <p:blipFill>
          <a:blip r:embed="rId3"/>
          <a:srcRect/>
          <a:stretch>
            <a:fillRect/>
          </a:stretch>
        </p:blipFill>
        <p:spPr bwMode="auto">
          <a:xfrm>
            <a:off x="7781925" y="3509963"/>
            <a:ext cx="1219200" cy="704850"/>
          </a:xfrm>
          <a:prstGeom prst="rect">
            <a:avLst/>
          </a:prstGeom>
          <a:noFill/>
          <a:ln w="9525">
            <a:noFill/>
            <a:miter lim="800000"/>
            <a:headEnd/>
            <a:tailEnd/>
          </a:ln>
        </p:spPr>
      </p:pic>
      <p:sp>
        <p:nvSpPr>
          <p:cNvPr id="8199" name="Rectangle 7"/>
          <p:cNvSpPr>
            <a:spLocks noChangeArrowheads="1"/>
          </p:cNvSpPr>
          <p:nvPr/>
        </p:nvSpPr>
        <p:spPr bwMode="auto">
          <a:xfrm>
            <a:off x="2928938" y="3497263"/>
            <a:ext cx="4572000" cy="646112"/>
          </a:xfrm>
          <a:prstGeom prst="rect">
            <a:avLst/>
          </a:prstGeom>
          <a:noFill/>
          <a:ln w="9525">
            <a:noFill/>
            <a:miter lim="800000"/>
            <a:headEnd/>
            <a:tailEnd/>
          </a:ln>
        </p:spPr>
        <p:txBody>
          <a:bodyPr>
            <a:spAutoFit/>
          </a:bodyPr>
          <a:lstStyle/>
          <a:p>
            <a:pPr algn="r" rtl="1"/>
            <a:r>
              <a:rPr lang="fa-IR" b="1">
                <a:cs typeface="B Nazanin" pitchFamily="2" charset="-78"/>
              </a:rPr>
              <a:t>این علامت نشان می دهد دستکش مورد نظر می تواند فرد را در برابر عوامل میکروبی محافظت کند.</a:t>
            </a:r>
          </a:p>
        </p:txBody>
      </p:sp>
      <p:pic>
        <p:nvPicPr>
          <p:cNvPr id="8200" name="Picture 8" descr="10ty4k48c05sign dastkesh (2).JPG"/>
          <p:cNvPicPr>
            <a:picLocks noChangeAspect="1"/>
          </p:cNvPicPr>
          <p:nvPr/>
        </p:nvPicPr>
        <p:blipFill>
          <a:blip r:embed="rId4"/>
          <a:srcRect/>
          <a:stretch>
            <a:fillRect/>
          </a:stretch>
        </p:blipFill>
        <p:spPr bwMode="auto">
          <a:xfrm>
            <a:off x="7781925" y="4438650"/>
            <a:ext cx="1219200" cy="704850"/>
          </a:xfrm>
          <a:prstGeom prst="rect">
            <a:avLst/>
          </a:prstGeom>
          <a:noFill/>
          <a:ln w="9525">
            <a:noFill/>
            <a:miter lim="800000"/>
            <a:headEnd/>
            <a:tailEnd/>
          </a:ln>
        </p:spPr>
      </p:pic>
      <p:sp>
        <p:nvSpPr>
          <p:cNvPr id="8201" name="Rectangle 9"/>
          <p:cNvSpPr>
            <a:spLocks noChangeArrowheads="1"/>
          </p:cNvSpPr>
          <p:nvPr/>
        </p:nvSpPr>
        <p:spPr bwMode="auto">
          <a:xfrm>
            <a:off x="2928938" y="4429125"/>
            <a:ext cx="4572000" cy="646113"/>
          </a:xfrm>
          <a:prstGeom prst="rect">
            <a:avLst/>
          </a:prstGeom>
          <a:noFill/>
          <a:ln w="9525">
            <a:noFill/>
            <a:miter lim="800000"/>
            <a:headEnd/>
            <a:tailEnd/>
          </a:ln>
        </p:spPr>
        <p:txBody>
          <a:bodyPr>
            <a:spAutoFit/>
          </a:bodyPr>
          <a:lstStyle/>
          <a:p>
            <a:pPr algn="r" rtl="1"/>
            <a:r>
              <a:rPr lang="fa-IR" b="1">
                <a:cs typeface="B Nazanin" pitchFamily="2" charset="-78"/>
              </a:rPr>
              <a:t>این علامت بر روی دستکش های ایمنی که تحمل سرمای زیاد دارند دیده می شود.</a:t>
            </a:r>
          </a:p>
        </p:txBody>
      </p:sp>
      <p:pic>
        <p:nvPicPr>
          <p:cNvPr id="8202" name="Picture 10" descr="10ujhf72g05sign dastkesh (4).JPG"/>
          <p:cNvPicPr>
            <a:picLocks noChangeAspect="1"/>
          </p:cNvPicPr>
          <p:nvPr/>
        </p:nvPicPr>
        <p:blipFill>
          <a:blip r:embed="rId5"/>
          <a:srcRect/>
          <a:stretch>
            <a:fillRect/>
          </a:stretch>
        </p:blipFill>
        <p:spPr bwMode="auto">
          <a:xfrm>
            <a:off x="7786688" y="5286375"/>
            <a:ext cx="1214437" cy="819150"/>
          </a:xfrm>
          <a:prstGeom prst="rect">
            <a:avLst/>
          </a:prstGeom>
          <a:noFill/>
          <a:ln w="9525">
            <a:noFill/>
            <a:miter lim="800000"/>
            <a:headEnd/>
            <a:tailEnd/>
          </a:ln>
        </p:spPr>
      </p:pic>
      <p:sp>
        <p:nvSpPr>
          <p:cNvPr id="8203" name="Rectangle 11"/>
          <p:cNvSpPr>
            <a:spLocks noChangeArrowheads="1"/>
          </p:cNvSpPr>
          <p:nvPr/>
        </p:nvSpPr>
        <p:spPr bwMode="auto">
          <a:xfrm>
            <a:off x="2928938" y="5357813"/>
            <a:ext cx="4572000" cy="646112"/>
          </a:xfrm>
          <a:prstGeom prst="rect">
            <a:avLst/>
          </a:prstGeom>
          <a:noFill/>
          <a:ln w="9525">
            <a:noFill/>
            <a:miter lim="800000"/>
            <a:headEnd/>
            <a:tailEnd/>
          </a:ln>
        </p:spPr>
        <p:txBody>
          <a:bodyPr>
            <a:spAutoFit/>
          </a:bodyPr>
          <a:lstStyle/>
          <a:p>
            <a:pPr algn="r" rtl="1"/>
            <a:r>
              <a:rPr lang="fa-IR" b="1">
                <a:cs typeface="B Nazanin" pitchFamily="2" charset="-78"/>
              </a:rPr>
              <a:t>دستکش هایی که در برابر بریدگی از خود مقاومت نشام می دهند این علامت را به همراه دارند.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fa-IR" sz="3600" dirty="0" smtClean="0">
                <a:solidFill>
                  <a:schemeClr val="tx1">
                    <a:lumMod val="65000"/>
                  </a:schemeClr>
                </a:solidFill>
                <a:cs typeface="B Titr" pitchFamily="2" charset="-78"/>
              </a:rPr>
              <a:t>انتخاب دستکش های ایمنی</a:t>
            </a:r>
            <a:endParaRPr lang="fa-IR" sz="3600" dirty="0"/>
          </a:p>
        </p:txBody>
      </p:sp>
      <p:pic>
        <p:nvPicPr>
          <p:cNvPr id="9219" name="Content Placeholder 3" descr="10ujhf72g05sign dastkesh (3).JPG"/>
          <p:cNvPicPr>
            <a:picLocks noGrp="1" noChangeAspect="1"/>
          </p:cNvPicPr>
          <p:nvPr>
            <p:ph idx="1"/>
          </p:nvPr>
        </p:nvPicPr>
        <p:blipFill>
          <a:blip r:embed="rId2"/>
          <a:srcRect/>
          <a:stretch>
            <a:fillRect/>
          </a:stretch>
        </p:blipFill>
        <p:spPr>
          <a:xfrm>
            <a:off x="7715250" y="2643188"/>
            <a:ext cx="1143000" cy="714375"/>
          </a:xfrm>
        </p:spPr>
      </p:pic>
      <p:sp>
        <p:nvSpPr>
          <p:cNvPr id="9220" name="Rectangle 4"/>
          <p:cNvSpPr>
            <a:spLocks noChangeArrowheads="1"/>
          </p:cNvSpPr>
          <p:nvPr/>
        </p:nvSpPr>
        <p:spPr bwMode="auto">
          <a:xfrm>
            <a:off x="2928938" y="2714625"/>
            <a:ext cx="4572000" cy="646113"/>
          </a:xfrm>
          <a:prstGeom prst="rect">
            <a:avLst/>
          </a:prstGeom>
          <a:noFill/>
          <a:ln w="9525">
            <a:noFill/>
            <a:miter lim="800000"/>
            <a:headEnd/>
            <a:tailEnd/>
          </a:ln>
        </p:spPr>
        <p:txBody>
          <a:bodyPr>
            <a:spAutoFit/>
          </a:bodyPr>
          <a:lstStyle/>
          <a:p>
            <a:pPr algn="r" rtl="1"/>
            <a:r>
              <a:rPr lang="fa-IR" b="1">
                <a:cs typeface="B Nazanin" pitchFamily="2" charset="-78"/>
              </a:rPr>
              <a:t> این علامت در دستکش هایی وجود دارد که از نظز خطرات مکانیکی مورد آزمایش قرار گرفته است.</a:t>
            </a:r>
          </a:p>
        </p:txBody>
      </p:sp>
      <p:pic>
        <p:nvPicPr>
          <p:cNvPr id="9221" name="Picture 5" descr="10po6k95d05sign dastkesh (5).JPG"/>
          <p:cNvPicPr>
            <a:picLocks noChangeAspect="1"/>
          </p:cNvPicPr>
          <p:nvPr/>
        </p:nvPicPr>
        <p:blipFill>
          <a:blip r:embed="rId3"/>
          <a:srcRect/>
          <a:stretch>
            <a:fillRect/>
          </a:stretch>
        </p:blipFill>
        <p:spPr bwMode="auto">
          <a:xfrm>
            <a:off x="7715250" y="3571875"/>
            <a:ext cx="1157288" cy="819150"/>
          </a:xfrm>
          <a:prstGeom prst="rect">
            <a:avLst/>
          </a:prstGeom>
          <a:noFill/>
          <a:ln w="9525">
            <a:noFill/>
            <a:miter lim="800000"/>
            <a:headEnd/>
            <a:tailEnd/>
          </a:ln>
        </p:spPr>
      </p:pic>
      <p:sp>
        <p:nvSpPr>
          <p:cNvPr id="9222" name="Rectangle 6"/>
          <p:cNvSpPr>
            <a:spLocks noChangeArrowheads="1"/>
          </p:cNvSpPr>
          <p:nvPr/>
        </p:nvSpPr>
        <p:spPr bwMode="auto">
          <a:xfrm>
            <a:off x="2857500" y="3643313"/>
            <a:ext cx="4572000" cy="646112"/>
          </a:xfrm>
          <a:prstGeom prst="rect">
            <a:avLst/>
          </a:prstGeom>
          <a:noFill/>
          <a:ln w="9525">
            <a:noFill/>
            <a:miter lim="800000"/>
            <a:headEnd/>
            <a:tailEnd/>
          </a:ln>
        </p:spPr>
        <p:txBody>
          <a:bodyPr>
            <a:spAutoFit/>
          </a:bodyPr>
          <a:lstStyle/>
          <a:p>
            <a:pPr algn="r" rtl="1"/>
            <a:r>
              <a:rPr lang="fa-IR" b="1">
                <a:cs typeface="B Nazanin" pitchFamily="2" charset="-78"/>
              </a:rPr>
              <a:t>این علامت در مورد دستکش هایی می باشد که از نظر الکتریسیته ساکن مورد آزمایش قرار گرفته است.</a:t>
            </a:r>
          </a:p>
        </p:txBody>
      </p:sp>
      <p:pic>
        <p:nvPicPr>
          <p:cNvPr id="9223" name="Picture 7" descr="10q2d3q9q05sign dastkesh (6).JPG"/>
          <p:cNvPicPr>
            <a:picLocks noChangeAspect="1"/>
          </p:cNvPicPr>
          <p:nvPr/>
        </p:nvPicPr>
        <p:blipFill>
          <a:blip r:embed="rId4"/>
          <a:srcRect/>
          <a:stretch>
            <a:fillRect/>
          </a:stretch>
        </p:blipFill>
        <p:spPr bwMode="auto">
          <a:xfrm>
            <a:off x="7786688" y="4643438"/>
            <a:ext cx="1085850" cy="819150"/>
          </a:xfrm>
          <a:prstGeom prst="rect">
            <a:avLst/>
          </a:prstGeom>
          <a:noFill/>
          <a:ln w="9525">
            <a:noFill/>
            <a:miter lim="800000"/>
            <a:headEnd/>
            <a:tailEnd/>
          </a:ln>
        </p:spPr>
      </p:pic>
      <p:sp>
        <p:nvSpPr>
          <p:cNvPr id="9224" name="Rectangle 8"/>
          <p:cNvSpPr>
            <a:spLocks noChangeArrowheads="1"/>
          </p:cNvSpPr>
          <p:nvPr/>
        </p:nvSpPr>
        <p:spPr bwMode="auto">
          <a:xfrm>
            <a:off x="2928938" y="4714875"/>
            <a:ext cx="4572000" cy="646113"/>
          </a:xfrm>
          <a:prstGeom prst="rect">
            <a:avLst/>
          </a:prstGeom>
          <a:noFill/>
          <a:ln w="9525">
            <a:noFill/>
            <a:miter lim="800000"/>
            <a:headEnd/>
            <a:tailEnd/>
          </a:ln>
        </p:spPr>
        <p:txBody>
          <a:bodyPr>
            <a:spAutoFit/>
          </a:bodyPr>
          <a:lstStyle/>
          <a:p>
            <a:pPr algn="r" rtl="1"/>
            <a:r>
              <a:rPr lang="fa-IR" b="1">
                <a:cs typeface="B Nazanin" pitchFamily="2" charset="-78"/>
              </a:rPr>
              <a:t>این علامت نشان می دهد که دستکش حفاظتی ، توانائی در برابر حریق و حرارت را دارد </a:t>
            </a:r>
          </a:p>
        </p:txBody>
      </p:sp>
      <p:pic>
        <p:nvPicPr>
          <p:cNvPr id="9225" name="Picture 10" descr="10po0r08h05sign dastkesh (7).JPG"/>
          <p:cNvPicPr>
            <a:picLocks noChangeAspect="1"/>
          </p:cNvPicPr>
          <p:nvPr/>
        </p:nvPicPr>
        <p:blipFill>
          <a:blip r:embed="rId5"/>
          <a:srcRect/>
          <a:stretch>
            <a:fillRect/>
          </a:stretch>
        </p:blipFill>
        <p:spPr bwMode="auto">
          <a:xfrm>
            <a:off x="7800975" y="5715000"/>
            <a:ext cx="1057275" cy="819150"/>
          </a:xfrm>
          <a:prstGeom prst="rect">
            <a:avLst/>
          </a:prstGeom>
          <a:noFill/>
          <a:ln w="9525">
            <a:noFill/>
            <a:miter lim="800000"/>
            <a:headEnd/>
            <a:tailEnd/>
          </a:ln>
        </p:spPr>
      </p:pic>
      <p:sp>
        <p:nvSpPr>
          <p:cNvPr id="9226" name="Rectangle 11"/>
          <p:cNvSpPr>
            <a:spLocks noChangeArrowheads="1"/>
          </p:cNvSpPr>
          <p:nvPr/>
        </p:nvSpPr>
        <p:spPr bwMode="auto">
          <a:xfrm>
            <a:off x="2928938" y="5648325"/>
            <a:ext cx="4572000" cy="923925"/>
          </a:xfrm>
          <a:prstGeom prst="rect">
            <a:avLst/>
          </a:prstGeom>
          <a:noFill/>
          <a:ln w="9525">
            <a:noFill/>
            <a:miter lim="800000"/>
            <a:headEnd/>
            <a:tailEnd/>
          </a:ln>
        </p:spPr>
        <p:txBody>
          <a:bodyPr>
            <a:spAutoFit/>
          </a:bodyPr>
          <a:lstStyle/>
          <a:p>
            <a:pPr algn="r" rtl="1"/>
            <a:r>
              <a:rPr lang="fa-IR" b="1">
                <a:cs typeface="B Nazanin" pitchFamily="2" charset="-78"/>
              </a:rPr>
              <a:t> بر روی دستکش هائی که از نظر خطرات اشعه یونیزان و تشعشعات رادیواکتیو مورد آزمایش قرار می گیرند این علامت دیده می شود.</a:t>
            </a:r>
          </a:p>
        </p:txBody>
      </p:sp>
      <p:sp>
        <p:nvSpPr>
          <p:cNvPr id="9227" name="Rectangle 12"/>
          <p:cNvSpPr>
            <a:spLocks noChangeArrowheads="1"/>
          </p:cNvSpPr>
          <p:nvPr/>
        </p:nvSpPr>
        <p:spPr bwMode="auto">
          <a:xfrm>
            <a:off x="2568575" y="2000250"/>
            <a:ext cx="6432550" cy="461963"/>
          </a:xfrm>
          <a:prstGeom prst="rect">
            <a:avLst/>
          </a:prstGeom>
          <a:noFill/>
          <a:ln w="9525">
            <a:noFill/>
            <a:miter lim="800000"/>
            <a:headEnd/>
            <a:tailEnd/>
          </a:ln>
        </p:spPr>
        <p:txBody>
          <a:bodyPr wrap="none">
            <a:spAutoFit/>
          </a:bodyPr>
          <a:lstStyle/>
          <a:p>
            <a:pPr algn="r"/>
            <a:r>
              <a:rPr lang="fa-IR" sz="2400" b="1">
                <a:solidFill>
                  <a:srgbClr val="FF0000"/>
                </a:solidFill>
                <a:cs typeface="B Nazanin" pitchFamily="2" charset="-78"/>
              </a:rPr>
              <a:t>علائم مشخص کننده نوع خطــر برای دستکش های ایمنی :</a:t>
            </a:r>
            <a:r>
              <a:rPr lang="fa-IR" sz="2400" b="1"/>
              <a:t> </a:t>
            </a:r>
            <a:endParaRPr lang="fa-IR"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n-US" sz="2800" dirty="0" smtClean="0">
                <a:solidFill>
                  <a:schemeClr val="tx1">
                    <a:lumMod val="65000"/>
                  </a:schemeClr>
                </a:solidFill>
                <a:latin typeface="Aharoni" pitchFamily="2" charset="-79"/>
                <a:cs typeface="B Titr" pitchFamily="2" charset="-78"/>
              </a:rPr>
              <a:t>Chemical Resistance Gloves</a:t>
            </a:r>
            <a:r>
              <a:rPr lang="en-US" sz="2800" dirty="0" smtClean="0">
                <a:solidFill>
                  <a:schemeClr val="tx1">
                    <a:lumMod val="65000"/>
                  </a:schemeClr>
                </a:solidFill>
                <a:cs typeface="B Titr" pitchFamily="2" charset="-78"/>
              </a:rPr>
              <a:t/>
            </a:r>
            <a:br>
              <a:rPr lang="en-US" sz="2800" dirty="0" smtClean="0">
                <a:solidFill>
                  <a:schemeClr val="tx1">
                    <a:lumMod val="65000"/>
                  </a:schemeClr>
                </a:solidFill>
                <a:cs typeface="B Titr" pitchFamily="2" charset="-78"/>
              </a:rPr>
            </a:br>
            <a:r>
              <a:rPr lang="fa-IR" sz="2800" dirty="0" smtClean="0">
                <a:solidFill>
                  <a:schemeClr val="tx1">
                    <a:lumMod val="65000"/>
                  </a:schemeClr>
                </a:solidFill>
                <a:cs typeface="B Titr" pitchFamily="2" charset="-78"/>
              </a:rPr>
              <a:t>دستکش های ضد مواد شیمیائی و نفتــی</a:t>
            </a:r>
            <a:r>
              <a:rPr lang="fa-IR" dirty="0" smtClean="0">
                <a:solidFill>
                  <a:schemeClr val="tx1">
                    <a:lumMod val="65000"/>
                  </a:schemeClr>
                </a:solidFill>
                <a:cs typeface="B Titr" pitchFamily="2" charset="-78"/>
              </a:rPr>
              <a:t/>
            </a:r>
            <a:br>
              <a:rPr lang="fa-IR" dirty="0" smtClean="0">
                <a:solidFill>
                  <a:schemeClr val="tx1">
                    <a:lumMod val="65000"/>
                  </a:schemeClr>
                </a:solidFill>
                <a:cs typeface="B Titr" pitchFamily="2" charset="-78"/>
              </a:rPr>
            </a:br>
            <a:endParaRPr lang="fa-IR" dirty="0" smtClean="0">
              <a:solidFill>
                <a:schemeClr val="tx1">
                  <a:lumMod val="65000"/>
                </a:schemeClr>
              </a:solidFill>
              <a:cs typeface="B Titr" pitchFamily="2" charset="-78"/>
            </a:endParaRPr>
          </a:p>
        </p:txBody>
      </p:sp>
      <p:sp>
        <p:nvSpPr>
          <p:cNvPr id="3" name="Content Placeholder 2"/>
          <p:cNvSpPr>
            <a:spLocks noGrp="1"/>
          </p:cNvSpPr>
          <p:nvPr>
            <p:ph idx="1"/>
          </p:nvPr>
        </p:nvSpPr>
        <p:spPr/>
        <p:txBody>
          <a:bodyPr/>
          <a:lstStyle/>
          <a:p>
            <a:pPr algn="r" rtl="1" eaLnBrk="1" hangingPunct="1">
              <a:defRPr/>
            </a:pPr>
            <a:r>
              <a:rPr lang="fa-IR" sz="2400" b="1" dirty="0" smtClean="0">
                <a:cs typeface="B Nazanin" pitchFamily="2" charset="-78"/>
              </a:rPr>
              <a:t>این مجموعه دارای مقاومت حفاظتی خوب در برابر اسیدها و پرواکسیدها ( بازهای معدنی و آلی ) می باشند . علاوه بر گازها و مواد شیمیائی و بخارات در برابر خورندگی نیز مقاومند و در مقابل سایش نیز مقاومت کافی را داشته و در دماهای پائین قابلیت انعطاف خود را حفظ می کنند.</a:t>
            </a:r>
            <a:endParaRPr lang="fa-IR" sz="2400" dirty="0" smtClean="0">
              <a:cs typeface="B Nazanin" pitchFamily="2" charset="-78"/>
            </a:endParaRPr>
          </a:p>
          <a:p>
            <a:pPr algn="r" rtl="1" eaLnBrk="1" hangingPunct="1">
              <a:defRPr/>
            </a:pPr>
            <a:r>
              <a:rPr lang="fa-IR" sz="2400" b="1" dirty="0" smtClean="0">
                <a:cs typeface="B Nazanin" pitchFamily="2" charset="-78"/>
              </a:rPr>
              <a:t>دستکش های مقاوم در برابر حلال و مواد نفتی ضمن تامین حفاظت لازم در برابر حلالها و مواد نفتی و روغنهای روان کننده</a:t>
            </a:r>
            <a:r>
              <a:rPr lang="en-US" sz="2400" b="1" dirty="0" smtClean="0">
                <a:cs typeface="B Nazanin" pitchFamily="2" charset="-78"/>
              </a:rPr>
              <a:t>,</a:t>
            </a:r>
            <a:r>
              <a:rPr lang="fa-IR" sz="2400" b="1" dirty="0" smtClean="0">
                <a:cs typeface="B Nazanin" pitchFamily="2" charset="-78"/>
              </a:rPr>
              <a:t> مقاومت لازم را در برابر سایش و خراشیدگی و پارگی نیز دارد .</a:t>
            </a:r>
            <a:endParaRPr lang="fa-IR" sz="2400" dirty="0" smtClean="0">
              <a:cs typeface="B Nazanin" pitchFamily="2" charset="-78"/>
            </a:endParaRPr>
          </a:p>
          <a:p>
            <a:pPr algn="r" eaLnBrk="1" hangingPunct="1">
              <a:defRPr/>
            </a:pPr>
            <a:endParaRPr lang="fa-I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123950"/>
          </a:xfrm>
        </p:spPr>
        <p:txBody>
          <a:bodyPr/>
          <a:lstStyle/>
          <a:p>
            <a:pPr algn="r" eaLnBrk="1" hangingPunct="1">
              <a:defRPr/>
            </a:pPr>
            <a:r>
              <a:rPr lang="en-US" sz="2800" dirty="0" smtClean="0">
                <a:solidFill>
                  <a:schemeClr val="tx1">
                    <a:lumMod val="75000"/>
                  </a:schemeClr>
                </a:solidFill>
                <a:latin typeface="Aharoni" pitchFamily="2" charset="-79"/>
                <a:cs typeface="B Titr" pitchFamily="2" charset="-78"/>
              </a:rPr>
              <a:t>Chemical Resistance Gloves</a:t>
            </a:r>
            <a:r>
              <a:rPr lang="en-US" sz="2800" dirty="0" smtClean="0">
                <a:solidFill>
                  <a:schemeClr val="tx1">
                    <a:lumMod val="75000"/>
                  </a:schemeClr>
                </a:solidFill>
                <a:cs typeface="B Titr" pitchFamily="2" charset="-78"/>
              </a:rPr>
              <a:t/>
            </a:r>
            <a:br>
              <a:rPr lang="en-US" sz="2800" dirty="0" smtClean="0">
                <a:solidFill>
                  <a:schemeClr val="tx1">
                    <a:lumMod val="75000"/>
                  </a:schemeClr>
                </a:solidFill>
                <a:cs typeface="B Titr" pitchFamily="2" charset="-78"/>
              </a:rPr>
            </a:br>
            <a:r>
              <a:rPr lang="fa-IR" sz="2800" dirty="0" smtClean="0">
                <a:solidFill>
                  <a:schemeClr val="tx1">
                    <a:lumMod val="75000"/>
                  </a:schemeClr>
                </a:solidFill>
                <a:cs typeface="B Titr" pitchFamily="2" charset="-78"/>
              </a:rPr>
              <a:t>دستکش های ضد مواد شیمیائی و نفتــی</a:t>
            </a:r>
          </a:p>
        </p:txBody>
      </p:sp>
      <p:pic>
        <p:nvPicPr>
          <p:cNvPr id="11267" name="Content Placeholder 3" descr="10asert22q00Mapa491.jpg"/>
          <p:cNvPicPr>
            <a:picLocks noGrp="1" noChangeAspect="1"/>
          </p:cNvPicPr>
          <p:nvPr>
            <p:ph idx="1"/>
          </p:nvPr>
        </p:nvPicPr>
        <p:blipFill>
          <a:blip r:embed="rId2"/>
          <a:srcRect/>
          <a:stretch>
            <a:fillRect/>
          </a:stretch>
        </p:blipFill>
        <p:spPr>
          <a:xfrm>
            <a:off x="6286500" y="1928813"/>
            <a:ext cx="2571750" cy="2071687"/>
          </a:xfrm>
        </p:spPr>
      </p:pic>
      <p:sp>
        <p:nvSpPr>
          <p:cNvPr id="11268" name="TextBox 6"/>
          <p:cNvSpPr txBox="1">
            <a:spLocks noChangeArrowheads="1"/>
          </p:cNvSpPr>
          <p:nvPr/>
        </p:nvSpPr>
        <p:spPr bwMode="auto">
          <a:xfrm>
            <a:off x="6215063" y="4000500"/>
            <a:ext cx="2643187" cy="1323975"/>
          </a:xfrm>
          <a:prstGeom prst="rect">
            <a:avLst/>
          </a:prstGeom>
          <a:noFill/>
          <a:ln w="9525">
            <a:noFill/>
            <a:miter lim="800000"/>
            <a:headEnd/>
            <a:tailEnd/>
          </a:ln>
        </p:spPr>
        <p:txBody>
          <a:bodyPr>
            <a:spAutoFit/>
          </a:bodyPr>
          <a:lstStyle/>
          <a:p>
            <a:pPr algn="r"/>
            <a:r>
              <a:rPr lang="ar-SA" sz="1600" b="1">
                <a:solidFill>
                  <a:srgbClr val="FF0000"/>
                </a:solidFill>
                <a:cs typeface="B Nazanin" pitchFamily="2" charset="-78"/>
              </a:rPr>
              <a:t>دستکش نیتریلی ضد مواد شیمیائی و مشتقات نفت</a:t>
            </a:r>
            <a:endParaRPr lang="en-US" sz="1600" b="1">
              <a:solidFill>
                <a:srgbClr val="FF0000"/>
              </a:solidFill>
              <a:cs typeface="B Nazanin" pitchFamily="2" charset="-78"/>
            </a:endParaRPr>
          </a:p>
          <a:p>
            <a:pPr algn="r"/>
            <a:r>
              <a:rPr lang="ar-SA" sz="1600" b="1">
                <a:cs typeface="B Nazanin" pitchFamily="2" charset="-78"/>
              </a:rPr>
              <a:t>کاربردها : تمیزکاری دستگاه ها با حلال ها ، جابه جائی مواد نفتی ، رنگ پاشی و ...</a:t>
            </a:r>
            <a:endParaRPr lang="fa-IR" sz="1600">
              <a:cs typeface="B Nazanin" pitchFamily="2" charset="-78"/>
            </a:endParaRPr>
          </a:p>
        </p:txBody>
      </p:sp>
      <p:pic>
        <p:nvPicPr>
          <p:cNvPr id="11269" name="Picture 7" descr="NORTH-Butyl-Gloves.jpg"/>
          <p:cNvPicPr>
            <a:picLocks noChangeAspect="1"/>
          </p:cNvPicPr>
          <p:nvPr/>
        </p:nvPicPr>
        <p:blipFill>
          <a:blip r:embed="rId3"/>
          <a:srcRect/>
          <a:stretch>
            <a:fillRect/>
          </a:stretch>
        </p:blipFill>
        <p:spPr bwMode="auto">
          <a:xfrm>
            <a:off x="3429000" y="1928813"/>
            <a:ext cx="2214563" cy="2071687"/>
          </a:xfrm>
          <a:prstGeom prst="rect">
            <a:avLst/>
          </a:prstGeom>
          <a:noFill/>
          <a:ln w="9525">
            <a:noFill/>
            <a:miter lim="800000"/>
            <a:headEnd/>
            <a:tailEnd/>
          </a:ln>
        </p:spPr>
      </p:pic>
      <p:sp>
        <p:nvSpPr>
          <p:cNvPr id="11270" name="TextBox 8"/>
          <p:cNvSpPr txBox="1">
            <a:spLocks noChangeArrowheads="1"/>
          </p:cNvSpPr>
          <p:nvPr/>
        </p:nvSpPr>
        <p:spPr bwMode="auto">
          <a:xfrm>
            <a:off x="3143250" y="4214813"/>
            <a:ext cx="2571750" cy="2062162"/>
          </a:xfrm>
          <a:prstGeom prst="rect">
            <a:avLst/>
          </a:prstGeom>
          <a:noFill/>
          <a:ln w="9525">
            <a:noFill/>
            <a:miter lim="800000"/>
            <a:headEnd/>
            <a:tailEnd/>
          </a:ln>
        </p:spPr>
        <p:txBody>
          <a:bodyPr>
            <a:spAutoFit/>
          </a:bodyPr>
          <a:lstStyle/>
          <a:p>
            <a:pPr algn="r"/>
            <a:r>
              <a:rPr lang="fa-IR" sz="1600" b="1">
                <a:solidFill>
                  <a:srgbClr val="FF0000"/>
                </a:solidFill>
                <a:cs typeface="B Nazanin" pitchFamily="2" charset="-78"/>
              </a:rPr>
              <a:t>دستکش ایمنی نورث </a:t>
            </a:r>
            <a:r>
              <a:rPr lang="fa-IR" sz="1600" b="1">
                <a:cs typeface="B Nazanin" pitchFamily="2" charset="-78"/>
              </a:rPr>
              <a:t>: مقاوم در برابر نفوذ گاز و بخارات مایعات و مایعات ـ مقاوم در برابر مواد شیمیائی ـ دارای گوشه های گرد در سر انگشتان برای راحتی بیشتر ـ قابل استفاده برای مواد : استون ، استرها ، آلدئیدها ، الکلها و بیشتر اسیدهای آلی</a:t>
            </a:r>
            <a:endParaRPr lang="fa-IR" sz="1600">
              <a:cs typeface="B Nazanin" pitchFamily="2" charset="-78"/>
            </a:endParaRPr>
          </a:p>
        </p:txBody>
      </p:sp>
      <p:pic>
        <p:nvPicPr>
          <p:cNvPr id="11271" name="Picture 9" descr="D310.jpg"/>
          <p:cNvPicPr>
            <a:picLocks noChangeAspect="1"/>
          </p:cNvPicPr>
          <p:nvPr/>
        </p:nvPicPr>
        <p:blipFill>
          <a:blip r:embed="rId4"/>
          <a:srcRect/>
          <a:stretch>
            <a:fillRect/>
          </a:stretch>
        </p:blipFill>
        <p:spPr bwMode="auto">
          <a:xfrm>
            <a:off x="642938" y="1928813"/>
            <a:ext cx="2286000" cy="2071687"/>
          </a:xfrm>
          <a:prstGeom prst="rect">
            <a:avLst/>
          </a:prstGeom>
          <a:noFill/>
          <a:ln w="9525">
            <a:noFill/>
            <a:miter lim="800000"/>
            <a:headEnd/>
            <a:tailEnd/>
          </a:ln>
        </p:spPr>
      </p:pic>
      <p:sp>
        <p:nvSpPr>
          <p:cNvPr id="11272" name="TextBox 10"/>
          <p:cNvSpPr txBox="1">
            <a:spLocks noChangeArrowheads="1"/>
          </p:cNvSpPr>
          <p:nvPr/>
        </p:nvSpPr>
        <p:spPr bwMode="auto">
          <a:xfrm>
            <a:off x="357188" y="4143375"/>
            <a:ext cx="2571750" cy="2586038"/>
          </a:xfrm>
          <a:prstGeom prst="rect">
            <a:avLst/>
          </a:prstGeom>
          <a:noFill/>
          <a:ln w="9525">
            <a:noFill/>
            <a:miter lim="800000"/>
            <a:headEnd/>
            <a:tailEnd/>
          </a:ln>
        </p:spPr>
        <p:txBody>
          <a:bodyPr>
            <a:spAutoFit/>
          </a:bodyPr>
          <a:lstStyle/>
          <a:p>
            <a:pPr algn="r"/>
            <a:r>
              <a:rPr lang="fa-IR" b="1">
                <a:solidFill>
                  <a:srgbClr val="FF0000"/>
                </a:solidFill>
                <a:cs typeface="B Nazanin" pitchFamily="2" charset="-78"/>
              </a:rPr>
              <a:t>دستکش شوآ: </a:t>
            </a:r>
            <a:r>
              <a:rPr lang="fa-IR" b="1">
                <a:cs typeface="B Nazanin" pitchFamily="2" charset="-78"/>
              </a:rPr>
              <a:t>ب</a:t>
            </a:r>
            <a:r>
              <a:rPr lang="ar-SA" b="1">
                <a:cs typeface="B Nazanin" pitchFamily="2" charset="-78"/>
              </a:rPr>
              <a:t>راي كار با مواد داروئي از قبيل مواد اسيدي يا قليائي و انواع روغنها </a:t>
            </a:r>
            <a:r>
              <a:rPr lang="fa-IR" b="1">
                <a:cs typeface="B Nazanin" pitchFamily="2" charset="-78"/>
              </a:rPr>
              <a:t>-</a:t>
            </a:r>
            <a:r>
              <a:rPr lang="ar-SA" b="1">
                <a:cs typeface="B Nazanin" pitchFamily="2" charset="-78"/>
              </a:rPr>
              <a:t> براي انجام كارهاي صنعتي داروئي از قبيل كارخانجات توليد دارو و آزمايشگاهها</a:t>
            </a:r>
            <a:r>
              <a:rPr lang="fa-IR" b="1">
                <a:cs typeface="B Nazanin" pitchFamily="2" charset="-78"/>
              </a:rPr>
              <a:t>- </a:t>
            </a:r>
            <a:r>
              <a:rPr lang="ar-SA" b="1">
                <a:cs typeface="B Nazanin" pitchFamily="2" charset="-78"/>
              </a:rPr>
              <a:t>اين دستكشها با پوشش داخل از پنبه ضخيم </a:t>
            </a:r>
            <a:r>
              <a:rPr lang="fa-IR" b="1">
                <a:cs typeface="B Nazanin" pitchFamily="2" charset="-78"/>
              </a:rPr>
              <a:t>ضد </a:t>
            </a:r>
            <a:r>
              <a:rPr lang="ar-SA" b="1">
                <a:cs typeface="B Nazanin" pitchFamily="2" charset="-78"/>
              </a:rPr>
              <a:t>سر خوردگي ميباشد</a:t>
            </a:r>
            <a:r>
              <a:rPr lang="fa-IR" b="1">
                <a:cs typeface="B Nazanin" pitchFamily="2" charset="-78"/>
              </a:rPr>
              <a:t>.</a:t>
            </a:r>
            <a:r>
              <a:rPr lang="fa-IR">
                <a:cs typeface="B Nazanin" pitchFamily="2" charset="-78"/>
              </a:rPr>
              <a:t> </a:t>
            </a:r>
          </a:p>
          <a:p>
            <a:endParaRPr lang="fa-I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1220</TotalTime>
  <Words>2813</Words>
  <Application>Microsoft Office PowerPoint</Application>
  <PresentationFormat>On-screen Show (4:3)</PresentationFormat>
  <Paragraphs>328</Paragraphs>
  <Slides>52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Tahoma</vt:lpstr>
      <vt:lpstr>Arial</vt:lpstr>
      <vt:lpstr>Wingdings</vt:lpstr>
      <vt:lpstr>Calibri</vt:lpstr>
      <vt:lpstr>B Nazanin</vt:lpstr>
      <vt:lpstr>B Titr</vt:lpstr>
      <vt:lpstr>Aharoni</vt:lpstr>
      <vt:lpstr>Times New Roman</vt:lpstr>
      <vt:lpstr>Traditional Arabic</vt:lpstr>
      <vt:lpstr>Shimmer</vt:lpstr>
      <vt:lpstr>به نام خدا </vt:lpstr>
      <vt:lpstr>فهرست مطالب </vt:lpstr>
      <vt:lpstr>تجهیزات حفاظت فردی و انتخاب آنها</vt:lpstr>
      <vt:lpstr>دستکش های ایمنی </vt:lpstr>
      <vt:lpstr>انتخاب دستکش های ایمنی</vt:lpstr>
      <vt:lpstr>انتخاب دستکش های ایمنی</vt:lpstr>
      <vt:lpstr>انتخاب دستکش های ایمنی</vt:lpstr>
      <vt:lpstr>Chemical Resistance Gloves دستکش های ضد مواد شیمیائی و نفتــی </vt:lpstr>
      <vt:lpstr>Chemical Resistance Gloves دستکش های ضد مواد شیمیائی و نفتــی</vt:lpstr>
      <vt:lpstr>دستکش پارچه ای ، نخــی و کتــان</vt:lpstr>
      <vt:lpstr>دستکش پارچه ای ، نخــی و کتــان</vt:lpstr>
      <vt:lpstr>دستکشهای چرمی و نسوز و ضدسرما</vt:lpstr>
      <vt:lpstr>دستکشهای چرمی و نسوز و ضدسرما</vt:lpstr>
      <vt:lpstr>دستکشهای چرمی و نسوز و ضدسرما</vt:lpstr>
      <vt:lpstr>دستکش های عایق بــرق </vt:lpstr>
      <vt:lpstr>دستکش های عایق بــرق </vt:lpstr>
      <vt:lpstr>دستکش های لاستیکــی </vt:lpstr>
      <vt:lpstr>دستکش های لاستیکــی </vt:lpstr>
      <vt:lpstr> کلاه ایمنی</vt:lpstr>
      <vt:lpstr> کلاه ایمنی</vt:lpstr>
      <vt:lpstr>کلاه ایمنی</vt:lpstr>
      <vt:lpstr>کلاه ایمنی</vt:lpstr>
      <vt:lpstr> کلاه ایمنی</vt:lpstr>
      <vt:lpstr>کفش های ایمنی</vt:lpstr>
      <vt:lpstr>انتخاب کفش های ایمنی</vt:lpstr>
      <vt:lpstr>کفش های ایمنی</vt:lpstr>
      <vt:lpstr>کفش های ایمنی</vt:lpstr>
      <vt:lpstr>وسایل حفاظت فردی دستگاه تنفسی</vt:lpstr>
      <vt:lpstr>وسایل حفاظت فردی دستگاه تنفسی</vt:lpstr>
      <vt:lpstr>وسایل حفاظت فردی دستگاه تنفسی</vt:lpstr>
      <vt:lpstr>وسایل حفاظت فردی دستگاه تنفسی</vt:lpstr>
      <vt:lpstr>وسایل حفاظت فردی دستگاه تنفسی</vt:lpstr>
      <vt:lpstr>وسایل حفاظت فردی دستگاه تنفسی</vt:lpstr>
      <vt:lpstr>وسایل حفاظت فردی دستگاه تنفسی</vt:lpstr>
      <vt:lpstr>وسایل حفاظت فردی چشم</vt:lpstr>
      <vt:lpstr>وسایل حفاظت فردی چشم</vt:lpstr>
      <vt:lpstr>وسایل حفاظت فردی چشم</vt:lpstr>
      <vt:lpstr>وسایل حفاظت فردی چشم</vt:lpstr>
      <vt:lpstr>وسایل حفاظت فردی چشم</vt:lpstr>
      <vt:lpstr>وسایل حفاظت فردی سیستم شنوایی </vt:lpstr>
      <vt:lpstr>وسایل حفاظت فردی سیستم شنوایی</vt:lpstr>
      <vt:lpstr>وسایل حفاظت فردی سیستم شنوایی</vt:lpstr>
      <vt:lpstr>تجهیزات حفاظت در برابر سقوط </vt:lpstr>
      <vt:lpstr>تجهیزات حفاظت در برابر سقوط</vt:lpstr>
      <vt:lpstr>وسایل حفاظت فردی تنه </vt:lpstr>
      <vt:lpstr>وسایل حفاظت فردی تنه</vt:lpstr>
      <vt:lpstr>وسایل حفاظت فردی تنه</vt:lpstr>
      <vt:lpstr>وسایل حفاظت فردی تنه</vt:lpstr>
      <vt:lpstr>وسایل حفاظت فردی تنه</vt:lpstr>
      <vt:lpstr>وسایل حفاظت فردی تنه</vt:lpstr>
      <vt:lpstr>منابع: </vt:lpstr>
      <vt:lpstr>Slide 52</vt:lpstr>
    </vt:vector>
  </TitlesOfParts>
  <Company>Industrial University of Science &amp;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hamidreza</cp:lastModifiedBy>
  <cp:revision>123</cp:revision>
  <dcterms:created xsi:type="dcterms:W3CDTF">2007-04-29T06:28:09Z</dcterms:created>
  <dcterms:modified xsi:type="dcterms:W3CDTF">2012-01-07T16:45:26Z</dcterms:modified>
</cp:coreProperties>
</file>