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95" r:id="rId3"/>
    <p:sldId id="296" r:id="rId4"/>
    <p:sldId id="297" r:id="rId5"/>
    <p:sldId id="298" r:id="rId6"/>
    <p:sldId id="299" r:id="rId7"/>
    <p:sldId id="300" r:id="rId8"/>
    <p:sldId id="258" r:id="rId9"/>
    <p:sldId id="301" r:id="rId10"/>
    <p:sldId id="259" r:id="rId11"/>
    <p:sldId id="270" r:id="rId12"/>
    <p:sldId id="260" r:id="rId13"/>
    <p:sldId id="267" r:id="rId14"/>
    <p:sldId id="275" r:id="rId15"/>
    <p:sldId id="262" r:id="rId16"/>
    <p:sldId id="263" r:id="rId17"/>
    <p:sldId id="287" r:id="rId18"/>
    <p:sldId id="288" r:id="rId19"/>
    <p:sldId id="290" r:id="rId20"/>
    <p:sldId id="302" r:id="rId21"/>
    <p:sldId id="303" r:id="rId22"/>
    <p:sldId id="306" r:id="rId23"/>
    <p:sldId id="307" r:id="rId24"/>
    <p:sldId id="309" r:id="rId25"/>
    <p:sldId id="308" r:id="rId26"/>
    <p:sldId id="293" r:id="rId27"/>
    <p:sldId id="294" r:id="rId28"/>
    <p:sldId id="264" r:id="rId29"/>
    <p:sldId id="261" r:id="rId30"/>
    <p:sldId id="265" r:id="rId31"/>
    <p:sldId id="268" r:id="rId32"/>
    <p:sldId id="312" r:id="rId33"/>
    <p:sldId id="313" r:id="rId34"/>
    <p:sldId id="314" r:id="rId35"/>
    <p:sldId id="315" r:id="rId36"/>
    <p:sldId id="316" r:id="rId37"/>
    <p:sldId id="317" r:id="rId38"/>
    <p:sldId id="272" r:id="rId39"/>
    <p:sldId id="266" r:id="rId40"/>
    <p:sldId id="271" r:id="rId41"/>
    <p:sldId id="304" r:id="rId42"/>
    <p:sldId id="305" r:id="rId43"/>
    <p:sldId id="273" r:id="rId44"/>
    <p:sldId id="276" r:id="rId45"/>
    <p:sldId id="277" r:id="rId46"/>
    <p:sldId id="278" r:id="rId47"/>
    <p:sldId id="279" r:id="rId48"/>
    <p:sldId id="280" r:id="rId49"/>
    <p:sldId id="282" r:id="rId50"/>
    <p:sldId id="281" r:id="rId51"/>
    <p:sldId id="311" r:id="rId52"/>
    <p:sldId id="310" r:id="rId53"/>
    <p:sldId id="283" r:id="rId54"/>
    <p:sldId id="284" r:id="rId55"/>
    <p:sldId id="285" r:id="rId56"/>
    <p:sldId id="289" r:id="rId5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1" d="100"/>
          <a:sy n="61" d="100"/>
        </p:scale>
        <p:origin x="1542" y="42"/>
      </p:cViewPr>
      <p:guideLst>
        <p:guide orient="horz" pos="2160"/>
        <p:guide pos="2880"/>
      </p:guideLst>
    </p:cSldViewPr>
  </p:slideViewPr>
  <p:outlineViewPr>
    <p:cViewPr>
      <p:scale>
        <a:sx n="33" d="100"/>
        <a:sy n="33" d="100"/>
      </p:scale>
      <p:origin x="0" y="27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4787" tIns="47394" rIns="94787" bIns="47394" rtlCol="0"/>
          <a:lstStyle>
            <a:lvl1pPr algn="l">
              <a:defRPr sz="1200"/>
            </a:lvl1pPr>
          </a:lstStyle>
          <a:p>
            <a:endParaRPr lang="en-US"/>
          </a:p>
        </p:txBody>
      </p:sp>
      <p:sp>
        <p:nvSpPr>
          <p:cNvPr id="3" name="Date Placeholder 2"/>
          <p:cNvSpPr>
            <a:spLocks noGrp="1"/>
          </p:cNvSpPr>
          <p:nvPr>
            <p:ph type="dt" sz="quarter" idx="1"/>
          </p:nvPr>
        </p:nvSpPr>
        <p:spPr>
          <a:xfrm>
            <a:off x="4021295" y="1"/>
            <a:ext cx="3076363" cy="511731"/>
          </a:xfrm>
          <a:prstGeom prst="rect">
            <a:avLst/>
          </a:prstGeom>
        </p:spPr>
        <p:txBody>
          <a:bodyPr vert="horz" lIns="94787" tIns="47394" rIns="94787" bIns="47394" rtlCol="0"/>
          <a:lstStyle>
            <a:lvl1pPr algn="r">
              <a:defRPr sz="1200"/>
            </a:lvl1pPr>
          </a:lstStyle>
          <a:p>
            <a:r>
              <a:rPr lang="en-US" smtClean="0"/>
              <a:t>1/24/2009</a:t>
            </a:r>
            <a:endParaRPr lang="en-US"/>
          </a:p>
        </p:txBody>
      </p:sp>
      <p:sp>
        <p:nvSpPr>
          <p:cNvPr id="4" name="Footer Placeholder 3"/>
          <p:cNvSpPr>
            <a:spLocks noGrp="1"/>
          </p:cNvSpPr>
          <p:nvPr>
            <p:ph type="ftr" sz="quarter" idx="2"/>
          </p:nvPr>
        </p:nvSpPr>
        <p:spPr>
          <a:xfrm>
            <a:off x="1" y="9721107"/>
            <a:ext cx="3076363" cy="511731"/>
          </a:xfrm>
          <a:prstGeom prst="rect">
            <a:avLst/>
          </a:prstGeom>
        </p:spPr>
        <p:txBody>
          <a:bodyPr vert="horz" lIns="94787" tIns="47394" rIns="94787" bIns="47394" rtlCol="0" anchor="b"/>
          <a:lstStyle>
            <a:lvl1pPr algn="l">
              <a:defRPr sz="1200"/>
            </a:lvl1pPr>
          </a:lstStyle>
          <a:p>
            <a:r>
              <a:rPr lang="fa-IR" smtClean="0"/>
              <a:t>الهام قوچاني- كارشناس حفاظت كار مركز تحقيقات و تعليمات حفاظت و بهداشت كار شمال شرق كشور</a:t>
            </a:r>
            <a:endParaRPr lang="en-US"/>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4787" tIns="47394" rIns="94787" bIns="47394" rtlCol="0" anchor="b"/>
          <a:lstStyle>
            <a:lvl1pPr algn="r">
              <a:defRPr sz="1200"/>
            </a:lvl1pPr>
          </a:lstStyle>
          <a:p>
            <a:fld id="{E2B879D5-CD05-4D93-8247-5AEEF6134ACA}" type="slidenum">
              <a:rPr lang="en-US" smtClean="0"/>
              <a:pPr/>
              <a:t>‹#›</a:t>
            </a:fld>
            <a:endParaRPr lang="en-US"/>
          </a:p>
        </p:txBody>
      </p:sp>
    </p:spTree>
    <p:extLst>
      <p:ext uri="{BB962C8B-B14F-4D97-AF65-F5344CB8AC3E}">
        <p14:creationId xmlns:p14="http://schemas.microsoft.com/office/powerpoint/2010/main" val="30890023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4787" tIns="47394" rIns="94787" bIns="47394" rtlCol="0"/>
          <a:lstStyle>
            <a:lvl1pPr algn="l">
              <a:defRPr sz="1200"/>
            </a:lvl1pPr>
          </a:lstStyle>
          <a:p>
            <a:endParaRPr lang="en-US"/>
          </a:p>
        </p:txBody>
      </p:sp>
      <p:sp>
        <p:nvSpPr>
          <p:cNvPr id="3" name="Date Placeholder 2"/>
          <p:cNvSpPr>
            <a:spLocks noGrp="1"/>
          </p:cNvSpPr>
          <p:nvPr>
            <p:ph type="dt" idx="1"/>
          </p:nvPr>
        </p:nvSpPr>
        <p:spPr>
          <a:xfrm>
            <a:off x="4021295" y="1"/>
            <a:ext cx="3076363" cy="511731"/>
          </a:xfrm>
          <a:prstGeom prst="rect">
            <a:avLst/>
          </a:prstGeom>
        </p:spPr>
        <p:txBody>
          <a:bodyPr vert="horz" lIns="94787" tIns="47394" rIns="94787" bIns="47394" rtlCol="0"/>
          <a:lstStyle>
            <a:lvl1pPr algn="r">
              <a:defRPr sz="1200"/>
            </a:lvl1pPr>
          </a:lstStyle>
          <a:p>
            <a:r>
              <a:rPr lang="en-US" smtClean="0"/>
              <a:t>1/24/2009</a:t>
            </a:r>
            <a:endParaRPr lang="en-US"/>
          </a:p>
        </p:txBody>
      </p:sp>
      <p:sp>
        <p:nvSpPr>
          <p:cNvPr id="4" name="Slide Image Placeholder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4787" tIns="47394" rIns="94787" bIns="47394" rtlCol="0" anchor="ctr"/>
          <a:lstStyle/>
          <a:p>
            <a:endParaRPr lang="en-US"/>
          </a:p>
        </p:txBody>
      </p:sp>
      <p:sp>
        <p:nvSpPr>
          <p:cNvPr id="5" name="Notes Placeholder 4"/>
          <p:cNvSpPr>
            <a:spLocks noGrp="1"/>
          </p:cNvSpPr>
          <p:nvPr>
            <p:ph type="body" sz="quarter" idx="3"/>
          </p:nvPr>
        </p:nvSpPr>
        <p:spPr>
          <a:xfrm>
            <a:off x="709930" y="4861442"/>
            <a:ext cx="5679440" cy="4605577"/>
          </a:xfrm>
          <a:prstGeom prst="rect">
            <a:avLst/>
          </a:prstGeom>
        </p:spPr>
        <p:txBody>
          <a:bodyPr vert="horz" lIns="94787" tIns="47394" rIns="94787" bIns="473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7"/>
            <a:ext cx="3076363" cy="511731"/>
          </a:xfrm>
          <a:prstGeom prst="rect">
            <a:avLst/>
          </a:prstGeom>
        </p:spPr>
        <p:txBody>
          <a:bodyPr vert="horz" lIns="94787" tIns="47394" rIns="94787" bIns="47394" rtlCol="0" anchor="b"/>
          <a:lstStyle>
            <a:lvl1pPr algn="l">
              <a:defRPr sz="1200"/>
            </a:lvl1pPr>
          </a:lstStyle>
          <a:p>
            <a:r>
              <a:rPr lang="fa-IR" smtClean="0"/>
              <a:t>الهام قوچاني- كارشناس حفاظت كار مركز تحقيقات و تعليمات حفاظت و بهداشت كار شمال شرق كشور</a:t>
            </a:r>
            <a:endParaRPr 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4787" tIns="47394" rIns="94787" bIns="47394" rtlCol="0" anchor="b"/>
          <a:lstStyle>
            <a:lvl1pPr algn="r">
              <a:defRPr sz="1200"/>
            </a:lvl1pPr>
          </a:lstStyle>
          <a:p>
            <a:fld id="{25ED93E0-A563-4839-B4F9-C597D8B50AC4}" type="slidenum">
              <a:rPr lang="en-US" smtClean="0"/>
              <a:pPr/>
              <a:t>‹#›</a:t>
            </a:fld>
            <a:endParaRPr lang="en-US"/>
          </a:p>
        </p:txBody>
      </p:sp>
    </p:spTree>
    <p:extLst>
      <p:ext uri="{BB962C8B-B14F-4D97-AF65-F5344CB8AC3E}">
        <p14:creationId xmlns:p14="http://schemas.microsoft.com/office/powerpoint/2010/main" val="42301932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5" name="Slide Number Placeholder 4"/>
          <p:cNvSpPr>
            <a:spLocks noGrp="1"/>
          </p:cNvSpPr>
          <p:nvPr>
            <p:ph type="sldNum" sz="quarter" idx="11"/>
          </p:nvPr>
        </p:nvSpPr>
        <p:spPr/>
        <p:txBody>
          <a:bodyPr/>
          <a:lstStyle/>
          <a:p>
            <a:fld id="{25ED93E0-A563-4839-B4F9-C597D8B50AC4}" type="slidenum">
              <a:rPr lang="en-US" smtClean="0"/>
              <a:pPr/>
              <a:t>1</a:t>
            </a:fld>
            <a:endParaRPr lang="en-US"/>
          </a:p>
        </p:txBody>
      </p:sp>
    </p:spTree>
    <p:extLst>
      <p:ext uri="{BB962C8B-B14F-4D97-AF65-F5344CB8AC3E}">
        <p14:creationId xmlns:p14="http://schemas.microsoft.com/office/powerpoint/2010/main" val="342697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46</a:t>
            </a:fld>
            <a:endParaRPr lang="en-US"/>
          </a:p>
        </p:txBody>
      </p:sp>
    </p:spTree>
    <p:extLst>
      <p:ext uri="{BB962C8B-B14F-4D97-AF65-F5344CB8AC3E}">
        <p14:creationId xmlns:p14="http://schemas.microsoft.com/office/powerpoint/2010/main" val="182253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47</a:t>
            </a:fld>
            <a:endParaRPr lang="en-US"/>
          </a:p>
        </p:txBody>
      </p:sp>
    </p:spTree>
    <p:extLst>
      <p:ext uri="{BB962C8B-B14F-4D97-AF65-F5344CB8AC3E}">
        <p14:creationId xmlns:p14="http://schemas.microsoft.com/office/powerpoint/2010/main" val="390473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48</a:t>
            </a:fld>
            <a:endParaRPr lang="en-US"/>
          </a:p>
        </p:txBody>
      </p:sp>
    </p:spTree>
    <p:extLst>
      <p:ext uri="{BB962C8B-B14F-4D97-AF65-F5344CB8AC3E}">
        <p14:creationId xmlns:p14="http://schemas.microsoft.com/office/powerpoint/2010/main" val="30857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49</a:t>
            </a:fld>
            <a:endParaRPr lang="en-US"/>
          </a:p>
        </p:txBody>
      </p:sp>
    </p:spTree>
    <p:extLst>
      <p:ext uri="{BB962C8B-B14F-4D97-AF65-F5344CB8AC3E}">
        <p14:creationId xmlns:p14="http://schemas.microsoft.com/office/powerpoint/2010/main" val="428915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50</a:t>
            </a:fld>
            <a:endParaRPr lang="en-US"/>
          </a:p>
        </p:txBody>
      </p:sp>
    </p:spTree>
    <p:extLst>
      <p:ext uri="{BB962C8B-B14F-4D97-AF65-F5344CB8AC3E}">
        <p14:creationId xmlns:p14="http://schemas.microsoft.com/office/powerpoint/2010/main" val="93793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51</a:t>
            </a:fld>
            <a:endParaRPr lang="en-US"/>
          </a:p>
        </p:txBody>
      </p:sp>
    </p:spTree>
    <p:extLst>
      <p:ext uri="{BB962C8B-B14F-4D97-AF65-F5344CB8AC3E}">
        <p14:creationId xmlns:p14="http://schemas.microsoft.com/office/powerpoint/2010/main" val="292989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52</a:t>
            </a:fld>
            <a:endParaRPr lang="en-US"/>
          </a:p>
        </p:txBody>
      </p:sp>
    </p:spTree>
    <p:extLst>
      <p:ext uri="{BB962C8B-B14F-4D97-AF65-F5344CB8AC3E}">
        <p14:creationId xmlns:p14="http://schemas.microsoft.com/office/powerpoint/2010/main" val="229537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53</a:t>
            </a:fld>
            <a:endParaRPr lang="en-US"/>
          </a:p>
        </p:txBody>
      </p:sp>
    </p:spTree>
    <p:extLst>
      <p:ext uri="{BB962C8B-B14F-4D97-AF65-F5344CB8AC3E}">
        <p14:creationId xmlns:p14="http://schemas.microsoft.com/office/powerpoint/2010/main" val="380174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54</a:t>
            </a:fld>
            <a:endParaRPr lang="en-US"/>
          </a:p>
        </p:txBody>
      </p:sp>
    </p:spTree>
    <p:extLst>
      <p:ext uri="{BB962C8B-B14F-4D97-AF65-F5344CB8AC3E}">
        <p14:creationId xmlns:p14="http://schemas.microsoft.com/office/powerpoint/2010/main" val="59822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55</a:t>
            </a:fld>
            <a:endParaRPr lang="en-US"/>
          </a:p>
        </p:txBody>
      </p:sp>
    </p:spTree>
    <p:extLst>
      <p:ext uri="{BB962C8B-B14F-4D97-AF65-F5344CB8AC3E}">
        <p14:creationId xmlns:p14="http://schemas.microsoft.com/office/powerpoint/2010/main" val="41171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5" name="Slide Number Placeholder 4"/>
          <p:cNvSpPr>
            <a:spLocks noGrp="1"/>
          </p:cNvSpPr>
          <p:nvPr>
            <p:ph type="sldNum" sz="quarter" idx="11"/>
          </p:nvPr>
        </p:nvSpPr>
        <p:spPr/>
        <p:txBody>
          <a:bodyPr/>
          <a:lstStyle/>
          <a:p>
            <a:fld id="{25ED93E0-A563-4839-B4F9-C597D8B50AC4}" type="slidenum">
              <a:rPr lang="en-US" smtClean="0"/>
              <a:pPr/>
              <a:t>4</a:t>
            </a:fld>
            <a:endParaRPr lang="en-US"/>
          </a:p>
        </p:txBody>
      </p:sp>
    </p:spTree>
    <p:extLst>
      <p:ext uri="{BB962C8B-B14F-4D97-AF65-F5344CB8AC3E}">
        <p14:creationId xmlns:p14="http://schemas.microsoft.com/office/powerpoint/2010/main" val="282228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56</a:t>
            </a:fld>
            <a:endParaRPr lang="en-US"/>
          </a:p>
        </p:txBody>
      </p:sp>
    </p:spTree>
    <p:extLst>
      <p:ext uri="{BB962C8B-B14F-4D97-AF65-F5344CB8AC3E}">
        <p14:creationId xmlns:p14="http://schemas.microsoft.com/office/powerpoint/2010/main" val="194537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1"/>
          </p:nvPr>
        </p:nvSpPr>
        <p:spPr/>
        <p:txBody>
          <a:bodyPr/>
          <a:lstStyle/>
          <a:p>
            <a:fld id="{25ED93E0-A563-4839-B4F9-C597D8B50AC4}" type="slidenum">
              <a:rPr lang="en-US" smtClean="0"/>
              <a:pPr/>
              <a:t>39</a:t>
            </a:fld>
            <a:endParaRPr lang="en-US"/>
          </a:p>
        </p:txBody>
      </p:sp>
    </p:spTree>
    <p:extLst>
      <p:ext uri="{BB962C8B-B14F-4D97-AF65-F5344CB8AC3E}">
        <p14:creationId xmlns:p14="http://schemas.microsoft.com/office/powerpoint/2010/main" val="4486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40</a:t>
            </a:fld>
            <a:endParaRPr lang="en-US"/>
          </a:p>
        </p:txBody>
      </p:sp>
    </p:spTree>
    <p:extLst>
      <p:ext uri="{BB962C8B-B14F-4D97-AF65-F5344CB8AC3E}">
        <p14:creationId xmlns:p14="http://schemas.microsoft.com/office/powerpoint/2010/main" val="166030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41</a:t>
            </a:fld>
            <a:endParaRPr lang="en-US"/>
          </a:p>
        </p:txBody>
      </p:sp>
    </p:spTree>
    <p:extLst>
      <p:ext uri="{BB962C8B-B14F-4D97-AF65-F5344CB8AC3E}">
        <p14:creationId xmlns:p14="http://schemas.microsoft.com/office/powerpoint/2010/main" val="10665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42</a:t>
            </a:fld>
            <a:endParaRPr lang="en-US"/>
          </a:p>
        </p:txBody>
      </p:sp>
    </p:spTree>
    <p:extLst>
      <p:ext uri="{BB962C8B-B14F-4D97-AF65-F5344CB8AC3E}">
        <p14:creationId xmlns:p14="http://schemas.microsoft.com/office/powerpoint/2010/main" val="330112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43</a:t>
            </a:fld>
            <a:endParaRPr lang="en-US"/>
          </a:p>
        </p:txBody>
      </p:sp>
    </p:spTree>
    <p:extLst>
      <p:ext uri="{BB962C8B-B14F-4D97-AF65-F5344CB8AC3E}">
        <p14:creationId xmlns:p14="http://schemas.microsoft.com/office/powerpoint/2010/main" val="350403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44</a:t>
            </a:fld>
            <a:endParaRPr lang="en-US"/>
          </a:p>
        </p:txBody>
      </p:sp>
    </p:spTree>
    <p:extLst>
      <p:ext uri="{BB962C8B-B14F-4D97-AF65-F5344CB8AC3E}">
        <p14:creationId xmlns:p14="http://schemas.microsoft.com/office/powerpoint/2010/main" val="102000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fa-IR" smtClean="0"/>
              <a:t>الهام قوچاني- كارشناس حفاظت كار مركز تحقيقات و تعليمات حفاظت و بهداشت كار شمال شرق كشور</a:t>
            </a:r>
            <a:endParaRPr lang="en-US"/>
          </a:p>
        </p:txBody>
      </p:sp>
      <p:sp>
        <p:nvSpPr>
          <p:cNvPr id="6" name="Slide Number Placeholder 5"/>
          <p:cNvSpPr>
            <a:spLocks noGrp="1"/>
          </p:cNvSpPr>
          <p:nvPr>
            <p:ph type="sldNum" sz="quarter" idx="12"/>
          </p:nvPr>
        </p:nvSpPr>
        <p:spPr/>
        <p:txBody>
          <a:bodyPr/>
          <a:lstStyle/>
          <a:p>
            <a:fld id="{25ED93E0-A563-4839-B4F9-C597D8B50AC4}" type="slidenum">
              <a:rPr lang="en-US" smtClean="0"/>
              <a:pPr/>
              <a:t>45</a:t>
            </a:fld>
            <a:endParaRPr lang="en-US"/>
          </a:p>
        </p:txBody>
      </p:sp>
    </p:spTree>
    <p:extLst>
      <p:ext uri="{BB962C8B-B14F-4D97-AF65-F5344CB8AC3E}">
        <p14:creationId xmlns:p14="http://schemas.microsoft.com/office/powerpoint/2010/main" val="167872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498267-5BED-4947-87C4-3E6FA3CC01EA}" type="datetime1">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458D-5479-4132-8CD2-A9C37FFDC5EE}" type="datetime1">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4CCAA-A690-4456-98A0-FF8A3254F799}" type="datetime1">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65BE8C-38D1-41C0-96D4-333EBC2C39F2}" type="datetime1">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C6455-193D-4050-829A-3A74BCD429ED}" type="datetime1">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E27DBE-2519-4735-A3E5-B943498244F8}" type="datetime1">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396E3E-4581-49DD-82D6-272DCD6CE516}" type="datetime1">
              <a:rPr lang="en-US" smtClean="0"/>
              <a:pPr/>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0E06E-69D3-461E-8856-4092E66F46A2}" type="datetime1">
              <a:rPr lang="en-US" smtClean="0"/>
              <a:pPr/>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1C20B-EEA3-435F-A308-94F477F1794E}" type="datetime1">
              <a:rPr lang="en-US" smtClean="0"/>
              <a:pPr/>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A718D-129B-4FC8-877D-D51898A1F885}" type="datetime1">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E0723-0A39-4124-8929-5EDD6B29C8E5}" type="datetime1">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51F45-9E0E-4B4F-A6C7-E739C3EB3F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6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0C43-2AFC-457E-B959-1DCFED1E37FB}" type="datetime1">
              <a:rPr lang="en-US" smtClean="0"/>
              <a:pPr/>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51F45-9E0E-4B4F-A6C7-E739C3EB3F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ar.sci.org.ir/taarif/itemdesc.php?id=705"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571612"/>
            <a:ext cx="7772400" cy="1714512"/>
          </a:xfrm>
          <a:ln w="38100">
            <a:solidFill>
              <a:srgbClr val="FFFF00"/>
            </a:solidFill>
          </a:ln>
        </p:spPr>
        <p:style>
          <a:lnRef idx="1">
            <a:schemeClr val="accent4"/>
          </a:lnRef>
          <a:fillRef idx="2">
            <a:schemeClr val="accent4"/>
          </a:fillRef>
          <a:effectRef idx="1">
            <a:schemeClr val="accent4"/>
          </a:effectRef>
          <a:fontRef idx="minor">
            <a:schemeClr val="dk1"/>
          </a:fontRef>
        </p:style>
        <p:txBody>
          <a:bodyPr>
            <a:normAutofit/>
          </a:bodyPr>
          <a:lstStyle/>
          <a:p>
            <a:pPr rtl="1"/>
            <a:r>
              <a:rPr lang="fa-IR"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اصول كلي ايمني و بهداشت كار</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sp>
        <p:nvSpPr>
          <p:cNvPr id="3" name="Subtitle 2"/>
          <p:cNvSpPr>
            <a:spLocks noGrp="1"/>
          </p:cNvSpPr>
          <p:nvPr>
            <p:ph type="subTitle" idx="1"/>
          </p:nvPr>
        </p:nvSpPr>
        <p:spPr>
          <a:xfrm>
            <a:off x="1142976" y="4429132"/>
            <a:ext cx="6615114" cy="1785950"/>
          </a:xfrm>
        </p:spPr>
        <p:txBody>
          <a:bodyPr/>
          <a:lstStyle/>
          <a:p>
            <a:pPr rtl="1"/>
            <a:r>
              <a:rPr lang="fa-IR" sz="2800" dirty="0" smtClean="0">
                <a:solidFill>
                  <a:schemeClr val="tx2"/>
                </a:solidFill>
                <a:cs typeface="B Koodak" pitchFamily="2" charset="-78"/>
              </a:rPr>
              <a:t>تهيه كننده: الهام قوچانی</a:t>
            </a:r>
          </a:p>
          <a:p>
            <a:pPr rtl="1"/>
            <a:r>
              <a:rPr lang="fa-IR" sz="2800" dirty="0" smtClean="0">
                <a:solidFill>
                  <a:schemeClr val="tx2"/>
                </a:solidFill>
                <a:cs typeface="B Koodak" pitchFamily="2" charset="-78"/>
              </a:rPr>
              <a:t> کارشناس حفاظت کار</a:t>
            </a:r>
          </a:p>
          <a:p>
            <a:pPr rtl="1"/>
            <a:r>
              <a:rPr lang="fa-IR" sz="2000" dirty="0" smtClean="0">
                <a:solidFill>
                  <a:schemeClr val="tx2"/>
                </a:solidFill>
                <a:cs typeface="B Koodak" pitchFamily="2" charset="-78"/>
              </a:rPr>
              <a:t>مرداد ماه  88</a:t>
            </a:r>
            <a:endParaRPr lang="en-US" sz="2000" dirty="0">
              <a:solidFill>
                <a:schemeClr val="tx2"/>
              </a:solidFill>
              <a:cs typeface="B Koodak" pitchFamily="2" charset="-78"/>
            </a:endParaRPr>
          </a:p>
        </p:txBody>
      </p:sp>
      <p:pic>
        <p:nvPicPr>
          <p:cNvPr id="1026" name="Picture 2" descr="F:\my file&amp; folders\مشخصات مرکز\آرم مرکز.bmp"/>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7715272" y="0"/>
            <a:ext cx="1428728" cy="1520237"/>
          </a:xfrm>
          <a:prstGeom prst="rect">
            <a:avLst/>
          </a:prstGeom>
          <a:noFill/>
        </p:spPr>
      </p:pic>
      <p:sp>
        <p:nvSpPr>
          <p:cNvPr id="5" name="Title 1"/>
          <p:cNvSpPr txBox="1">
            <a:spLocks/>
          </p:cNvSpPr>
          <p:nvPr/>
        </p:nvSpPr>
        <p:spPr>
          <a:xfrm>
            <a:off x="642910" y="214290"/>
            <a:ext cx="7000924" cy="1143008"/>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chemeClr val="tx2"/>
                </a:solidFill>
                <a:effectLst/>
                <a:uLnTx/>
                <a:uFillTx/>
                <a:latin typeface="+mj-lt"/>
                <a:ea typeface="+mj-ea"/>
                <a:cs typeface="B Koodak" pitchFamily="2" charset="-78"/>
              </a:rPr>
              <a:t>مرک</a:t>
            </a:r>
            <a:r>
              <a:rPr lang="fa-IR" sz="2400" baseline="0" dirty="0" smtClean="0">
                <a:solidFill>
                  <a:schemeClr val="tx2"/>
                </a:solidFill>
                <a:latin typeface="+mj-lt"/>
                <a:ea typeface="+mj-ea"/>
                <a:cs typeface="B Koodak" pitchFamily="2" charset="-78"/>
              </a:rPr>
              <a:t>ز</a:t>
            </a:r>
            <a:r>
              <a:rPr lang="fa-IR" sz="2400" dirty="0" smtClean="0">
                <a:solidFill>
                  <a:schemeClr val="tx2"/>
                </a:solidFill>
                <a:latin typeface="+mj-lt"/>
                <a:ea typeface="+mj-ea"/>
                <a:cs typeface="B Koodak" pitchFamily="2" charset="-78"/>
              </a:rPr>
              <a:t> تحقیقات و تعلیمات حفاظت و بهداشت کار شمال شرق کشور</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solidFill>
                  <a:schemeClr val="tx2"/>
                </a:solidFill>
                <a:effectLst/>
                <a:uLnTx/>
                <a:uFillTx/>
                <a:latin typeface="+mj-lt"/>
                <a:ea typeface="+mj-ea"/>
                <a:cs typeface="B Koodak" pitchFamily="2" charset="-78"/>
              </a:rPr>
              <a:t>دوره آموزشي علمي كاربردي ايمني و بهداشت كار در محل صنعت</a:t>
            </a:r>
            <a:endParaRPr kumimoji="0" lang="en-US" sz="2000" b="0" i="0" u="none" strike="noStrike" kern="1200" cap="none" spc="0" normalizeH="0" baseline="0" noProof="0" dirty="0" smtClean="0">
              <a:ln>
                <a:noFill/>
              </a:ln>
              <a:solidFill>
                <a:schemeClr val="tx2"/>
              </a:solidFill>
              <a:effectLst/>
              <a:uLnTx/>
              <a:uFillTx/>
              <a:latin typeface="+mj-lt"/>
              <a:ea typeface="+mj-ea"/>
              <a:cs typeface="B Koodak" pitchFamily="2" charset="-78"/>
            </a:endParaRPr>
          </a:p>
        </p:txBody>
      </p:sp>
      <p:sp>
        <p:nvSpPr>
          <p:cNvPr id="6" name="Slide Number Placeholder 5"/>
          <p:cNvSpPr>
            <a:spLocks noGrp="1"/>
          </p:cNvSpPr>
          <p:nvPr>
            <p:ph type="sldNum" sz="quarter" idx="12"/>
          </p:nvPr>
        </p:nvSpPr>
        <p:spPr/>
        <p:txBody>
          <a:bodyPr/>
          <a:lstStyle/>
          <a:p>
            <a:fld id="{BC751F45-9E0E-4B4F-A6C7-E739C3EB3F3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57422" y="285728"/>
            <a:ext cx="6300774" cy="114300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 چگونه برق گرفتگی اتفاق می‏افتد؟</a:t>
            </a:r>
            <a:endParaRPr lang="en-US" dirty="0">
              <a:cs typeface="B Koodak" pitchFamily="2" charset="-78"/>
            </a:endParaRPr>
          </a:p>
        </p:txBody>
      </p:sp>
      <p:sp>
        <p:nvSpPr>
          <p:cNvPr id="5" name="Content Placeholder 2"/>
          <p:cNvSpPr>
            <a:spLocks noGrp="1"/>
          </p:cNvSpPr>
          <p:nvPr>
            <p:ph idx="1"/>
          </p:nvPr>
        </p:nvSpPr>
        <p:spPr>
          <a:xfrm>
            <a:off x="214282" y="1714488"/>
            <a:ext cx="8715436" cy="4857783"/>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rtl="1">
              <a:lnSpc>
                <a:spcPts val="1800"/>
              </a:lnSpc>
              <a:spcAft>
                <a:spcPts val="1000"/>
              </a:spcAft>
            </a:pPr>
            <a:endParaRPr lang="fa-IR" sz="3000" dirty="0" smtClean="0">
              <a:latin typeface="Trebuchet MS"/>
              <a:ea typeface="Times New Roman"/>
              <a:cs typeface="B Nazanin"/>
            </a:endParaRPr>
          </a:p>
          <a:p>
            <a:pPr algn="just" rtl="1">
              <a:spcAft>
                <a:spcPts val="1000"/>
              </a:spcAft>
              <a:buClr>
                <a:srgbClr val="FF0000"/>
              </a:buClr>
              <a:buFont typeface="Wingdings" pitchFamily="2" charset="2"/>
              <a:buChar char="ü"/>
            </a:pPr>
            <a:r>
              <a:rPr lang="ar-SA" sz="3000" dirty="0" smtClean="0">
                <a:latin typeface="Trebuchet MS"/>
                <a:ea typeface="Times New Roman"/>
                <a:cs typeface="B Nazanin"/>
              </a:rPr>
              <a:t>تمامي </a:t>
            </a:r>
            <a:r>
              <a:rPr lang="ar-SA" sz="3000" dirty="0" smtClean="0">
                <a:solidFill>
                  <a:srgbClr val="FF0000"/>
                </a:solidFill>
                <a:latin typeface="Trebuchet MS"/>
                <a:ea typeface="Times New Roman"/>
                <a:cs typeface="B Nazanin"/>
              </a:rPr>
              <a:t>سطح زمين </a:t>
            </a:r>
            <a:r>
              <a:rPr lang="ar-SA" sz="3000" dirty="0" smtClean="0">
                <a:latin typeface="Trebuchet MS"/>
                <a:ea typeface="Times New Roman"/>
                <a:cs typeface="B Nazanin"/>
              </a:rPr>
              <a:t>، </a:t>
            </a:r>
            <a:r>
              <a:rPr lang="ar-SA" sz="3000" dirty="0" smtClean="0">
                <a:solidFill>
                  <a:srgbClr val="FF0000"/>
                </a:solidFill>
                <a:latin typeface="Trebuchet MS"/>
                <a:ea typeface="Times New Roman"/>
                <a:cs typeface="B Nazanin"/>
              </a:rPr>
              <a:t>ديوارها</a:t>
            </a:r>
            <a:r>
              <a:rPr lang="ar-SA" sz="3000" dirty="0" smtClean="0">
                <a:latin typeface="Trebuchet MS"/>
                <a:ea typeface="Times New Roman"/>
                <a:cs typeface="B Nazanin"/>
              </a:rPr>
              <a:t> و </a:t>
            </a:r>
            <a:r>
              <a:rPr lang="ar-SA" sz="3000" dirty="0" smtClean="0">
                <a:solidFill>
                  <a:srgbClr val="FF0000"/>
                </a:solidFill>
                <a:latin typeface="Trebuchet MS"/>
                <a:ea typeface="Times New Roman"/>
                <a:cs typeface="B Nazanin"/>
              </a:rPr>
              <a:t>كف اتاقها </a:t>
            </a:r>
            <a:r>
              <a:rPr lang="ar-SA" sz="3000" dirty="0" smtClean="0">
                <a:latin typeface="Trebuchet MS"/>
                <a:ea typeface="Times New Roman"/>
                <a:cs typeface="B Nazanin"/>
              </a:rPr>
              <a:t>در تمامي طبقات ، به عنوان يك نقطه از </a:t>
            </a:r>
            <a:r>
              <a:rPr lang="ar-SA" sz="3000" dirty="0" smtClean="0">
                <a:solidFill>
                  <a:srgbClr val="FF0000"/>
                </a:solidFill>
                <a:latin typeface="Trebuchet MS"/>
                <a:ea typeface="Times New Roman"/>
                <a:cs typeface="B Nazanin"/>
              </a:rPr>
              <a:t>سيستم برق </a:t>
            </a:r>
            <a:r>
              <a:rPr lang="ar-SA" sz="3000" dirty="0" smtClean="0">
                <a:latin typeface="Trebuchet MS"/>
                <a:ea typeface="Times New Roman"/>
                <a:cs typeface="B Nazanin"/>
              </a:rPr>
              <a:t>محسوب مي شود و اگر نقطه</a:t>
            </a:r>
            <a:r>
              <a:rPr lang="fa-IR" sz="3000" dirty="0" smtClean="0">
                <a:latin typeface="Trebuchet MS"/>
                <a:ea typeface="Times New Roman"/>
                <a:cs typeface="B Nazanin"/>
              </a:rPr>
              <a:t>‏</a:t>
            </a:r>
            <a:r>
              <a:rPr lang="ar-SA" sz="3000" dirty="0" smtClean="0">
                <a:latin typeface="Trebuchet MS"/>
                <a:ea typeface="Times New Roman"/>
                <a:cs typeface="B Nazanin"/>
              </a:rPr>
              <a:t>اي از </a:t>
            </a:r>
            <a:r>
              <a:rPr lang="ar-SA" sz="3000" dirty="0" smtClean="0">
                <a:solidFill>
                  <a:srgbClr val="FF0000"/>
                </a:solidFill>
                <a:latin typeface="Trebuchet MS"/>
                <a:ea typeface="Times New Roman"/>
                <a:cs typeface="B Nazanin"/>
              </a:rPr>
              <a:t>بدن موجود زنده</a:t>
            </a:r>
            <a:r>
              <a:rPr lang="ar-SA" sz="3000" dirty="0" smtClean="0">
                <a:latin typeface="Trebuchet MS"/>
                <a:ea typeface="Times New Roman"/>
                <a:cs typeface="B Nazanin"/>
              </a:rPr>
              <a:t> از يك طرف به </a:t>
            </a:r>
            <a:r>
              <a:rPr lang="ar-SA" sz="3000" dirty="0" smtClean="0">
                <a:solidFill>
                  <a:srgbClr val="FF0000"/>
                </a:solidFill>
                <a:latin typeface="Trebuchet MS"/>
                <a:ea typeface="Times New Roman"/>
                <a:cs typeface="B Nazanin"/>
              </a:rPr>
              <a:t>زمين</a:t>
            </a:r>
            <a:r>
              <a:rPr lang="ar-SA" sz="3000" dirty="0" smtClean="0">
                <a:latin typeface="Trebuchet MS"/>
                <a:ea typeface="Times New Roman"/>
                <a:cs typeface="B Nazanin"/>
              </a:rPr>
              <a:t> يا</a:t>
            </a:r>
            <a:r>
              <a:rPr lang="ar-SA" sz="3000" dirty="0" smtClean="0">
                <a:solidFill>
                  <a:srgbClr val="FF0000"/>
                </a:solidFill>
                <a:latin typeface="Trebuchet MS"/>
                <a:ea typeface="Times New Roman"/>
                <a:cs typeface="B Nazanin"/>
              </a:rPr>
              <a:t> ديوارها </a:t>
            </a:r>
            <a:r>
              <a:rPr lang="ar-SA" sz="3000" dirty="0" smtClean="0">
                <a:latin typeface="Trebuchet MS"/>
                <a:ea typeface="Times New Roman"/>
                <a:cs typeface="B Nazanin"/>
              </a:rPr>
              <a:t>وصل باشد و از طرف ديگر به </a:t>
            </a:r>
            <a:r>
              <a:rPr lang="ar-SA" sz="3000" dirty="0" smtClean="0">
                <a:solidFill>
                  <a:srgbClr val="FF0000"/>
                </a:solidFill>
                <a:latin typeface="Trebuchet MS"/>
                <a:ea typeface="Times New Roman"/>
                <a:cs typeface="B Nazanin"/>
              </a:rPr>
              <a:t>سيم برق</a:t>
            </a:r>
            <a:r>
              <a:rPr lang="ar-SA" sz="3000" dirty="0" smtClean="0">
                <a:latin typeface="Trebuchet MS"/>
                <a:ea typeface="Times New Roman"/>
                <a:cs typeface="B Nazanin"/>
              </a:rPr>
              <a:t> ( فاز يا نول ) يا بدنه فلزي دستگاه برقي ( يخچال ، كولر ، چرخ گوشت ...) تماس داشته باشد جريان برق از بدن عبور مي كند</a:t>
            </a:r>
            <a:r>
              <a:rPr lang="fa-IR" sz="3000" dirty="0" smtClean="0">
                <a:latin typeface="Trebuchet MS"/>
                <a:ea typeface="Times New Roman"/>
                <a:cs typeface="B Nazanin"/>
              </a:rPr>
              <a:t> و برق گرفتگی اتفاق می‏افتد.</a:t>
            </a:r>
          </a:p>
          <a:p>
            <a:pPr algn="just" rtl="1">
              <a:spcAft>
                <a:spcPts val="1000"/>
              </a:spcAft>
              <a:buClr>
                <a:srgbClr val="FF0000"/>
              </a:buClr>
              <a:buNone/>
            </a:pPr>
            <a:endParaRPr lang="fa-IR" sz="3000" dirty="0" smtClean="0">
              <a:latin typeface="Trebuchet MS"/>
              <a:ea typeface="Times New Roman"/>
              <a:cs typeface="B Nazanin"/>
            </a:endParaRPr>
          </a:p>
          <a:p>
            <a:pPr algn="just" rtl="1">
              <a:spcAft>
                <a:spcPts val="1000"/>
              </a:spcAft>
              <a:buClr>
                <a:srgbClr val="FF0000"/>
              </a:buClr>
              <a:buFont typeface="Wingdings" pitchFamily="2" charset="2"/>
              <a:buChar char="ü"/>
            </a:pPr>
            <a:r>
              <a:rPr lang="fa-IR" sz="2800" dirty="0" smtClean="0">
                <a:cs typeface="B Nazanin" pitchFamily="2" charset="-78"/>
              </a:rPr>
              <a:t> اگر جريان برق از قلب عبور كرده باشد منجر به </a:t>
            </a:r>
            <a:r>
              <a:rPr lang="fa-IR" sz="2800" b="1" dirty="0" smtClean="0">
                <a:solidFill>
                  <a:schemeClr val="tx2">
                    <a:lumMod val="60000"/>
                    <a:lumOff val="40000"/>
                  </a:schemeClr>
                </a:solidFill>
                <a:cs typeface="B Nazanin" pitchFamily="2" charset="-78"/>
              </a:rPr>
              <a:t>اختلال در سيستم قلب </a:t>
            </a:r>
            <a:r>
              <a:rPr lang="fa-IR" sz="2800" dirty="0" smtClean="0">
                <a:cs typeface="B Nazanin" pitchFamily="2" charset="-78"/>
              </a:rPr>
              <a:t>و اگر از</a:t>
            </a:r>
            <a:r>
              <a:rPr lang="fa-IR" sz="2800" dirty="0" smtClean="0">
                <a:solidFill>
                  <a:schemeClr val="accent2"/>
                </a:solidFill>
                <a:cs typeface="B Nazanin" pitchFamily="2" charset="-78"/>
              </a:rPr>
              <a:t> مغز </a:t>
            </a:r>
            <a:r>
              <a:rPr lang="fa-IR" sz="2800" dirty="0" smtClean="0">
                <a:cs typeface="B Nazanin" pitchFamily="2" charset="-78"/>
              </a:rPr>
              <a:t>عبور كند منجر به مهار مركز </a:t>
            </a:r>
            <a:r>
              <a:rPr lang="fa-IR" sz="2800" b="1" dirty="0" smtClean="0">
                <a:solidFill>
                  <a:schemeClr val="accent2"/>
                </a:solidFill>
                <a:cs typeface="B Nazanin" pitchFamily="2" charset="-78"/>
              </a:rPr>
              <a:t>تنفس و وقفه تنفسي </a:t>
            </a:r>
            <a:r>
              <a:rPr lang="fa-IR" sz="2800" dirty="0" smtClean="0">
                <a:cs typeface="B Nazanin" pitchFamily="2" charset="-78"/>
              </a:rPr>
              <a:t>خواهد شد.</a:t>
            </a:r>
            <a:endParaRPr lang="fa-IR" sz="3000" dirty="0" smtClean="0">
              <a:latin typeface="Trebuchet MS"/>
              <a:ea typeface="Times New Roman"/>
              <a:cs typeface="B Nazanin"/>
            </a:endParaRPr>
          </a:p>
          <a:p>
            <a:pPr algn="just" rtl="1">
              <a:buNone/>
            </a:pPr>
            <a:r>
              <a:rPr lang="fa-IR" sz="2800" dirty="0" smtClean="0">
                <a:solidFill>
                  <a:srgbClr val="FF0000"/>
                </a:solidFill>
                <a:cs typeface="B Koodak" pitchFamily="2" charset="-78"/>
              </a:rPr>
              <a:t> </a:t>
            </a:r>
            <a:endParaRPr lang="fa-IR" sz="2800" dirty="0" smtClean="0">
              <a:cs typeface="B Koodak" pitchFamily="2" charset="-78"/>
            </a:endParaRPr>
          </a:p>
          <a:p>
            <a:pPr algn="just" rtl="1"/>
            <a:endParaRPr lang="fa-IR" sz="2800" dirty="0">
              <a:cs typeface="B Koodak" pitchFamily="2" charset="-78"/>
            </a:endParaRPr>
          </a:p>
          <a:p>
            <a:pPr algn="just" rtl="1">
              <a:buNone/>
            </a:pPr>
            <a:endParaRPr lang="fa-IR" sz="2800" dirty="0" smtClean="0">
              <a:cs typeface="B Koodak" pitchFamily="2" charset="-78"/>
            </a:endParaRPr>
          </a:p>
        </p:txBody>
      </p:sp>
      <p:pic>
        <p:nvPicPr>
          <p:cNvPr id="6" name="Picture 2" descr="F:\my file&amp; folders\مشخصات مرکز\آرم مرکز.bmp"/>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214282" y="71414"/>
            <a:ext cx="1428728" cy="152023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57422" y="285728"/>
            <a:ext cx="6300774" cy="114300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علت برق گرفتگي</a:t>
            </a:r>
            <a:endParaRPr lang="en-US" dirty="0">
              <a:cs typeface="B Koodak" pitchFamily="2" charset="-78"/>
            </a:endParaRPr>
          </a:p>
        </p:txBody>
      </p:sp>
      <p:sp>
        <p:nvSpPr>
          <p:cNvPr id="5" name="Content Placeholder 2"/>
          <p:cNvSpPr>
            <a:spLocks noGrp="1"/>
          </p:cNvSpPr>
          <p:nvPr>
            <p:ph idx="1"/>
          </p:nvPr>
        </p:nvSpPr>
        <p:spPr>
          <a:xfrm>
            <a:off x="214282" y="1714488"/>
            <a:ext cx="8715436" cy="4857783"/>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rtl="1"/>
            <a:r>
              <a:rPr lang="fa-IR" sz="2700" dirty="0" smtClean="0">
                <a:cs typeface="B Nazanin" pitchFamily="2" charset="-78"/>
              </a:rPr>
              <a:t>ضربان قلب انسان با توجه به سن فرق میکند . این ضربان بین </a:t>
            </a:r>
            <a:r>
              <a:rPr lang="fa-IR" sz="2700" dirty="0" smtClean="0">
                <a:solidFill>
                  <a:srgbClr val="FF0000"/>
                </a:solidFill>
                <a:cs typeface="B Nazanin" pitchFamily="2" charset="-78"/>
              </a:rPr>
              <a:t>70</a:t>
            </a:r>
            <a:r>
              <a:rPr lang="fa-IR" sz="2700" dirty="0" smtClean="0">
                <a:cs typeface="B Nazanin" pitchFamily="2" charset="-78"/>
              </a:rPr>
              <a:t> تا </a:t>
            </a:r>
            <a:r>
              <a:rPr lang="fa-IR" sz="2700" dirty="0" smtClean="0">
                <a:solidFill>
                  <a:srgbClr val="FF0000"/>
                </a:solidFill>
                <a:cs typeface="B Nazanin" pitchFamily="2" charset="-78"/>
              </a:rPr>
              <a:t>105</a:t>
            </a:r>
            <a:r>
              <a:rPr lang="fa-IR" sz="2700" dirty="0" smtClean="0">
                <a:cs typeface="B Nazanin" pitchFamily="2" charset="-78"/>
              </a:rPr>
              <a:t> بار در دقیقه است . ضربان یا به بیان دیگر </a:t>
            </a:r>
            <a:r>
              <a:rPr lang="fa-IR" sz="2700" dirty="0" smtClean="0">
                <a:solidFill>
                  <a:srgbClr val="FF0000"/>
                </a:solidFill>
                <a:cs typeface="B Nazanin" pitchFamily="2" charset="-78"/>
              </a:rPr>
              <a:t>فرکانس</a:t>
            </a:r>
            <a:r>
              <a:rPr lang="fa-IR" sz="2700" dirty="0" smtClean="0">
                <a:cs typeface="B Nazanin" pitchFamily="2" charset="-78"/>
              </a:rPr>
              <a:t> برق شهری در هر ثانیه </a:t>
            </a:r>
            <a:r>
              <a:rPr lang="fa-IR" sz="2700" dirty="0" smtClean="0">
                <a:solidFill>
                  <a:srgbClr val="FF0000"/>
                </a:solidFill>
                <a:cs typeface="B Nazanin" pitchFamily="2" charset="-78"/>
              </a:rPr>
              <a:t>50</a:t>
            </a:r>
            <a:r>
              <a:rPr lang="fa-IR" sz="2700" dirty="0" smtClean="0">
                <a:cs typeface="B Nazanin" pitchFamily="2" charset="-78"/>
              </a:rPr>
              <a:t> بار و در هر </a:t>
            </a:r>
            <a:r>
              <a:rPr lang="fa-IR" sz="2700" dirty="0" smtClean="0">
                <a:solidFill>
                  <a:srgbClr val="FF0000"/>
                </a:solidFill>
                <a:cs typeface="B Nazanin" pitchFamily="2" charset="-78"/>
              </a:rPr>
              <a:t>دقیقه 3000 </a:t>
            </a:r>
            <a:r>
              <a:rPr lang="fa-IR" sz="2700" dirty="0" smtClean="0">
                <a:cs typeface="B Nazanin" pitchFamily="2" charset="-78"/>
              </a:rPr>
              <a:t>بار است . </a:t>
            </a:r>
          </a:p>
          <a:p>
            <a:pPr algn="just" rtl="1">
              <a:buNone/>
            </a:pPr>
            <a:endParaRPr lang="en-US" sz="2700" dirty="0" smtClean="0">
              <a:cs typeface="B Nazanin" pitchFamily="2" charset="-78"/>
            </a:endParaRPr>
          </a:p>
          <a:p>
            <a:pPr algn="just" rtl="1"/>
            <a:r>
              <a:rPr lang="fa-IR" sz="2700" dirty="0" smtClean="0">
                <a:cs typeface="B Nazanin" pitchFamily="2" charset="-78"/>
              </a:rPr>
              <a:t>وقتی شخص با برق تماس پیدا میکند ، یا در اصطلاح برق او را میگیرد ، بدن انسان میخواهد تعداد ضربان قلب خود را با فرکانس برق شهر یکسان کند و قلب شروع به افزایش ضربان میکند ؛ اما چون قادر نیست در هر ثانیه 3000 بار تپش داشته باشد ، از این رو در همان لحظات نخستین ، با افزایش ضربان شدت جریان خود را زیاد و با افزایش آن ، </a:t>
            </a:r>
            <a:r>
              <a:rPr lang="fa-IR" sz="2700" dirty="0" smtClean="0">
                <a:solidFill>
                  <a:srgbClr val="FF0000"/>
                </a:solidFill>
                <a:cs typeface="B Nazanin" pitchFamily="2" charset="-78"/>
              </a:rPr>
              <a:t>شریانها پاره میشود </a:t>
            </a:r>
            <a:r>
              <a:rPr lang="fa-IR" sz="2700" dirty="0" smtClean="0">
                <a:cs typeface="B Nazanin" pitchFamily="2" charset="-78"/>
              </a:rPr>
              <a:t>و دریچه های قلب به سبب پارگی از کار می افتند </a:t>
            </a:r>
            <a:r>
              <a:rPr lang="fa-IR" sz="2700" dirty="0" smtClean="0">
                <a:solidFill>
                  <a:srgbClr val="FF0000"/>
                </a:solidFill>
                <a:cs typeface="B Nazanin" pitchFamily="2" charset="-78"/>
              </a:rPr>
              <a:t>و قلب متوقف </a:t>
            </a:r>
            <a:r>
              <a:rPr lang="fa-IR" sz="2700" dirty="0" smtClean="0">
                <a:cs typeface="B Nazanin" pitchFamily="2" charset="-78"/>
              </a:rPr>
              <a:t>میشود و </a:t>
            </a:r>
            <a:r>
              <a:rPr lang="fa-IR" sz="2700" dirty="0" smtClean="0">
                <a:solidFill>
                  <a:srgbClr val="FF0000"/>
                </a:solidFill>
                <a:cs typeface="B Nazanin" pitchFamily="2" charset="-78"/>
              </a:rPr>
              <a:t>مرگ عارض میگردد </a:t>
            </a:r>
            <a:r>
              <a:rPr lang="fa-IR" sz="2700" dirty="0" smtClean="0">
                <a:cs typeface="B Nazanin" pitchFamily="2" charset="-78"/>
              </a:rPr>
              <a:t>(فيبريلاسيون بطني).</a:t>
            </a:r>
            <a:endParaRPr lang="fa-IR" sz="2700" dirty="0" smtClean="0">
              <a:latin typeface="Trebuchet MS"/>
              <a:ea typeface="Times New Roman"/>
              <a:cs typeface="B Nazanin" pitchFamily="2" charset="-78"/>
            </a:endParaRPr>
          </a:p>
          <a:p>
            <a:pPr algn="just" rtl="1">
              <a:buNone/>
            </a:pPr>
            <a:r>
              <a:rPr lang="fa-IR" sz="2700" dirty="0" smtClean="0">
                <a:solidFill>
                  <a:srgbClr val="FF0000"/>
                </a:solidFill>
                <a:cs typeface="B Nazanin" pitchFamily="2" charset="-78"/>
              </a:rPr>
              <a:t> </a:t>
            </a:r>
            <a:endParaRPr lang="fa-IR" sz="2700" dirty="0" smtClean="0">
              <a:cs typeface="B Nazanin" pitchFamily="2" charset="-78"/>
            </a:endParaRPr>
          </a:p>
          <a:p>
            <a:pPr algn="just" rtl="1"/>
            <a:endParaRPr lang="fa-IR" sz="27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071570" cy="1140203"/>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57686" y="214290"/>
            <a:ext cx="430051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 انواع برق گرفتگی</a:t>
            </a:r>
            <a:endParaRPr lang="en-US" dirty="0">
              <a:cs typeface="B Koodak" pitchFamily="2" charset="-78"/>
            </a:endParaRPr>
          </a:p>
        </p:txBody>
      </p:sp>
      <p:sp>
        <p:nvSpPr>
          <p:cNvPr id="5" name="Content Placeholder 2"/>
          <p:cNvSpPr>
            <a:spLocks noGrp="1"/>
          </p:cNvSpPr>
          <p:nvPr>
            <p:ph idx="1"/>
          </p:nvPr>
        </p:nvSpPr>
        <p:spPr>
          <a:xfrm>
            <a:off x="214282" y="1071546"/>
            <a:ext cx="8715436" cy="5715040"/>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rtl="1">
              <a:buNone/>
            </a:pPr>
            <a:r>
              <a:rPr lang="fa-IR" sz="2600" dirty="0" smtClean="0">
                <a:cs typeface="B Nazanin" pitchFamily="2" charset="-78"/>
              </a:rPr>
              <a:t> برق گرفتگي را در سه نوع تقسيم بندي كرده اند :</a:t>
            </a:r>
          </a:p>
          <a:p>
            <a:pPr algn="just" rtl="1"/>
            <a:r>
              <a:rPr lang="fa-IR" sz="2600" dirty="0" smtClean="0">
                <a:cs typeface="B Nazanin" pitchFamily="2" charset="-78"/>
              </a:rPr>
              <a:t>برق گرفتگي با </a:t>
            </a:r>
            <a:r>
              <a:rPr lang="fa-IR" sz="2600" dirty="0" smtClean="0">
                <a:solidFill>
                  <a:srgbClr val="FF0000"/>
                </a:solidFill>
                <a:cs typeface="B Nazanin" pitchFamily="2" charset="-78"/>
              </a:rPr>
              <a:t>ولتاژ پايين (برق معمولي) </a:t>
            </a:r>
            <a:r>
              <a:rPr lang="fa-IR" sz="2600" dirty="0" smtClean="0">
                <a:cs typeface="B Nazanin" pitchFamily="2" charset="-78"/>
              </a:rPr>
              <a:t>كه شايع ترين نوع برق</a:t>
            </a:r>
            <a:r>
              <a:rPr lang="en-US" sz="2600" dirty="0" smtClean="0">
                <a:cs typeface="B Nazanin" pitchFamily="2" charset="-78"/>
              </a:rPr>
              <a:t> </a:t>
            </a:r>
            <a:r>
              <a:rPr lang="fa-IR" sz="2600" dirty="0" smtClean="0">
                <a:cs typeface="B Nazanin" pitchFamily="2" charset="-78"/>
              </a:rPr>
              <a:t>گرفتگي است. موارد ولتاژ پائين بيشتر در خانه اتفاق مي افتد. مثلاً فرد از سيم لخت و يا وسايل برقي ، مخصوصاً آن دسته از وسايلي كه در آنها آب ريخته مي شود ، آسيب مي بيند. </a:t>
            </a:r>
            <a:endParaRPr lang="en-US" sz="2600" dirty="0" smtClean="0">
              <a:cs typeface="B Nazanin" pitchFamily="2" charset="-78"/>
            </a:endParaRPr>
          </a:p>
          <a:p>
            <a:pPr algn="just" rtl="1"/>
            <a:r>
              <a:rPr lang="fa-IR" sz="2600" dirty="0" smtClean="0">
                <a:cs typeface="B Nazanin" pitchFamily="2" charset="-78"/>
              </a:rPr>
              <a:t> برق</a:t>
            </a:r>
            <a:r>
              <a:rPr lang="en-US" sz="2600" dirty="0" smtClean="0">
                <a:cs typeface="B Nazanin" pitchFamily="2" charset="-78"/>
              </a:rPr>
              <a:t> </a:t>
            </a:r>
            <a:r>
              <a:rPr lang="fa-IR" sz="2600" dirty="0" smtClean="0">
                <a:cs typeface="B Nazanin" pitchFamily="2" charset="-78"/>
              </a:rPr>
              <a:t>گرفتگي با </a:t>
            </a:r>
            <a:r>
              <a:rPr lang="fa-IR" sz="2600" dirty="0" smtClean="0">
                <a:solidFill>
                  <a:srgbClr val="FF0000"/>
                </a:solidFill>
                <a:cs typeface="B Nazanin" pitchFamily="2" charset="-78"/>
              </a:rPr>
              <a:t>ولتاژ بالا (فشار قوي) </a:t>
            </a:r>
            <a:r>
              <a:rPr lang="fa-IR" sz="2600" dirty="0" smtClean="0">
                <a:cs typeface="B Nazanin" pitchFamily="2" charset="-78"/>
              </a:rPr>
              <a:t>كه از فاصله دور ( 15 متري) ميتواند آسيب برساند كه بيشتر درنتيجه </a:t>
            </a:r>
            <a:r>
              <a:rPr lang="fa-IR" sz="2600" dirty="0" smtClean="0">
                <a:solidFill>
                  <a:srgbClr val="FF0000"/>
                </a:solidFill>
                <a:cs typeface="B Nazanin" pitchFamily="2" charset="-78"/>
              </a:rPr>
              <a:t>تماس با برق صنعتي </a:t>
            </a:r>
            <a:r>
              <a:rPr lang="fa-IR" sz="2600" dirty="0" smtClean="0">
                <a:cs typeface="B Nazanin" pitchFamily="2" charset="-78"/>
              </a:rPr>
              <a:t>در كارگاهها و مراكز صنعتي و يا افتادن سيم از </a:t>
            </a:r>
            <a:r>
              <a:rPr lang="fa-IR" sz="2600" dirty="0" smtClean="0">
                <a:solidFill>
                  <a:srgbClr val="FF0000"/>
                </a:solidFill>
                <a:cs typeface="B Nazanin" pitchFamily="2" charset="-78"/>
              </a:rPr>
              <a:t>دكلهاي بزرگ </a:t>
            </a:r>
            <a:r>
              <a:rPr lang="fa-IR" sz="2600" dirty="0" smtClean="0">
                <a:cs typeface="B Nazanin" pitchFamily="2" charset="-78"/>
              </a:rPr>
              <a:t>اتفاق</a:t>
            </a:r>
            <a:r>
              <a:rPr lang="en-US" sz="2600" dirty="0" smtClean="0">
                <a:cs typeface="B Nazanin" pitchFamily="2" charset="-78"/>
              </a:rPr>
              <a:t> </a:t>
            </a:r>
            <a:r>
              <a:rPr lang="fa-IR" sz="2600" dirty="0" smtClean="0">
                <a:cs typeface="B Nazanin" pitchFamily="2" charset="-78"/>
              </a:rPr>
              <a:t>مي افتد .</a:t>
            </a:r>
            <a:r>
              <a:rPr lang="ar-SA" sz="2800" dirty="0" smtClean="0">
                <a:solidFill>
                  <a:srgbClr val="000000"/>
                </a:solidFill>
                <a:ea typeface="Times New Roman"/>
                <a:cs typeface="Tahoma"/>
              </a:rPr>
              <a:t> </a:t>
            </a:r>
            <a:r>
              <a:rPr lang="ar-SA" sz="2800" dirty="0" smtClean="0">
                <a:solidFill>
                  <a:srgbClr val="000000"/>
                </a:solidFill>
                <a:ea typeface="Times New Roman"/>
                <a:cs typeface="B Nazanin" pitchFamily="2" charset="-78"/>
              </a:rPr>
              <a:t>در موارد با ولتاژ بالا ، حتماً لازم نيست بدن مستقيم با سيم يا كابل برق تماس داشته باشد بلكه ممكن است در فاصله چند متري هم </a:t>
            </a:r>
            <a:r>
              <a:rPr lang="ar-SA" sz="2800" dirty="0" smtClean="0">
                <a:solidFill>
                  <a:srgbClr val="FF0000"/>
                </a:solidFill>
                <a:ea typeface="Times New Roman"/>
                <a:cs typeface="B Nazanin" pitchFamily="2" charset="-78"/>
              </a:rPr>
              <a:t>جريان برق از هوا </a:t>
            </a:r>
            <a:r>
              <a:rPr lang="ar-SA" sz="2800" dirty="0" smtClean="0">
                <a:solidFill>
                  <a:srgbClr val="000000"/>
                </a:solidFill>
                <a:ea typeface="Times New Roman"/>
                <a:cs typeface="B Nazanin" pitchFamily="2" charset="-78"/>
              </a:rPr>
              <a:t>عبور كند و به بدن فرد منتقل شود و باعث برق گرفتگي شود.</a:t>
            </a:r>
            <a:endParaRPr lang="fa-IR" sz="2800" dirty="0" smtClean="0">
              <a:solidFill>
                <a:srgbClr val="000000"/>
              </a:solidFill>
              <a:ea typeface="Times New Roman"/>
              <a:cs typeface="B Nazanin" pitchFamily="2" charset="-78"/>
            </a:endParaRPr>
          </a:p>
          <a:p>
            <a:pPr algn="r" rtl="1">
              <a:buNone/>
            </a:pPr>
            <a:r>
              <a:rPr lang="ar-SA" sz="2800" dirty="0" smtClean="0">
                <a:solidFill>
                  <a:srgbClr val="000000"/>
                </a:solidFill>
                <a:ea typeface="Times New Roman"/>
                <a:cs typeface="B Nazanin" pitchFamily="2" charset="-78"/>
              </a:rPr>
              <a:t>در اين موارد هر چقدر </a:t>
            </a:r>
            <a:r>
              <a:rPr lang="ar-SA" sz="2800" dirty="0" smtClean="0">
                <a:solidFill>
                  <a:srgbClr val="FF0000"/>
                </a:solidFill>
                <a:ea typeface="Times New Roman"/>
                <a:cs typeface="B Nazanin" pitchFamily="2" charset="-78"/>
              </a:rPr>
              <a:t>ولتاژ برق </a:t>
            </a:r>
            <a:r>
              <a:rPr lang="ar-SA" sz="2800" dirty="0" smtClean="0">
                <a:solidFill>
                  <a:srgbClr val="000000"/>
                </a:solidFill>
                <a:ea typeface="Times New Roman"/>
                <a:cs typeface="B Nazanin" pitchFamily="2" charset="-78"/>
              </a:rPr>
              <a:t>و </a:t>
            </a:r>
            <a:r>
              <a:rPr lang="ar-SA" sz="2800" dirty="0" smtClean="0">
                <a:solidFill>
                  <a:srgbClr val="FF0000"/>
                </a:solidFill>
                <a:ea typeface="Times New Roman"/>
                <a:cs typeface="B Nazanin" pitchFamily="2" charset="-78"/>
              </a:rPr>
              <a:t>رطوبت هوا </a:t>
            </a:r>
            <a:r>
              <a:rPr lang="ar-SA" sz="2800" dirty="0" smtClean="0">
                <a:solidFill>
                  <a:srgbClr val="000000"/>
                </a:solidFill>
                <a:ea typeface="Times New Roman"/>
                <a:cs typeface="B Nazanin" pitchFamily="2" charset="-78"/>
              </a:rPr>
              <a:t>بالا باشد ، ميزان انتقال و آسيبي كه به بدن وارد مي شود بيشتر است.</a:t>
            </a:r>
            <a:r>
              <a:rPr lang="ar-SA" sz="2800" dirty="0" smtClean="0">
                <a:solidFill>
                  <a:srgbClr val="000000"/>
                </a:solidFill>
                <a:ea typeface="Times New Roman"/>
                <a:cs typeface="Tahoma"/>
              </a:rPr>
              <a:t/>
            </a:r>
            <a:br>
              <a:rPr lang="ar-SA" sz="2800" dirty="0" smtClean="0">
                <a:solidFill>
                  <a:srgbClr val="000000"/>
                </a:solidFill>
                <a:ea typeface="Times New Roman"/>
                <a:cs typeface="Tahoma"/>
              </a:rPr>
            </a:br>
            <a:endParaRPr lang="en-US" sz="26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1214446" cy="1292230"/>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57686" y="214290"/>
            <a:ext cx="430051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 انواع برق گرفتگی</a:t>
            </a:r>
            <a:endParaRPr lang="en-US" dirty="0">
              <a:cs typeface="B Koodak" pitchFamily="2" charset="-78"/>
            </a:endParaRPr>
          </a:p>
        </p:txBody>
      </p:sp>
      <p:sp>
        <p:nvSpPr>
          <p:cNvPr id="5" name="Content Placeholder 2"/>
          <p:cNvSpPr>
            <a:spLocks noGrp="1"/>
          </p:cNvSpPr>
          <p:nvPr>
            <p:ph idx="1"/>
          </p:nvPr>
        </p:nvSpPr>
        <p:spPr>
          <a:xfrm>
            <a:off x="214282" y="1071546"/>
            <a:ext cx="8715436" cy="5715040"/>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rtl="1">
              <a:buNone/>
            </a:pPr>
            <a:r>
              <a:rPr lang="ar-SA" sz="2800" dirty="0" smtClean="0">
                <a:solidFill>
                  <a:srgbClr val="000000"/>
                </a:solidFill>
                <a:ea typeface="Times New Roman"/>
                <a:cs typeface="Tahoma"/>
              </a:rPr>
              <a:t/>
            </a:r>
            <a:br>
              <a:rPr lang="ar-SA" sz="2800" dirty="0" smtClean="0">
                <a:solidFill>
                  <a:srgbClr val="000000"/>
                </a:solidFill>
                <a:ea typeface="Times New Roman"/>
                <a:cs typeface="Tahoma"/>
              </a:rPr>
            </a:br>
            <a:r>
              <a:rPr lang="fa-IR" sz="2600" dirty="0" smtClean="0">
                <a:solidFill>
                  <a:srgbClr val="FF0000"/>
                </a:solidFill>
                <a:cs typeface="B Nazanin" pitchFamily="2" charset="-78"/>
              </a:rPr>
              <a:t>صاعقه </a:t>
            </a:r>
            <a:r>
              <a:rPr lang="fa-IR" sz="2600" dirty="0" smtClean="0">
                <a:cs typeface="B Nazanin" pitchFamily="2" charset="-78"/>
              </a:rPr>
              <a:t>يك منبع </a:t>
            </a:r>
            <a:r>
              <a:rPr lang="fa-IR" sz="2600" dirty="0" smtClean="0">
                <a:solidFill>
                  <a:srgbClr val="FF0000"/>
                </a:solidFill>
                <a:cs typeface="B Nazanin" pitchFamily="2" charset="-78"/>
              </a:rPr>
              <a:t>طبيعي توليد الكتريسيته </a:t>
            </a:r>
            <a:r>
              <a:rPr lang="fa-IR" sz="2600" dirty="0" smtClean="0">
                <a:cs typeface="B Nazanin" pitchFamily="2" charset="-78"/>
              </a:rPr>
              <a:t>است كه در هنگام طوفاني شدن هوا و برخورد جبهه هاي</a:t>
            </a:r>
            <a:r>
              <a:rPr lang="en-US" sz="2600" dirty="0" smtClean="0">
                <a:cs typeface="B Nazanin" pitchFamily="2" charset="-78"/>
              </a:rPr>
              <a:t> </a:t>
            </a:r>
            <a:r>
              <a:rPr lang="fa-IR" sz="2600" dirty="0" smtClean="0">
                <a:cs typeface="B Nazanin" pitchFamily="2" charset="-78"/>
              </a:rPr>
              <a:t>گوناگون ابرها اتفاق ميافتد . برق گرفتگي ناشي از صاعقه مانند </a:t>
            </a:r>
            <a:r>
              <a:rPr lang="fa-IR" sz="2600" dirty="0" smtClean="0">
                <a:solidFill>
                  <a:srgbClr val="FF0000"/>
                </a:solidFill>
                <a:cs typeface="B Nazanin" pitchFamily="2" charset="-78"/>
              </a:rPr>
              <a:t>برق فشار قوي </a:t>
            </a:r>
            <a:r>
              <a:rPr lang="fa-IR" sz="2600" dirty="0" smtClean="0">
                <a:cs typeface="B Nazanin" pitchFamily="2" charset="-78"/>
              </a:rPr>
              <a:t>عمل مي كند و گرچه</a:t>
            </a:r>
            <a:r>
              <a:rPr lang="en-US" sz="2600" dirty="0" smtClean="0">
                <a:cs typeface="B Nazanin" pitchFamily="2" charset="-78"/>
              </a:rPr>
              <a:t> </a:t>
            </a:r>
            <a:r>
              <a:rPr lang="fa-IR" sz="2600" dirty="0" smtClean="0">
                <a:cs typeface="B Nazanin" pitchFamily="2" charset="-78"/>
              </a:rPr>
              <a:t>عمر كوتاهي دارد ، ولي ميتواند به صورت ناگهاني باعث مرگ آني افراد شود . كاركناني كه بر روي</a:t>
            </a:r>
            <a:r>
              <a:rPr lang="en-US" sz="2600" dirty="0" smtClean="0">
                <a:cs typeface="B Nazanin" pitchFamily="2" charset="-78"/>
              </a:rPr>
              <a:t> </a:t>
            </a:r>
            <a:r>
              <a:rPr lang="fa-IR" sz="2600" dirty="0" smtClean="0">
                <a:solidFill>
                  <a:srgbClr val="FF0000"/>
                </a:solidFill>
                <a:cs typeface="B Nazanin" pitchFamily="2" charset="-78"/>
              </a:rPr>
              <a:t>سكوهاي نفتي </a:t>
            </a:r>
            <a:r>
              <a:rPr lang="fa-IR" sz="2600" dirty="0" smtClean="0">
                <a:cs typeface="B Nazanin" pitchFamily="2" charset="-78"/>
              </a:rPr>
              <a:t>يا </a:t>
            </a:r>
            <a:r>
              <a:rPr lang="fa-IR" sz="2600" dirty="0" smtClean="0">
                <a:solidFill>
                  <a:srgbClr val="FF0000"/>
                </a:solidFill>
                <a:cs typeface="B Nazanin" pitchFamily="2" charset="-78"/>
              </a:rPr>
              <a:t>تاسيسات ساختماني </a:t>
            </a:r>
            <a:r>
              <a:rPr lang="fa-IR" sz="2600" dirty="0" smtClean="0">
                <a:cs typeface="B Nazanin" pitchFamily="2" charset="-78"/>
              </a:rPr>
              <a:t>و </a:t>
            </a:r>
            <a:r>
              <a:rPr lang="fa-IR" sz="2600" dirty="0" smtClean="0">
                <a:solidFill>
                  <a:srgbClr val="FF0000"/>
                </a:solidFill>
                <a:cs typeface="B Nazanin" pitchFamily="2" charset="-78"/>
              </a:rPr>
              <a:t>دريايي</a:t>
            </a:r>
            <a:r>
              <a:rPr lang="fa-IR" sz="2600" dirty="0" smtClean="0">
                <a:cs typeface="B Nazanin" pitchFamily="2" charset="-78"/>
              </a:rPr>
              <a:t> كار ميكنند بيشتر در معرض خطر ناشي از صاعقه ميباشند . نكاتي كه بايد در هنگام صاعقه رعايت شود تا باعث پيشگيري از برق گرفتگي شود:</a:t>
            </a:r>
          </a:p>
          <a:p>
            <a:pPr algn="just" rtl="1">
              <a:buNone/>
            </a:pPr>
            <a:r>
              <a:rPr lang="fa-IR" sz="2600" dirty="0" smtClean="0">
                <a:cs typeface="B Nazanin" pitchFamily="2" charset="-78"/>
              </a:rPr>
              <a:t>1- دوري از درختان و پايه هاي برق.</a:t>
            </a:r>
          </a:p>
          <a:p>
            <a:pPr algn="just" rtl="1">
              <a:buNone/>
            </a:pPr>
            <a:r>
              <a:rPr lang="fa-IR" sz="2600" dirty="0" smtClean="0">
                <a:cs typeface="B Nazanin" pitchFamily="2" charset="-78"/>
              </a:rPr>
              <a:t>2- گريز از روي ارتفاعات.</a:t>
            </a:r>
          </a:p>
          <a:p>
            <a:pPr algn="ctr" rtl="1">
              <a:buNone/>
            </a:pPr>
            <a:r>
              <a:rPr lang="ar-SA" sz="2800" dirty="0" smtClean="0">
                <a:cs typeface="B Nazanin" pitchFamily="2" charset="-78"/>
              </a:rPr>
              <a:t>در برق گرفتگي با </a:t>
            </a:r>
            <a:r>
              <a:rPr lang="ar-SA" sz="2800" b="1" dirty="0" smtClean="0">
                <a:solidFill>
                  <a:srgbClr val="00B050"/>
                </a:solidFill>
                <a:cs typeface="B Nazanin" pitchFamily="2" charset="-78"/>
              </a:rPr>
              <a:t>ولتاژ پائين </a:t>
            </a:r>
            <a:r>
              <a:rPr lang="ar-SA" sz="2800" dirty="0" smtClean="0">
                <a:cs typeface="B Nazanin" pitchFamily="2" charset="-78"/>
              </a:rPr>
              <a:t>بدن فرد دچار</a:t>
            </a:r>
            <a:r>
              <a:rPr lang="ar-SA" sz="2800" b="1" dirty="0" smtClean="0">
                <a:solidFill>
                  <a:srgbClr val="00B050"/>
                </a:solidFill>
                <a:cs typeface="B Nazanin" pitchFamily="2" charset="-78"/>
              </a:rPr>
              <a:t> لرزش </a:t>
            </a:r>
            <a:r>
              <a:rPr lang="ar-SA" sz="2800" dirty="0" smtClean="0">
                <a:cs typeface="B Nazanin" pitchFamily="2" charset="-78"/>
              </a:rPr>
              <a:t>مي شود، حال آنكه در موارد با </a:t>
            </a:r>
            <a:r>
              <a:rPr lang="ar-SA" sz="2800" b="1" dirty="0" smtClean="0">
                <a:solidFill>
                  <a:schemeClr val="accent5">
                    <a:lumMod val="75000"/>
                  </a:schemeClr>
                </a:solidFill>
                <a:cs typeface="B Nazanin" pitchFamily="2" charset="-78"/>
              </a:rPr>
              <a:t>ولتاژ بالا </a:t>
            </a:r>
            <a:r>
              <a:rPr lang="ar-SA" sz="2800" dirty="0" smtClean="0">
                <a:cs typeface="B Nazanin" pitchFamily="2" charset="-78"/>
              </a:rPr>
              <a:t>بدليل </a:t>
            </a:r>
            <a:r>
              <a:rPr lang="ar-SA" sz="2800" b="1" dirty="0" smtClean="0">
                <a:solidFill>
                  <a:schemeClr val="accent5">
                    <a:lumMod val="75000"/>
                  </a:schemeClr>
                </a:solidFill>
                <a:cs typeface="B Nazanin" pitchFamily="2" charset="-78"/>
              </a:rPr>
              <a:t>گرفتگي عضلات </a:t>
            </a:r>
            <a:r>
              <a:rPr lang="ar-SA" sz="2800" dirty="0" smtClean="0">
                <a:cs typeface="B Nazanin" pitchFamily="2" charset="-78"/>
              </a:rPr>
              <a:t>، منجر به </a:t>
            </a:r>
            <a:r>
              <a:rPr lang="ar-SA" sz="2800" b="1" dirty="0" smtClean="0">
                <a:solidFill>
                  <a:schemeClr val="accent5">
                    <a:lumMod val="75000"/>
                  </a:schemeClr>
                </a:solidFill>
                <a:cs typeface="B Nazanin" pitchFamily="2" charset="-78"/>
              </a:rPr>
              <a:t>اتصال دائم </a:t>
            </a:r>
            <a:r>
              <a:rPr lang="ar-SA" sz="2800" dirty="0" smtClean="0">
                <a:cs typeface="B Nazanin" pitchFamily="2" charset="-78"/>
              </a:rPr>
              <a:t>با آن وسيله خواهد شد.</a:t>
            </a:r>
            <a:r>
              <a:rPr lang="fa-IR" sz="2800" dirty="0" smtClean="0"/>
              <a:t> </a:t>
            </a:r>
            <a:br>
              <a:rPr lang="fa-IR" sz="2800" dirty="0" smtClean="0"/>
            </a:br>
            <a:endParaRPr lang="fa-IR" sz="26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1214446" cy="1292230"/>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57686" y="214290"/>
            <a:ext cx="430051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 علائم برق گرفتگی</a:t>
            </a:r>
            <a:endParaRPr lang="en-US" dirty="0">
              <a:cs typeface="B Koodak" pitchFamily="2" charset="-78"/>
            </a:endParaRPr>
          </a:p>
        </p:txBody>
      </p:sp>
      <p:sp>
        <p:nvSpPr>
          <p:cNvPr id="5" name="Content Placeholder 2"/>
          <p:cNvSpPr>
            <a:spLocks noGrp="1"/>
          </p:cNvSpPr>
          <p:nvPr>
            <p:ph idx="1"/>
          </p:nvPr>
        </p:nvSpPr>
        <p:spPr>
          <a:xfrm>
            <a:off x="214282" y="1214422"/>
            <a:ext cx="8715436" cy="5572164"/>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rtl="1">
              <a:buClr>
                <a:srgbClr val="FF33CC"/>
              </a:buClr>
              <a:buFont typeface="Wingdings" pitchFamily="2" charset="2"/>
              <a:buChar char="ü"/>
            </a:pPr>
            <a:r>
              <a:rPr lang="fa-IR" sz="2800" dirty="0" smtClean="0">
                <a:solidFill>
                  <a:srgbClr val="000000"/>
                </a:solidFill>
                <a:ea typeface="Times New Roman"/>
                <a:cs typeface="B Nazanin" pitchFamily="2" charset="-78"/>
              </a:rPr>
              <a:t>1- </a:t>
            </a:r>
            <a:r>
              <a:rPr lang="fa-IR" sz="2800" b="1" dirty="0" smtClean="0">
                <a:solidFill>
                  <a:schemeClr val="accent3">
                    <a:lumMod val="50000"/>
                  </a:schemeClr>
                </a:solidFill>
                <a:cs typeface="B Nazanin" pitchFamily="2" charset="-78"/>
              </a:rPr>
              <a:t>انقباض ماهیچه ها </a:t>
            </a:r>
            <a:r>
              <a:rPr lang="fa-IR" sz="2800" dirty="0" smtClean="0">
                <a:cs typeface="B Nazanin" pitchFamily="2" charset="-78"/>
              </a:rPr>
              <a:t>: برق گرفته ممکن است در اثر انقباض ماهیچه های دست سیم برق را محکم گرفته و آن را رها نکند و یا بر عکس انقباض عضلات باعث پرتاب شدن او شود.</a:t>
            </a:r>
          </a:p>
          <a:p>
            <a:pPr algn="just" rtl="1">
              <a:buClr>
                <a:srgbClr val="FF33CC"/>
              </a:buClr>
              <a:buFont typeface="Wingdings" pitchFamily="2" charset="2"/>
              <a:buChar char="ü"/>
            </a:pPr>
            <a:endParaRPr lang="fa-IR" sz="2800" dirty="0" smtClean="0">
              <a:cs typeface="B Nazanin" pitchFamily="2" charset="-78"/>
            </a:endParaRPr>
          </a:p>
          <a:p>
            <a:pPr algn="just" rtl="1">
              <a:buClr>
                <a:srgbClr val="FF33CC"/>
              </a:buClr>
              <a:buFont typeface="Wingdings" pitchFamily="2" charset="2"/>
              <a:buChar char="ü"/>
            </a:pPr>
            <a:r>
              <a:rPr lang="fa-IR" sz="2800" dirty="0" smtClean="0">
                <a:cs typeface="B Nazanin" pitchFamily="2" charset="-78"/>
              </a:rPr>
              <a:t>2- </a:t>
            </a:r>
            <a:r>
              <a:rPr lang="fa-IR" sz="2800" b="1" dirty="0" smtClean="0">
                <a:solidFill>
                  <a:schemeClr val="accent3">
                    <a:lumMod val="50000"/>
                  </a:schemeClr>
                </a:solidFill>
                <a:cs typeface="B Nazanin" pitchFamily="2" charset="-78"/>
              </a:rPr>
              <a:t>قطع تنفس </a:t>
            </a:r>
            <a:r>
              <a:rPr lang="fa-IR" sz="2800" dirty="0" smtClean="0">
                <a:cs typeface="B Nazanin" pitchFamily="2" charset="-78"/>
              </a:rPr>
              <a:t>: در اثر فلج شدن مرکز تنفس در بصل النخاع </a:t>
            </a:r>
          </a:p>
          <a:p>
            <a:pPr algn="just" rtl="1">
              <a:buClr>
                <a:srgbClr val="FF33CC"/>
              </a:buClr>
              <a:buFont typeface="Wingdings" pitchFamily="2" charset="2"/>
              <a:buChar char="ü"/>
            </a:pPr>
            <a:endParaRPr lang="fa-IR" sz="2800" dirty="0" smtClean="0">
              <a:cs typeface="B Nazanin" pitchFamily="2" charset="-78"/>
            </a:endParaRPr>
          </a:p>
          <a:p>
            <a:pPr algn="just" rtl="1">
              <a:buClr>
                <a:srgbClr val="FF33CC"/>
              </a:buClr>
              <a:buFont typeface="Wingdings" pitchFamily="2" charset="2"/>
              <a:buChar char="ü"/>
            </a:pPr>
            <a:r>
              <a:rPr lang="fa-IR" sz="2800" dirty="0" smtClean="0">
                <a:cs typeface="B Nazanin" pitchFamily="2" charset="-78"/>
              </a:rPr>
              <a:t>3- </a:t>
            </a:r>
            <a:r>
              <a:rPr lang="fa-IR" sz="2800" b="1" dirty="0" smtClean="0">
                <a:solidFill>
                  <a:schemeClr val="accent3">
                    <a:lumMod val="50000"/>
                  </a:schemeClr>
                </a:solidFill>
                <a:cs typeface="B Nazanin" pitchFamily="2" charset="-78"/>
              </a:rPr>
              <a:t>لرزش بطنی قلب </a:t>
            </a:r>
            <a:r>
              <a:rPr lang="fa-IR" sz="2800" dirty="0" smtClean="0">
                <a:cs typeface="B Nazanin" pitchFamily="2" charset="-78"/>
              </a:rPr>
              <a:t>: برق گرفتگی موجب تند شدن ضربان قلب میشود یعنی ضربان قلب در دقیقه به جای 80 به 300 الی 600 بار میرسد.</a:t>
            </a:r>
          </a:p>
          <a:p>
            <a:pPr algn="just" rtl="1">
              <a:buClr>
                <a:srgbClr val="FF33CC"/>
              </a:buClr>
              <a:buNone/>
            </a:pPr>
            <a:endParaRPr lang="fa-IR" sz="2800" dirty="0" smtClean="0">
              <a:cs typeface="B Nazanin" pitchFamily="2" charset="-78"/>
            </a:endParaRPr>
          </a:p>
          <a:p>
            <a:pPr algn="just" rtl="1">
              <a:buClr>
                <a:srgbClr val="FF33CC"/>
              </a:buClr>
              <a:buFont typeface="Wingdings" pitchFamily="2" charset="2"/>
              <a:buChar char="ü"/>
            </a:pPr>
            <a:r>
              <a:rPr lang="fa-IR" sz="2800" dirty="0" smtClean="0">
                <a:cs typeface="B Nazanin" pitchFamily="2" charset="-78"/>
              </a:rPr>
              <a:t> 4- </a:t>
            </a:r>
            <a:r>
              <a:rPr lang="fa-IR" sz="2800" b="1" dirty="0" smtClean="0">
                <a:solidFill>
                  <a:schemeClr val="accent3">
                    <a:lumMod val="50000"/>
                  </a:schemeClr>
                </a:solidFill>
                <a:cs typeface="B Nazanin" pitchFamily="2" charset="-78"/>
              </a:rPr>
              <a:t>سوختگی</a:t>
            </a:r>
            <a:r>
              <a:rPr lang="fa-IR" sz="2800" dirty="0" smtClean="0">
                <a:cs typeface="B Nazanin" pitchFamily="2" charset="-78"/>
              </a:rPr>
              <a:t> : در محل ورود و خروج جریان برق سوختگی ایجاد میشود .</a:t>
            </a:r>
            <a:br>
              <a:rPr lang="fa-IR" sz="2800" dirty="0" smtClean="0">
                <a:cs typeface="B Nazanin" pitchFamily="2" charset="-78"/>
              </a:rPr>
            </a:br>
            <a:r>
              <a:rPr lang="fa-IR" sz="2800" dirty="0" smtClean="0">
                <a:cs typeface="B Nazanin" pitchFamily="2" charset="-78"/>
              </a:rPr>
              <a:t/>
            </a:r>
            <a:br>
              <a:rPr lang="fa-IR" sz="2800" dirty="0" smtClean="0">
                <a:cs typeface="B Nazanin" pitchFamily="2" charset="-78"/>
              </a:rPr>
            </a:br>
            <a:endParaRPr lang="fa-IR" sz="26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1071570" cy="1140203"/>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1736" y="71414"/>
            <a:ext cx="608646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عوامل موثر در شدت برق گرفتگي</a:t>
            </a:r>
            <a:endParaRPr lang="en-US" dirty="0">
              <a:cs typeface="B Koodak" pitchFamily="2" charset="-78"/>
            </a:endParaRPr>
          </a:p>
        </p:txBody>
      </p:sp>
      <p:sp>
        <p:nvSpPr>
          <p:cNvPr id="5" name="Content Placeholder 2"/>
          <p:cNvSpPr>
            <a:spLocks noGrp="1"/>
          </p:cNvSpPr>
          <p:nvPr>
            <p:ph idx="1"/>
          </p:nvPr>
        </p:nvSpPr>
        <p:spPr>
          <a:xfrm>
            <a:off x="214282" y="928670"/>
            <a:ext cx="8715436" cy="5929330"/>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ctr" rtl="1">
              <a:buNone/>
            </a:pPr>
            <a:r>
              <a:rPr lang="fa-IR" sz="2800" dirty="0" smtClean="0">
                <a:cs typeface="B Nazanin" pitchFamily="2" charset="-78"/>
              </a:rPr>
              <a:t>شدت شوک الکتریکی به عوامل زیر بستگی دارد :</a:t>
            </a:r>
            <a:endParaRPr lang="en-US" sz="2800" dirty="0" smtClean="0">
              <a:cs typeface="B Nazanin" pitchFamily="2" charset="-78"/>
            </a:endParaRPr>
          </a:p>
          <a:p>
            <a:pPr algn="r" rtl="1">
              <a:buClr>
                <a:srgbClr val="FF33CC"/>
              </a:buClr>
              <a:buSzPct val="155000"/>
              <a:buFont typeface="Wingdings" pitchFamily="2" charset="2"/>
              <a:buChar char="ü"/>
            </a:pPr>
            <a:r>
              <a:rPr lang="fa-IR" sz="2800" b="1" dirty="0" smtClean="0">
                <a:solidFill>
                  <a:schemeClr val="tx2">
                    <a:lumMod val="75000"/>
                  </a:schemeClr>
                </a:solidFill>
                <a:cs typeface="B Nazanin" pitchFamily="2" charset="-78"/>
              </a:rPr>
              <a:t> مقدار جریان عبوری از بدن </a:t>
            </a:r>
            <a:endParaRPr lang="en-US" sz="2800" b="1" dirty="0" smtClean="0">
              <a:solidFill>
                <a:schemeClr val="tx2">
                  <a:lumMod val="75000"/>
                </a:schemeClr>
              </a:solidFill>
              <a:cs typeface="B Nazanin" pitchFamily="2" charset="-78"/>
            </a:endParaRPr>
          </a:p>
          <a:p>
            <a:pPr algn="r" rtl="1">
              <a:buClr>
                <a:srgbClr val="FF33CC"/>
              </a:buClr>
              <a:buSzPct val="155000"/>
              <a:buNone/>
            </a:pPr>
            <a:r>
              <a:rPr lang="fa-IR" sz="2800" dirty="0" smtClean="0">
                <a:cs typeface="B Nazanin" pitchFamily="2" charset="-78"/>
              </a:rPr>
              <a:t>      ميزان جرياني كه فرد مي تواند آن را تحمل نمايد و قادر است ماهيچه هاي بدن را كنترل كند كمتر از 10 ميلي آمپر است .</a:t>
            </a:r>
            <a:endParaRPr lang="en-US" sz="2800" dirty="0" smtClean="0">
              <a:cs typeface="B Nazanin" pitchFamily="2" charset="-78"/>
            </a:endParaRPr>
          </a:p>
          <a:p>
            <a:pPr algn="r" rtl="1">
              <a:buClr>
                <a:srgbClr val="FF33CC"/>
              </a:buClr>
              <a:buSzPct val="155000"/>
              <a:buFont typeface="Wingdings" pitchFamily="2" charset="2"/>
              <a:buChar char="ü"/>
            </a:pPr>
            <a:r>
              <a:rPr lang="fa-IR" sz="2800" b="1" dirty="0" smtClean="0">
                <a:solidFill>
                  <a:schemeClr val="tx2">
                    <a:lumMod val="75000"/>
                  </a:schemeClr>
                </a:solidFill>
                <a:cs typeface="B Nazanin" pitchFamily="2" charset="-78"/>
              </a:rPr>
              <a:t>ولتاژ</a:t>
            </a:r>
          </a:p>
          <a:p>
            <a:pPr algn="r" rtl="1">
              <a:buClr>
                <a:srgbClr val="FF33CC"/>
              </a:buClr>
              <a:buSzPct val="155000"/>
              <a:buNone/>
            </a:pPr>
            <a:r>
              <a:rPr lang="fa-IR" sz="2800" dirty="0" smtClean="0">
                <a:cs typeface="B Nazanin" pitchFamily="2" charset="-78"/>
              </a:rPr>
              <a:t>     طبق استاندارد انگليس ، حداكثر ولتاژ مجاز تماس در فركانس 50 هرتز در شرايط عادي و خشك برابر 50 ولت و طبق استاندارد آلمان برابر 65 ولت مي باشد ( از نظر ایمنی ولتاژهای پایین تر از 32 ولت بی خطر و بیشتر از 50 ولت خطرناک است)</a:t>
            </a:r>
            <a:endParaRPr lang="en-US" sz="2800" dirty="0" smtClean="0">
              <a:cs typeface="B Nazanin" pitchFamily="2" charset="-78"/>
            </a:endParaRPr>
          </a:p>
          <a:p>
            <a:pPr algn="r" rtl="1">
              <a:buClr>
                <a:srgbClr val="FF33CC"/>
              </a:buClr>
              <a:buSzPct val="155000"/>
              <a:buFont typeface="Wingdings" pitchFamily="2" charset="2"/>
              <a:buChar char="ü"/>
            </a:pPr>
            <a:r>
              <a:rPr lang="fa-IR" sz="2800" b="1" dirty="0" smtClean="0">
                <a:solidFill>
                  <a:schemeClr val="tx2">
                    <a:lumMod val="75000"/>
                  </a:schemeClr>
                </a:solidFill>
                <a:cs typeface="B Nazanin" pitchFamily="2" charset="-78"/>
              </a:rPr>
              <a:t>فركانس </a:t>
            </a:r>
          </a:p>
          <a:p>
            <a:pPr algn="r" rtl="1">
              <a:buClr>
                <a:srgbClr val="FF33CC"/>
              </a:buClr>
              <a:buSzPct val="155000"/>
              <a:buNone/>
            </a:pPr>
            <a:r>
              <a:rPr lang="fa-IR" sz="2800" dirty="0" smtClean="0">
                <a:cs typeface="B Nazanin" pitchFamily="2" charset="-78"/>
              </a:rPr>
              <a:t>   عموما جريانهاي بين فركانس هاي 20 تا 100 هرتز خطرناك مي باشد چون در فركانس 60 هرتز ، فيبريلاسيون قلب شروع مي شود لذا بسيار خطرناك است </a:t>
            </a:r>
            <a:r>
              <a:rPr lang="fa-IR" sz="2800" dirty="0" smtClean="0"/>
              <a:t>.</a:t>
            </a:r>
            <a:endParaRPr lang="en-US" sz="2800" dirty="0" smtClean="0"/>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928694" cy="988176"/>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1736" y="214290"/>
            <a:ext cx="608646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عوامل موثر در شدت برق گرفتگي</a:t>
            </a:r>
            <a:endParaRPr lang="en-US" dirty="0">
              <a:cs typeface="B Koodak" pitchFamily="2" charset="-78"/>
            </a:endParaRPr>
          </a:p>
        </p:txBody>
      </p:sp>
      <p:sp>
        <p:nvSpPr>
          <p:cNvPr id="5" name="Content Placeholder 2"/>
          <p:cNvSpPr>
            <a:spLocks noGrp="1"/>
          </p:cNvSpPr>
          <p:nvPr>
            <p:ph idx="1"/>
          </p:nvPr>
        </p:nvSpPr>
        <p:spPr>
          <a:xfrm>
            <a:off x="214282" y="1142984"/>
            <a:ext cx="8715436" cy="5500726"/>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rtl="1">
              <a:buClr>
                <a:srgbClr val="FF33CC"/>
              </a:buClr>
              <a:buSzPct val="150000"/>
              <a:buFont typeface="Wingdings" pitchFamily="2" charset="2"/>
              <a:buChar char="ü"/>
            </a:pPr>
            <a:r>
              <a:rPr lang="fa-IR" sz="2800" b="1" dirty="0" smtClean="0">
                <a:solidFill>
                  <a:schemeClr val="tx2"/>
                </a:solidFill>
                <a:cs typeface="B Nazanin" pitchFamily="2" charset="-78"/>
              </a:rPr>
              <a:t> مسیر عبور جریان از بدن</a:t>
            </a:r>
            <a:endParaRPr lang="en-US" sz="2800" b="1" dirty="0" smtClean="0">
              <a:solidFill>
                <a:schemeClr val="tx2"/>
              </a:solidFill>
              <a:cs typeface="B Nazanin" pitchFamily="2" charset="-78"/>
            </a:endParaRPr>
          </a:p>
          <a:p>
            <a:pPr algn="just" rtl="1">
              <a:buClr>
                <a:srgbClr val="FF33CC"/>
              </a:buClr>
              <a:buSzPct val="150000"/>
              <a:buNone/>
            </a:pPr>
            <a:r>
              <a:rPr lang="fa-IR" sz="2800" dirty="0" smtClean="0">
                <a:solidFill>
                  <a:srgbClr val="FF0000"/>
                </a:solidFill>
                <a:cs typeface="B Nazanin" pitchFamily="2" charset="-78"/>
              </a:rPr>
              <a:t>خطرناكترين</a:t>
            </a:r>
            <a:r>
              <a:rPr lang="fa-IR" sz="2800" dirty="0" smtClean="0">
                <a:cs typeface="B Nazanin" pitchFamily="2" charset="-78"/>
              </a:rPr>
              <a:t> مسير عبور جريان برق معمولا از </a:t>
            </a:r>
            <a:r>
              <a:rPr lang="fa-IR" sz="2800" dirty="0" smtClean="0">
                <a:solidFill>
                  <a:srgbClr val="FF0000"/>
                </a:solidFill>
                <a:cs typeface="B Nazanin" pitchFamily="2" charset="-78"/>
              </a:rPr>
              <a:t>قفسه سينه </a:t>
            </a:r>
            <a:r>
              <a:rPr lang="fa-IR" sz="2800" dirty="0" smtClean="0">
                <a:cs typeface="B Nazanin" pitchFamily="2" charset="-78"/>
              </a:rPr>
              <a:t>است جائي كه قلب و شش ها قرار دارند . اگر جريان از دست چپ وارد و از پاي چپ يا راست خارج شود از مسير قلب عبور مي كند و اگر جريان از دست چپ وارد و از دست راست خارج شود از ناحيه شش ها و قلب عبور مي كند كه بسيار خطرناك خواهد بود. (بنابراين هميشه كاركردن با دست راست بهتر است)</a:t>
            </a:r>
          </a:p>
          <a:p>
            <a:pPr algn="just" rtl="1">
              <a:buClr>
                <a:srgbClr val="FF33CC"/>
              </a:buClr>
              <a:buSzPct val="150000"/>
              <a:buFont typeface="Wingdings" pitchFamily="2" charset="2"/>
              <a:buChar char="ü"/>
            </a:pPr>
            <a:r>
              <a:rPr lang="fa-IR" sz="2800" b="1" dirty="0" smtClean="0">
                <a:solidFill>
                  <a:schemeClr val="tx2"/>
                </a:solidFill>
                <a:cs typeface="B Nazanin" pitchFamily="2" charset="-78"/>
              </a:rPr>
              <a:t>مقاومت بدن انسان (</a:t>
            </a:r>
            <a:r>
              <a:rPr lang="fa-IR" sz="2800" dirty="0" smtClean="0">
                <a:solidFill>
                  <a:schemeClr val="tx1"/>
                </a:solidFill>
                <a:cs typeface="B Nazanin" pitchFamily="2" charset="-78"/>
              </a:rPr>
              <a:t>این مقاومت در مردها 3000 اهم و در زنها کمتر است و مقاومت پوست بدن در صورت مرطوب بودن پوست کاهش می یابد.مقاومت بدن بين 500 اهم تا 10 كيلو اهم است) </a:t>
            </a:r>
            <a:endParaRPr lang="fa-IR" sz="2800" b="1" dirty="0" smtClean="0">
              <a:solidFill>
                <a:schemeClr val="tx2"/>
              </a:solidFill>
              <a:cs typeface="B Nazanin" pitchFamily="2" charset="-78"/>
            </a:endParaRPr>
          </a:p>
          <a:p>
            <a:pPr algn="just" rtl="1">
              <a:buClr>
                <a:srgbClr val="FF33CC"/>
              </a:buClr>
              <a:buSzPct val="150000"/>
              <a:buFont typeface="Wingdings" pitchFamily="2" charset="2"/>
              <a:buChar char="ü"/>
            </a:pPr>
            <a:r>
              <a:rPr lang="fa-IR" sz="2800" b="1" dirty="0" smtClean="0">
                <a:solidFill>
                  <a:schemeClr val="tx2"/>
                </a:solidFill>
                <a:cs typeface="B Nazanin" pitchFamily="2" charset="-78"/>
              </a:rPr>
              <a:t> مدت زمان عبوری جریان از بدن</a:t>
            </a:r>
            <a:endParaRPr lang="en-US" sz="2800" b="1" dirty="0" smtClean="0">
              <a:solidFill>
                <a:schemeClr val="tx2"/>
              </a:solidFill>
              <a:cs typeface="B Nazanin" pitchFamily="2" charset="-78"/>
            </a:endParaRPr>
          </a:p>
          <a:p>
            <a:pPr algn="just" rtl="1">
              <a:buClr>
                <a:srgbClr val="FF33CC"/>
              </a:buClr>
              <a:buSzPct val="150000"/>
              <a:buNone/>
            </a:pPr>
            <a:r>
              <a:rPr lang="fa-IR" sz="2800" dirty="0" smtClean="0">
                <a:cs typeface="B Nazanin" pitchFamily="2" charset="-78"/>
              </a:rPr>
              <a:t>  همیشه برق با ولتاژ پایین به معنی خطر کمتر نیست .</a:t>
            </a:r>
            <a:endParaRPr lang="en-US" sz="2800" dirty="0" smtClean="0">
              <a:cs typeface="B Nazanin" pitchFamily="2" charset="-78"/>
            </a:endParaRPr>
          </a:p>
          <a:p>
            <a:pPr algn="just" rtl="1">
              <a:buNone/>
            </a:pPr>
            <a:endParaRPr lang="fa-IR" sz="26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071570" cy="1140203"/>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1736" y="214290"/>
            <a:ext cx="608646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عوامل موثر در شدت برق گرفتگي</a:t>
            </a:r>
            <a:endParaRPr lang="en-US" dirty="0">
              <a:cs typeface="B Koodak" pitchFamily="2" charset="-78"/>
            </a:endParaRPr>
          </a:p>
        </p:txBody>
      </p:sp>
      <p:sp>
        <p:nvSpPr>
          <p:cNvPr id="5" name="Content Placeholder 2"/>
          <p:cNvSpPr>
            <a:spLocks noGrp="1"/>
          </p:cNvSpPr>
          <p:nvPr>
            <p:ph idx="1"/>
          </p:nvPr>
        </p:nvSpPr>
        <p:spPr>
          <a:xfrm>
            <a:off x="214282" y="1142984"/>
            <a:ext cx="8715436" cy="5500726"/>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r" rtl="1"/>
            <a:r>
              <a:rPr lang="fa-IR" sz="2800" dirty="0" smtClean="0">
                <a:cs typeface="B Nazanin" pitchFamily="2" charset="-78"/>
              </a:rPr>
              <a:t>طبق آزمايشات انجام گرفته مقدار جريان عبوري از بدن انسان تا رها كردن سيم برق و قطع جريان به صورت زير تقسيم شده است:</a:t>
            </a:r>
          </a:p>
          <a:p>
            <a:pPr algn="r" rtl="1">
              <a:buNone/>
            </a:pPr>
            <a:endParaRPr lang="fa-IR" sz="2800" dirty="0" smtClean="0">
              <a:cs typeface="B Nazanin" pitchFamily="2" charset="-78"/>
            </a:endParaRPr>
          </a:p>
          <a:p>
            <a:pPr algn="r" rtl="1"/>
            <a:r>
              <a:rPr lang="fa-IR" sz="2800" dirty="0" smtClean="0">
                <a:cs typeface="B Nazanin" pitchFamily="2" charset="-78"/>
              </a:rPr>
              <a:t>1- كمتر از 0.5 ميلي آمپر : بدن انسان در اين قسمت احساس عبور جريان برق را نمي كند.</a:t>
            </a:r>
          </a:p>
          <a:p>
            <a:pPr algn="r" rtl="1">
              <a:buNone/>
            </a:pPr>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2- بين 200 تا 0.5 ميلي آمپر به مدت كمتر از 2 ميلي ثانيه و بين 10 تا 0.5 ميلي آمپر براي بيشتر از 2 ميلي ثانيه: خطرات و جراحات برق گرفتگي در اين قسمت وقوع نمي گيرد ولي با دردهاي زياد در ماهيچه ها و انگشتان و يا مفصلها توام است.</a:t>
            </a:r>
            <a:br>
              <a:rPr lang="fa-IR" sz="2800" dirty="0" smtClean="0">
                <a:cs typeface="B Nazanin" pitchFamily="2" charset="-78"/>
              </a:rPr>
            </a:br>
            <a:endParaRPr lang="fa-IR" sz="26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071570" cy="1140203"/>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1736" y="214290"/>
            <a:ext cx="608646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عوامل موثر در شدت برق گرفتگي</a:t>
            </a:r>
            <a:endParaRPr lang="en-US" dirty="0">
              <a:cs typeface="B Koodak" pitchFamily="2" charset="-78"/>
            </a:endParaRPr>
          </a:p>
        </p:txBody>
      </p:sp>
      <p:sp>
        <p:nvSpPr>
          <p:cNvPr id="5" name="Content Placeholder 2"/>
          <p:cNvSpPr>
            <a:spLocks noGrp="1"/>
          </p:cNvSpPr>
          <p:nvPr>
            <p:ph idx="1"/>
          </p:nvPr>
        </p:nvSpPr>
        <p:spPr>
          <a:xfrm>
            <a:off x="214282" y="1142984"/>
            <a:ext cx="8715436" cy="5500726"/>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rtl="1">
              <a:buNone/>
            </a:pPr>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3- بيشتر از 200 ميلي آمپر:  خطرات و لرزش هاي قلبي در اين قسمت اتفاق مي افتد ولي تا زمان كوتاهي در حدود چند ثانيه با دردهاي شديدي در روي بازوان و پاها و ماهيچه هاي شانه و اضافه شدن فشار خون و تنگي نفس و تغيير ضربان قلب با احساس بي هوشي توام خواهد بود.</a:t>
            </a:r>
          </a:p>
          <a:p>
            <a:pPr algn="just" rtl="1">
              <a:buNone/>
            </a:pPr>
            <a:endParaRPr lang="fa-IR" sz="2800" dirty="0" smtClean="0">
              <a:cs typeface="B Nazanin" pitchFamily="2" charset="-78"/>
            </a:endParaRPr>
          </a:p>
          <a:p>
            <a:pPr algn="just" rtl="1">
              <a:buClr>
                <a:schemeClr val="accent4">
                  <a:lumMod val="40000"/>
                  <a:lumOff val="60000"/>
                </a:schemeClr>
              </a:buClr>
              <a:buFont typeface="Wingdings" pitchFamily="2" charset="2"/>
              <a:buChar char="§"/>
            </a:pPr>
            <a:r>
              <a:rPr lang="fa-IR" sz="2800" dirty="0" smtClean="0">
                <a:cs typeface="B Nazanin" pitchFamily="2" charset="-78"/>
              </a:rPr>
              <a:t> خطرات و لرزشهاي قلبي در اين قسمت قطعي است سوزشهاي داخلي قلبي و جراحات قلبي بسيار زياد و از كار افتادن قلب نيز قطعي مي باشد گرفتگي ماهيچه ها و دردهاي بسيار شديد نيز به همراه دارد.</a:t>
            </a:r>
          </a:p>
          <a:p>
            <a:pPr algn="just" rtl="1">
              <a:buClr>
                <a:schemeClr val="accent4">
                  <a:lumMod val="40000"/>
                  <a:lumOff val="60000"/>
                </a:schemeClr>
              </a:buClr>
              <a:buFont typeface="Wingdings" pitchFamily="2" charset="2"/>
              <a:buChar char="§"/>
            </a:pPr>
            <a:endParaRPr lang="fa-IR" sz="2800" dirty="0" smtClean="0">
              <a:cs typeface="B Nazanin" pitchFamily="2" charset="-78"/>
            </a:endParaRPr>
          </a:p>
          <a:p>
            <a:pPr algn="just" rtl="1">
              <a:buClr>
                <a:schemeClr val="accent4">
                  <a:lumMod val="40000"/>
                  <a:lumOff val="60000"/>
                </a:schemeClr>
              </a:buClr>
              <a:buFont typeface="Wingdings" pitchFamily="2" charset="2"/>
              <a:buChar char="§"/>
            </a:pPr>
            <a:r>
              <a:rPr lang="fa-IR" sz="2800" dirty="0" smtClean="0">
                <a:cs typeface="B Nazanin" pitchFamily="2" charset="-78"/>
              </a:rPr>
              <a:t>در اين قسمت مرگ انسان حتمي مي باشد زيرا كه سوختگيهاي داخلي بدن بسيار زياد مي باشد</a:t>
            </a:r>
          </a:p>
          <a:p>
            <a:pPr algn="just" rtl="1">
              <a:buNone/>
            </a:pPr>
            <a:endParaRPr lang="fa-IR" sz="26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071570" cy="1140203"/>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algn="r"/>
            <a:r>
              <a:rPr lang="ar-SA" b="0" dirty="0">
                <a:solidFill>
                  <a:srgbClr val="FF0066"/>
                </a:solidFill>
                <a:effectLst>
                  <a:outerShdw blurRad="38100" dist="38100" dir="2700000" algn="tl">
                    <a:srgbClr val="000000"/>
                  </a:outerShdw>
                </a:effectLst>
                <a:cs typeface="B Nazanin" pitchFamily="2" charset="-78"/>
              </a:rPr>
              <a:t>حفاظت الكتريكي</a:t>
            </a:r>
            <a:r>
              <a:rPr lang="ar-SA" b="0" dirty="0">
                <a:cs typeface="B Nazanin" pitchFamily="2" charset="-78"/>
              </a:rPr>
              <a:t>:</a:t>
            </a:r>
            <a:endParaRPr lang="en-US" b="0" dirty="0">
              <a:cs typeface="B Nazanin" pitchFamily="2" charset="-78"/>
            </a:endParaRPr>
          </a:p>
        </p:txBody>
      </p:sp>
      <p:sp>
        <p:nvSpPr>
          <p:cNvPr id="21507" name="Rectangle 3"/>
          <p:cNvSpPr>
            <a:spLocks noGrp="1" noRot="1" noChangeArrowheads="1"/>
          </p:cNvSpPr>
          <p:nvPr>
            <p:ph type="body" idx="1"/>
          </p:nvPr>
        </p:nvSpPr>
        <p:spPr/>
        <p:txBody>
          <a:bodyPr>
            <a:normAutofit fontScale="77500" lnSpcReduction="20000"/>
          </a:bodyPr>
          <a:lstStyle/>
          <a:p>
            <a:pPr marL="58738" indent="-58738" algn="r" rtl="1">
              <a:lnSpc>
                <a:spcPct val="170000"/>
              </a:lnSpc>
              <a:buFont typeface="Wingdings" pitchFamily="2" charset="2"/>
              <a:buNone/>
            </a:pPr>
            <a:r>
              <a:rPr lang="fa-IR" dirty="0" smtClean="0">
                <a:cs typeface="B Nazanin" pitchFamily="2" charset="-78"/>
              </a:rPr>
              <a:t>ا</a:t>
            </a:r>
            <a:r>
              <a:rPr lang="ar-SA" dirty="0" smtClean="0">
                <a:cs typeface="B Nazanin" pitchFamily="2" charset="-78"/>
              </a:rPr>
              <a:t>قداماتي </a:t>
            </a:r>
            <a:r>
              <a:rPr lang="ar-SA" dirty="0">
                <a:cs typeface="B Nazanin" pitchFamily="2" charset="-78"/>
              </a:rPr>
              <a:t>كه بايد در تأسيسات الكتريكي به عمل آورد </a:t>
            </a:r>
            <a:r>
              <a:rPr lang="ar-SA" dirty="0" smtClean="0">
                <a:cs typeface="B Nazanin" pitchFamily="2" charset="-78"/>
              </a:rPr>
              <a:t>تا</a:t>
            </a:r>
            <a:r>
              <a:rPr lang="fa-IR" dirty="0" smtClean="0">
                <a:cs typeface="B Nazanin" pitchFamily="2" charset="-78"/>
              </a:rPr>
              <a:t> </a:t>
            </a:r>
            <a:r>
              <a:rPr lang="ar-SA" dirty="0" smtClean="0">
                <a:cs typeface="B Nazanin" pitchFamily="2" charset="-78"/>
              </a:rPr>
              <a:t>خطرات </a:t>
            </a:r>
            <a:r>
              <a:rPr lang="fa-IR" dirty="0" smtClean="0">
                <a:cs typeface="B Nazanin" pitchFamily="2" charset="-78"/>
              </a:rPr>
              <a:t>ن</a:t>
            </a:r>
            <a:r>
              <a:rPr lang="ar-SA" dirty="0" smtClean="0">
                <a:cs typeface="B Nazanin" pitchFamily="2" charset="-78"/>
              </a:rPr>
              <a:t>اشي </a:t>
            </a:r>
            <a:r>
              <a:rPr lang="ar-SA" dirty="0">
                <a:cs typeface="B Nazanin" pitchFamily="2" charset="-78"/>
              </a:rPr>
              <a:t>از جريان برق باعث صدمه زدن به اشخاص </a:t>
            </a:r>
            <a:r>
              <a:rPr lang="en-US" dirty="0">
                <a:cs typeface="B Nazanin" pitchFamily="2" charset="-78"/>
              </a:rPr>
              <a:t>‎‌‌</a:t>
            </a:r>
            <a:r>
              <a:rPr lang="ar-SA" dirty="0" smtClean="0">
                <a:cs typeface="B Nazanin" pitchFamily="2" charset="-78"/>
              </a:rPr>
              <a:t>،حيوانات </a:t>
            </a:r>
            <a:r>
              <a:rPr lang="ar-SA" dirty="0">
                <a:cs typeface="B Nazanin" pitchFamily="2" charset="-78"/>
              </a:rPr>
              <a:t>، دستگاه ها و مصرف كننده ها و سيمها و </a:t>
            </a:r>
            <a:r>
              <a:rPr lang="ar-SA" dirty="0" smtClean="0">
                <a:cs typeface="B Nazanin" pitchFamily="2" charset="-78"/>
              </a:rPr>
              <a:t>كابلها</a:t>
            </a:r>
            <a:r>
              <a:rPr lang="fa-IR" dirty="0" smtClean="0">
                <a:cs typeface="B Nazanin" pitchFamily="2" charset="-78"/>
              </a:rPr>
              <a:t> </a:t>
            </a:r>
            <a:r>
              <a:rPr lang="ar-SA" dirty="0" smtClean="0">
                <a:cs typeface="B Nazanin" pitchFamily="2" charset="-78"/>
              </a:rPr>
              <a:t>نشود</a:t>
            </a:r>
            <a:r>
              <a:rPr lang="ar-SA" dirty="0">
                <a:cs typeface="B Nazanin" pitchFamily="2" charset="-78"/>
              </a:rPr>
              <a:t>. </a:t>
            </a:r>
            <a:endParaRPr lang="fa-IR" dirty="0" smtClean="0">
              <a:cs typeface="B Nazanin" pitchFamily="2" charset="-78"/>
            </a:endParaRPr>
          </a:p>
          <a:p>
            <a:pPr marL="58738" indent="-58738" algn="r" rtl="1">
              <a:buFont typeface="Wingdings" pitchFamily="2" charset="2"/>
              <a:buNone/>
            </a:pPr>
            <a:endParaRPr lang="fa-IR" dirty="0" smtClean="0">
              <a:cs typeface="B Nazanin" pitchFamily="2" charset="-78"/>
            </a:endParaRPr>
          </a:p>
          <a:p>
            <a:pPr marL="58738" indent="-58738" algn="r" rtl="1">
              <a:buNone/>
            </a:pPr>
            <a:r>
              <a:rPr lang="ar-SA" sz="5200" dirty="0" smtClean="0">
                <a:solidFill>
                  <a:srgbClr val="FF0066"/>
                </a:solidFill>
                <a:effectLst>
                  <a:outerShdw blurRad="38100" dist="38100" dir="2700000" algn="tl">
                    <a:srgbClr val="000000"/>
                  </a:outerShdw>
                </a:effectLst>
                <a:latin typeface="+mj-lt"/>
                <a:ea typeface="+mj-ea"/>
                <a:cs typeface="B Nazanin" pitchFamily="2" charset="-78"/>
              </a:rPr>
              <a:t>خطاهاي ناشي از جريان برق: </a:t>
            </a:r>
            <a:endParaRPr lang="en-US" sz="5200" dirty="0" smtClean="0">
              <a:solidFill>
                <a:srgbClr val="FF0066"/>
              </a:solidFill>
              <a:effectLst>
                <a:outerShdw blurRad="38100" dist="38100" dir="2700000" algn="tl">
                  <a:srgbClr val="000000"/>
                </a:outerShdw>
              </a:effectLst>
              <a:latin typeface="+mj-lt"/>
              <a:ea typeface="+mj-ea"/>
              <a:cs typeface="B Nazanin" pitchFamily="2" charset="-78"/>
            </a:endParaRPr>
          </a:p>
          <a:p>
            <a:pPr marL="58738" indent="-58738" algn="r" rtl="1">
              <a:buFont typeface="Wingdings" pitchFamily="2" charset="2"/>
              <a:buNone/>
            </a:pPr>
            <a:endParaRPr lang="fa-IR" dirty="0" smtClean="0">
              <a:cs typeface="B Nazanin" pitchFamily="2" charset="-78"/>
            </a:endParaRPr>
          </a:p>
          <a:p>
            <a:pPr algn="r" rtl="1">
              <a:buFont typeface="Wingdings" pitchFamily="2" charset="2"/>
              <a:buNone/>
            </a:pPr>
            <a:r>
              <a:rPr lang="ar-SA" dirty="0" smtClean="0">
                <a:cs typeface="B Nazanin" pitchFamily="2" charset="-78"/>
              </a:rPr>
              <a:t>1- اتصال بدنه: اتصال يكي از سيمهاي حامل جريان به بدنه ي دستگاه را گويند.</a:t>
            </a:r>
            <a:endParaRPr lang="fa-IR" dirty="0" smtClean="0">
              <a:cs typeface="B Nazanin" pitchFamily="2" charset="-78"/>
            </a:endParaRPr>
          </a:p>
          <a:p>
            <a:pPr algn="r" rtl="1">
              <a:buFont typeface="Wingdings" pitchFamily="2" charset="2"/>
              <a:buNone/>
            </a:pPr>
            <a:r>
              <a:rPr lang="ar-SA" dirty="0" smtClean="0">
                <a:cs typeface="B Nazanin" pitchFamily="2" charset="-78"/>
              </a:rPr>
              <a:t>2- اتصال كوتاه: اتصال دو سيم لخت كه نسبت به هم داراي ولتاژ هستند را گويند</a:t>
            </a:r>
            <a:endParaRPr lang="fa-IR" dirty="0" smtClean="0">
              <a:cs typeface="B Nazanin" pitchFamily="2" charset="-78"/>
            </a:endParaRPr>
          </a:p>
          <a:p>
            <a:pPr algn="r" rtl="1">
              <a:buFont typeface="Wingdings" pitchFamily="2" charset="2"/>
              <a:buNone/>
            </a:pPr>
            <a:r>
              <a:rPr lang="ar-SA" dirty="0" smtClean="0">
                <a:cs typeface="B Nazanin" pitchFamily="2" charset="-78"/>
              </a:rPr>
              <a:t>3- اتصال زمين: اتصال يكي از سيمهاي حامل جريان به زمين را گويند. </a:t>
            </a:r>
            <a:endParaRPr lang="en-US" dirty="0" smtClean="0">
              <a:cs typeface="B Nazanin" pitchFamily="2" charset="-78"/>
            </a:endParaRPr>
          </a:p>
          <a:p>
            <a:pPr marL="58738" indent="-58738" algn="r" rtl="1">
              <a:buFont typeface="Wingdings" pitchFamily="2" charset="2"/>
              <a:buNone/>
            </a:pPr>
            <a:endParaRPr lang="en-US" dirty="0">
              <a:cs typeface="B Nazanin" pitchFamily="2" charset="-78"/>
            </a:endParaRPr>
          </a:p>
        </p:txBody>
      </p:sp>
    </p:spTree>
  </p:cSld>
  <p:clrMapOvr>
    <a:masterClrMapping/>
  </p:clrMapOvr>
  <p:transition spd="med">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8" y="1071546"/>
            <a:ext cx="5514956" cy="714380"/>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r>
              <a:rPr lang="fa-IR" dirty="0" smtClean="0">
                <a:cs typeface="B Koodak" pitchFamily="2" charset="-78"/>
              </a:rPr>
              <a:t>فهرست مطالب</a:t>
            </a:r>
            <a:endParaRPr lang="en-US" dirty="0">
              <a:cs typeface="B Koodak" pitchFamily="2" charset="-78"/>
            </a:endParaRPr>
          </a:p>
        </p:txBody>
      </p:sp>
      <p:sp>
        <p:nvSpPr>
          <p:cNvPr id="3" name="Content Placeholder 2"/>
          <p:cNvSpPr>
            <a:spLocks noGrp="1"/>
          </p:cNvSpPr>
          <p:nvPr>
            <p:ph idx="1"/>
          </p:nvPr>
        </p:nvSpPr>
        <p:spPr>
          <a:xfrm>
            <a:off x="457200" y="1831995"/>
            <a:ext cx="8229600" cy="4525963"/>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r" rtl="1">
              <a:buNone/>
            </a:pPr>
            <a:r>
              <a:rPr lang="fa-IR" dirty="0" smtClean="0">
                <a:cs typeface="B Koodak" pitchFamily="2" charset="-78"/>
              </a:rPr>
              <a:t>هدف دوره:</a:t>
            </a:r>
          </a:p>
          <a:p>
            <a:pPr algn="ctr" rtl="1">
              <a:buNone/>
            </a:pPr>
            <a:r>
              <a:rPr lang="fa-IR" sz="2600" dirty="0" smtClean="0">
                <a:cs typeface="B Koodak" pitchFamily="2" charset="-78"/>
              </a:rPr>
              <a:t> </a:t>
            </a:r>
            <a:r>
              <a:rPr lang="fa-IR"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Koodak" pitchFamily="2" charset="-78"/>
              </a:rPr>
              <a:t>آشنايي عمومي و همگاني پرسنل درون كارگاهي در زمينه ايمني و بهداشت كار و ارتقا فرهنگ ايمني نزد كليه سطوح مختلف نيروي كار</a:t>
            </a:r>
            <a:endParaRPr lang="fa-IR" sz="2600" dirty="0" smtClean="0">
              <a:cs typeface="B Koodak" pitchFamily="2" charset="-78"/>
            </a:endParaRPr>
          </a:p>
          <a:p>
            <a:pPr algn="r" rtl="1"/>
            <a:r>
              <a:rPr lang="fa-IR" dirty="0" smtClean="0">
                <a:cs typeface="B Koodak" pitchFamily="2" charset="-78"/>
              </a:rPr>
              <a:t>مقدمه</a:t>
            </a:r>
          </a:p>
          <a:p>
            <a:pPr algn="r" rtl="1"/>
            <a:r>
              <a:rPr lang="fa-IR" dirty="0" smtClean="0">
                <a:cs typeface="B Koodak" pitchFamily="2" charset="-78"/>
              </a:rPr>
              <a:t>عوامل زيان آور محيط كار</a:t>
            </a:r>
          </a:p>
          <a:p>
            <a:pPr algn="r" rtl="1">
              <a:defRPr/>
            </a:pPr>
            <a:r>
              <a:rPr lang="fa-IR" dirty="0" smtClean="0">
                <a:cs typeface="B Koodak" pitchFamily="2" charset="-78"/>
              </a:rPr>
              <a:t>تعریف برق گرفتگی</a:t>
            </a:r>
          </a:p>
          <a:p>
            <a:pPr algn="r" rtl="1">
              <a:defRPr/>
            </a:pPr>
            <a:r>
              <a:rPr lang="fa-IR" dirty="0" smtClean="0">
                <a:cs typeface="B Koodak" pitchFamily="2" charset="-78"/>
              </a:rPr>
              <a:t>عوامل موثر در برق گرفتگی</a:t>
            </a:r>
          </a:p>
          <a:p>
            <a:pPr algn="r" rtl="1">
              <a:defRPr/>
            </a:pPr>
            <a:r>
              <a:rPr lang="fa-IR" dirty="0" smtClean="0">
                <a:cs typeface="B Koodak" pitchFamily="2" charset="-78"/>
              </a:rPr>
              <a:t>نجات فرد برق گرفته</a:t>
            </a:r>
          </a:p>
          <a:p>
            <a:pPr algn="r" rtl="1">
              <a:defRPr/>
            </a:pPr>
            <a:r>
              <a:rPr lang="fa-IR" dirty="0" smtClean="0">
                <a:cs typeface="B Koodak" pitchFamily="2" charset="-78"/>
              </a:rPr>
              <a:t>پیشگیری از برق گرفتگی</a:t>
            </a:r>
          </a:p>
          <a:p>
            <a:pPr algn="r" rtl="1"/>
            <a:endParaRPr lang="fa-IR" dirty="0" smtClean="0">
              <a:cs typeface="B Koodak" pitchFamily="2" charset="-78"/>
            </a:endParaRPr>
          </a:p>
        </p:txBody>
      </p:sp>
      <p:pic>
        <p:nvPicPr>
          <p:cNvPr id="4" name="Picture 2" descr="F:\my file&amp; folders\مشخصات مرکز\آرم مرکز.bmp"/>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214282" y="214290"/>
            <a:ext cx="1428728" cy="1520237"/>
          </a:xfrm>
          <a:prstGeom prst="rect">
            <a:avLst/>
          </a:prstGeom>
          <a:noFill/>
        </p:spPr>
      </p:pic>
      <p:sp>
        <p:nvSpPr>
          <p:cNvPr id="5" name="Slide Number Placeholder 4"/>
          <p:cNvSpPr>
            <a:spLocks noGrp="1"/>
          </p:cNvSpPr>
          <p:nvPr>
            <p:ph type="sldNum" sz="quarter" idx="12"/>
          </p:nvPr>
        </p:nvSpPr>
        <p:spPr/>
        <p:txBody>
          <a:bodyPr/>
          <a:lstStyle/>
          <a:p>
            <a:fld id="{BC751F45-9E0E-4B4F-A6C7-E739C3EB3F30}" type="slidenum">
              <a:rPr lang="en-US" smtClean="0"/>
              <a:pPr/>
              <a:t>2</a:t>
            </a:fld>
            <a:endParaRPr lang="en-US"/>
          </a:p>
        </p:txBody>
      </p:sp>
      <p:sp>
        <p:nvSpPr>
          <p:cNvPr id="7" name="Rounded Rectangle 6"/>
          <p:cNvSpPr/>
          <p:nvPr/>
        </p:nvSpPr>
        <p:spPr>
          <a:xfrm>
            <a:off x="1928794" y="142852"/>
            <a:ext cx="6929486" cy="714380"/>
          </a:xfrm>
          <a:prstGeom prst="roundRect">
            <a:avLst/>
          </a:prstGeom>
          <a:solidFill>
            <a:srgbClr val="FDF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ايمني اولين اصل ضروري صنعت به شمار مي رود.</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14348" y="0"/>
            <a:ext cx="8229600" cy="571480"/>
          </a:xfrm>
        </p:spPr>
        <p:txBody>
          <a:bodyPr>
            <a:normAutofit fontScale="90000"/>
          </a:bodyPr>
          <a:lstStyle/>
          <a:p>
            <a:pPr algn="r"/>
            <a:r>
              <a:rPr lang="ar-SA" b="0" dirty="0">
                <a:solidFill>
                  <a:srgbClr val="FF0066"/>
                </a:solidFill>
                <a:effectLst>
                  <a:outerShdw blurRad="38100" dist="38100" dir="2700000" algn="tl">
                    <a:srgbClr val="000000"/>
                  </a:outerShdw>
                </a:effectLst>
                <a:cs typeface="B Nazanin" pitchFamily="2" charset="-78"/>
              </a:rPr>
              <a:t>حفاظت الكتريكي</a:t>
            </a:r>
            <a:r>
              <a:rPr lang="ar-SA" b="0" dirty="0">
                <a:cs typeface="B Nazanin" pitchFamily="2" charset="-78"/>
              </a:rPr>
              <a:t>:</a:t>
            </a:r>
            <a:endParaRPr lang="en-US" b="0" dirty="0">
              <a:cs typeface="B Nazanin" pitchFamily="2" charset="-78"/>
            </a:endParaRPr>
          </a:p>
        </p:txBody>
      </p:sp>
      <p:sp>
        <p:nvSpPr>
          <p:cNvPr id="21507" name="Rectangle 3"/>
          <p:cNvSpPr>
            <a:spLocks noGrp="1" noRot="1" noChangeArrowheads="1"/>
          </p:cNvSpPr>
          <p:nvPr>
            <p:ph type="body" idx="1"/>
          </p:nvPr>
        </p:nvSpPr>
        <p:spPr/>
        <p:txBody>
          <a:bodyPr>
            <a:normAutofit/>
          </a:bodyPr>
          <a:lstStyle/>
          <a:p>
            <a:pPr marL="58738" indent="-58738" algn="r" rtl="1">
              <a:lnSpc>
                <a:spcPct val="170000"/>
              </a:lnSpc>
              <a:buFont typeface="Wingdings" pitchFamily="2" charset="2"/>
              <a:buNone/>
            </a:pPr>
            <a:r>
              <a:rPr lang="ar-SA" dirty="0" smtClean="0">
                <a:cs typeface="B Nazanin" pitchFamily="2" charset="-78"/>
              </a:rPr>
              <a:t> </a:t>
            </a:r>
            <a:endParaRPr lang="en-US" dirty="0" smtClean="0">
              <a:cs typeface="B Nazanin" pitchFamily="2" charset="-78"/>
            </a:endParaRPr>
          </a:p>
          <a:p>
            <a:pPr marL="58738" indent="-58738" algn="r" rtl="1">
              <a:buFont typeface="Wingdings" pitchFamily="2" charset="2"/>
              <a:buNone/>
            </a:pPr>
            <a:endParaRPr lang="en-US" dirty="0">
              <a:cs typeface="B Nazanin" pitchFamily="2" charset="-78"/>
            </a:endParaRPr>
          </a:p>
        </p:txBody>
      </p:sp>
      <p:sp>
        <p:nvSpPr>
          <p:cNvPr id="4" name="Rectangle 3"/>
          <p:cNvSpPr/>
          <p:nvPr/>
        </p:nvSpPr>
        <p:spPr>
          <a:xfrm>
            <a:off x="428596" y="571480"/>
            <a:ext cx="8429684" cy="6740307"/>
          </a:xfrm>
          <a:prstGeom prst="rect">
            <a:avLst/>
          </a:prstGeom>
        </p:spPr>
        <p:txBody>
          <a:bodyPr wrap="square">
            <a:spAutoFit/>
          </a:bodyPr>
          <a:lstStyle/>
          <a:p>
            <a:pPr algn="just" rtl="1"/>
            <a:r>
              <a:rPr lang="fa-IR" sz="2400" b="1" dirty="0" smtClean="0">
                <a:cs typeface="B Nazanin" pitchFamily="2" charset="-78"/>
              </a:rPr>
              <a:t>حفاظت در برابر تماس مستقیم و غیر مستقیم : </a:t>
            </a:r>
            <a:endParaRPr lang="fa-IR" sz="2400" dirty="0" smtClean="0">
              <a:cs typeface="B Nazanin" pitchFamily="2" charset="-78"/>
            </a:endParaRPr>
          </a:p>
          <a:p>
            <a:pPr algn="just" rtl="1"/>
            <a:r>
              <a:rPr lang="fa-IR" sz="2400" dirty="0" smtClean="0">
                <a:cs typeface="B Nazanin" pitchFamily="2" charset="-78"/>
              </a:rPr>
              <a:t>در کلیه انواع تاسیسات الکتریکی باید برای حفاظت افراد در برابر تماس مستقیم یا غیرمستقیم با ولتاژهای بالا تدابیر ایمنی ویژه ای از قبیل اخذ مجوز کار ، شناسائی خطرات توسط کارشناسان واحد برق و بهداشت حرفه ای کارخانه و ... بعمل آورده شود</a:t>
            </a:r>
            <a:r>
              <a:rPr lang="fa-IR" sz="2400" b="1" dirty="0" smtClean="0">
                <a:cs typeface="B Nazanin" pitchFamily="2" charset="-78"/>
              </a:rPr>
              <a:t> . </a:t>
            </a:r>
          </a:p>
          <a:p>
            <a:pPr algn="just" rtl="1"/>
            <a:endParaRPr lang="fa-IR" sz="2400" dirty="0" smtClean="0">
              <a:cs typeface="B Nazanin" pitchFamily="2" charset="-78"/>
            </a:endParaRPr>
          </a:p>
          <a:p>
            <a:pPr algn="just" rtl="1"/>
            <a:r>
              <a:rPr lang="fa-IR" sz="2400" dirty="0" smtClean="0">
                <a:cs typeface="B Nazanin" pitchFamily="2" charset="-78"/>
              </a:rPr>
              <a:t>_ باید با توجه به نیازهای خاص شرایط مختلف کاری (نظیر محلهای مرطوب یا خیس ، کاردر داخل لوله ها ، تانکها و . یک یا چند روش از انواع روشهای ذکر شده زیر اعمال گردد : </a:t>
            </a:r>
          </a:p>
          <a:p>
            <a:pPr algn="just" rtl="1"/>
            <a:r>
              <a:rPr lang="fa-IR" sz="2400" dirty="0" smtClean="0">
                <a:cs typeface="B Nazanin" pitchFamily="2" charset="-78"/>
              </a:rPr>
              <a:t>1- کشیدن حصار</a:t>
            </a:r>
          </a:p>
          <a:p>
            <a:pPr algn="just" rtl="1"/>
            <a:r>
              <a:rPr lang="fa-IR" sz="2400" dirty="0" smtClean="0">
                <a:cs typeface="B Nazanin" pitchFamily="2" charset="-78"/>
              </a:rPr>
              <a:t>2-عایق کاری کامل (عایق دوبله – عایق تقویت شده )</a:t>
            </a:r>
          </a:p>
          <a:p>
            <a:pPr algn="just" rtl="1"/>
            <a:r>
              <a:rPr lang="fa-IR" sz="2400" dirty="0" smtClean="0">
                <a:cs typeface="B Nazanin" pitchFamily="2" charset="-78"/>
              </a:rPr>
              <a:t>3-حداکثر ولتاژ ایمن</a:t>
            </a:r>
          </a:p>
          <a:p>
            <a:pPr algn="just" rtl="1"/>
            <a:r>
              <a:rPr lang="fa-IR" sz="2400" dirty="0" smtClean="0">
                <a:cs typeface="B Nazanin" pitchFamily="2" charset="-78"/>
              </a:rPr>
              <a:t>4- ایزولاسیون ایمن (مانند ترانسهای ایزوله شده ایمن )</a:t>
            </a:r>
          </a:p>
          <a:p>
            <a:pPr algn="just" rtl="1"/>
            <a:r>
              <a:rPr lang="fa-IR" sz="2400" dirty="0" smtClean="0">
                <a:cs typeface="B Nazanin" pitchFamily="2" charset="-78"/>
              </a:rPr>
              <a:t>5-اتصال زمین سیم نول</a:t>
            </a:r>
          </a:p>
          <a:p>
            <a:pPr algn="just" rtl="1"/>
            <a:r>
              <a:rPr lang="fa-IR" sz="2400" dirty="0" smtClean="0">
                <a:cs typeface="B Nazanin" pitchFamily="2" charset="-78"/>
              </a:rPr>
              <a:t>6- نول ایزوله شده</a:t>
            </a:r>
          </a:p>
          <a:p>
            <a:pPr algn="just" rtl="1"/>
            <a:r>
              <a:rPr lang="fa-IR" sz="2400" dirty="0" smtClean="0">
                <a:cs typeface="B Nazanin" pitchFamily="2" charset="-78"/>
              </a:rPr>
              <a:t>7- اتصال زمین قسمتهای فاقد برق</a:t>
            </a:r>
          </a:p>
          <a:p>
            <a:pPr algn="just" rtl="1"/>
            <a:r>
              <a:rPr lang="fa-IR" sz="2400" dirty="0" smtClean="0">
                <a:cs typeface="B Nazanin" pitchFamily="2" charset="-78"/>
              </a:rPr>
              <a:t>8- رله یا سوئیچی که در صورت هرگونه نشتی ولتاژ به زمین جریان را قطع کند ( از انواع با حساسیت بالا)</a:t>
            </a:r>
          </a:p>
          <a:p>
            <a:pPr algn="just" rtl="1"/>
            <a:endParaRPr lang="fa-IR" sz="2400" dirty="0">
              <a:cs typeface="B Nazanin" pitchFamily="2" charset="-78"/>
            </a:endParaRPr>
          </a:p>
        </p:txBody>
      </p:sp>
    </p:spTree>
  </p:cSld>
  <p:clrMapOvr>
    <a:masterClrMapping/>
  </p:clrMapOvr>
  <p:transition spd="med">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14348" y="0"/>
            <a:ext cx="8229600" cy="571480"/>
          </a:xfrm>
        </p:spPr>
        <p:txBody>
          <a:bodyPr>
            <a:normAutofit fontScale="90000"/>
          </a:bodyPr>
          <a:lstStyle/>
          <a:p>
            <a:pPr algn="r"/>
            <a:r>
              <a:rPr lang="ar-SA" b="0" dirty="0">
                <a:solidFill>
                  <a:srgbClr val="FF0066"/>
                </a:solidFill>
                <a:effectLst>
                  <a:outerShdw blurRad="38100" dist="38100" dir="2700000" algn="tl">
                    <a:srgbClr val="000000"/>
                  </a:outerShdw>
                </a:effectLst>
                <a:cs typeface="B Nazanin" pitchFamily="2" charset="-78"/>
              </a:rPr>
              <a:t>حفاظت الكتريكي</a:t>
            </a:r>
            <a:r>
              <a:rPr lang="ar-SA" b="0" dirty="0">
                <a:cs typeface="B Nazanin" pitchFamily="2" charset="-78"/>
              </a:rPr>
              <a:t>:</a:t>
            </a:r>
            <a:endParaRPr lang="en-US" b="0" dirty="0">
              <a:cs typeface="B Nazanin" pitchFamily="2" charset="-78"/>
            </a:endParaRPr>
          </a:p>
        </p:txBody>
      </p:sp>
      <p:sp>
        <p:nvSpPr>
          <p:cNvPr id="21507" name="Rectangle 3"/>
          <p:cNvSpPr>
            <a:spLocks noGrp="1" noRot="1" noChangeArrowheads="1"/>
          </p:cNvSpPr>
          <p:nvPr>
            <p:ph type="body" idx="1"/>
          </p:nvPr>
        </p:nvSpPr>
        <p:spPr/>
        <p:txBody>
          <a:bodyPr>
            <a:normAutofit/>
          </a:bodyPr>
          <a:lstStyle/>
          <a:p>
            <a:pPr marL="58738" indent="-58738" algn="r" rtl="1">
              <a:lnSpc>
                <a:spcPct val="170000"/>
              </a:lnSpc>
              <a:buFont typeface="Wingdings" pitchFamily="2" charset="2"/>
              <a:buNone/>
            </a:pPr>
            <a:r>
              <a:rPr lang="ar-SA" dirty="0" smtClean="0">
                <a:cs typeface="B Nazanin" pitchFamily="2" charset="-78"/>
              </a:rPr>
              <a:t> </a:t>
            </a:r>
            <a:endParaRPr lang="en-US" dirty="0" smtClean="0">
              <a:cs typeface="B Nazanin" pitchFamily="2" charset="-78"/>
            </a:endParaRPr>
          </a:p>
          <a:p>
            <a:pPr marL="58738" indent="-58738" algn="r" rtl="1">
              <a:buFont typeface="Wingdings" pitchFamily="2" charset="2"/>
              <a:buNone/>
            </a:pPr>
            <a:endParaRPr lang="en-US" dirty="0">
              <a:cs typeface="B Nazanin" pitchFamily="2" charset="-78"/>
            </a:endParaRPr>
          </a:p>
        </p:txBody>
      </p:sp>
      <p:sp>
        <p:nvSpPr>
          <p:cNvPr id="4" name="Rectangle 3"/>
          <p:cNvSpPr/>
          <p:nvPr/>
        </p:nvSpPr>
        <p:spPr>
          <a:xfrm>
            <a:off x="428596" y="1071546"/>
            <a:ext cx="8429684" cy="1938992"/>
          </a:xfrm>
          <a:prstGeom prst="rect">
            <a:avLst/>
          </a:prstGeom>
        </p:spPr>
        <p:txBody>
          <a:bodyPr wrap="square">
            <a:spAutoFit/>
          </a:bodyPr>
          <a:lstStyle/>
          <a:p>
            <a:pPr algn="just" rtl="1"/>
            <a:r>
              <a:rPr lang="fa-IR" sz="2400" dirty="0" smtClean="0">
                <a:cs typeface="B Nazanin" pitchFamily="2" charset="-78"/>
              </a:rPr>
              <a:t>9- وسائل کنترل عایقها</a:t>
            </a:r>
          </a:p>
          <a:p>
            <a:pPr algn="just" rtl="1"/>
            <a:r>
              <a:rPr lang="fa-IR" sz="2400" dirty="0" smtClean="0">
                <a:cs typeface="B Nazanin" pitchFamily="2" charset="-78"/>
              </a:rPr>
              <a:t>10- کلیدهای قطع مدار به هنگام اتصال به بدنه یا زمین</a:t>
            </a:r>
          </a:p>
          <a:p>
            <a:pPr algn="just" rtl="1"/>
            <a:r>
              <a:rPr lang="fa-IR" sz="2400" dirty="0" smtClean="0">
                <a:cs typeface="B Nazanin" pitchFamily="2" charset="-78"/>
              </a:rPr>
              <a:t>11- اخذ مجوز کار در صورت تشخیص واحد بهداشت حرفه ای</a:t>
            </a:r>
          </a:p>
          <a:p>
            <a:pPr algn="just" rtl="1"/>
            <a:r>
              <a:rPr lang="fa-IR" sz="2400" dirty="0" smtClean="0">
                <a:cs typeface="B Nazanin" pitchFamily="2" charset="-78"/>
              </a:rPr>
              <a:t>12- در صورت امکان استفاده از ولتاژ پائین </a:t>
            </a:r>
            <a:r>
              <a:rPr lang="en-US" sz="2400" dirty="0" smtClean="0">
                <a:cs typeface="B Nazanin" pitchFamily="2" charset="-78"/>
              </a:rPr>
              <a:t>DC</a:t>
            </a:r>
          </a:p>
          <a:p>
            <a:pPr algn="just" rtl="1"/>
            <a:r>
              <a:rPr lang="fa-IR" sz="2400" dirty="0" smtClean="0">
                <a:cs typeface="B Nazanin" pitchFamily="2" charset="-78"/>
              </a:rPr>
              <a:t>13- </a:t>
            </a:r>
            <a:r>
              <a:rPr lang="en-US" sz="2400" dirty="0" smtClean="0">
                <a:cs typeface="B Nazanin" pitchFamily="2" charset="-78"/>
              </a:rPr>
              <a:t> </a:t>
            </a:r>
            <a:r>
              <a:rPr lang="fa-IR" sz="2400" dirty="0" smtClean="0">
                <a:cs typeface="B Nazanin" pitchFamily="2" charset="-78"/>
              </a:rPr>
              <a:t>استفاده از کابلهای سالم و بدون عیب</a:t>
            </a:r>
            <a:endParaRPr lang="fa-IR" sz="2400" dirty="0">
              <a:cs typeface="B Nazanin" pitchFamily="2" charset="-78"/>
            </a:endParaRPr>
          </a:p>
        </p:txBody>
      </p:sp>
      <p:sp>
        <p:nvSpPr>
          <p:cNvPr id="5" name="Rectangle 4"/>
          <p:cNvSpPr/>
          <p:nvPr/>
        </p:nvSpPr>
        <p:spPr>
          <a:xfrm>
            <a:off x="571472" y="3643314"/>
            <a:ext cx="8072494" cy="2800767"/>
          </a:xfrm>
          <a:prstGeom prst="rect">
            <a:avLst/>
          </a:prstGeom>
        </p:spPr>
        <p:txBody>
          <a:bodyPr wrap="square">
            <a:spAutoFit/>
          </a:bodyPr>
          <a:lstStyle/>
          <a:p>
            <a:pPr algn="r" rtl="1"/>
            <a:r>
              <a:rPr lang="fa-IR" sz="2800" b="1" dirty="0" smtClean="0">
                <a:solidFill>
                  <a:schemeClr val="accent4">
                    <a:lumMod val="75000"/>
                  </a:schemeClr>
                </a:solidFill>
                <a:cs typeface="B Nazanin" pitchFamily="2" charset="-78"/>
              </a:rPr>
              <a:t>حصارها و پوششها : </a:t>
            </a:r>
          </a:p>
          <a:p>
            <a:pPr algn="r" rtl="1"/>
            <a:endParaRPr lang="fa-IR" sz="2800" b="1" dirty="0" smtClean="0">
              <a:solidFill>
                <a:schemeClr val="accent4">
                  <a:lumMod val="75000"/>
                </a:schemeClr>
              </a:solidFill>
              <a:cs typeface="B Nazanin" pitchFamily="2" charset="-78"/>
            </a:endParaRPr>
          </a:p>
          <a:p>
            <a:pPr algn="r" rtl="1"/>
            <a:r>
              <a:rPr lang="fa-IR" sz="2400" dirty="0" smtClean="0">
                <a:cs typeface="B Nazanin" pitchFamily="2" charset="-78"/>
              </a:rPr>
              <a:t>- پوششها ، توریهای حفاظتی و حصارها باید از مواد غیر آتشگیر ساخته شده و دارای مقاومت مکانیکی کافی بوده و بطور محکم و مطمئن نصب شوند . </a:t>
            </a:r>
          </a:p>
          <a:p>
            <a:pPr algn="r" rtl="1"/>
            <a:r>
              <a:rPr lang="fa-IR" sz="2400" dirty="0" smtClean="0">
                <a:cs typeface="B Nazanin" pitchFamily="2" charset="-78"/>
              </a:rPr>
              <a:t>- جهت نصب پوشش و حصار بایستی اطمینان حاصل گردد که برقدار نخواهند شد</a:t>
            </a:r>
            <a:r>
              <a:rPr lang="fa-IR" sz="2400" b="1" dirty="0" smtClean="0">
                <a:cs typeface="B Nazanin" pitchFamily="2" charset="-78"/>
              </a:rPr>
              <a:t> . </a:t>
            </a:r>
            <a:endParaRPr lang="fa-IR" sz="2400" dirty="0" smtClean="0">
              <a:cs typeface="B Nazanin" pitchFamily="2" charset="-78"/>
            </a:endParaRPr>
          </a:p>
          <a:p>
            <a:pPr algn="r" rtl="1"/>
            <a:r>
              <a:rPr lang="fa-IR" sz="2400" dirty="0" smtClean="0">
                <a:cs typeface="B Nazanin" pitchFamily="2" charset="-78"/>
              </a:rPr>
              <a:t>- برداشتن و جابجائی حصارهای اطراف قسمتهای حامل جریان برق نباید بدون استفاده از ابزارهای خاص امکان پذیر باشد</a:t>
            </a:r>
            <a:r>
              <a:rPr lang="fa-IR" sz="2400" b="1" dirty="0" smtClean="0">
                <a:cs typeface="B Nazanin" pitchFamily="2" charset="-78"/>
              </a:rPr>
              <a:t> </a:t>
            </a:r>
            <a:endParaRPr lang="fa-IR" sz="2400" dirty="0">
              <a:cs typeface="B Nazanin" pitchFamily="2" charset="-78"/>
            </a:endParaRPr>
          </a:p>
        </p:txBody>
      </p:sp>
    </p:spTree>
  </p:cSld>
  <p:clrMapOvr>
    <a:masterClrMapping/>
  </p:clrMapOvr>
  <p:transition spd="med">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14348" y="0"/>
            <a:ext cx="8229600" cy="571480"/>
          </a:xfrm>
        </p:spPr>
        <p:txBody>
          <a:bodyPr>
            <a:normAutofit fontScale="90000"/>
          </a:bodyPr>
          <a:lstStyle/>
          <a:p>
            <a:pPr algn="r"/>
            <a:r>
              <a:rPr lang="fa-IR" b="0" dirty="0" smtClean="0">
                <a:solidFill>
                  <a:srgbClr val="FF0066"/>
                </a:solidFill>
                <a:effectLst>
                  <a:outerShdw blurRad="38100" dist="38100" dir="2700000" algn="tl">
                    <a:srgbClr val="000000"/>
                  </a:outerShdw>
                </a:effectLst>
                <a:cs typeface="B Nazanin" pitchFamily="2" charset="-78"/>
              </a:rPr>
              <a:t>انواع روشهاي حفاظت الكتريكي</a:t>
            </a:r>
            <a:endParaRPr lang="en-US" b="0" dirty="0">
              <a:cs typeface="B Nazanin" pitchFamily="2" charset="-78"/>
            </a:endParaRPr>
          </a:p>
        </p:txBody>
      </p:sp>
      <p:sp>
        <p:nvSpPr>
          <p:cNvPr id="21507" name="Rectangle 3"/>
          <p:cNvSpPr>
            <a:spLocks noGrp="1" noRot="1" noChangeArrowheads="1"/>
          </p:cNvSpPr>
          <p:nvPr>
            <p:ph type="body" idx="1"/>
          </p:nvPr>
        </p:nvSpPr>
        <p:spPr/>
        <p:txBody>
          <a:bodyPr>
            <a:normAutofit/>
          </a:bodyPr>
          <a:lstStyle/>
          <a:p>
            <a:pPr marL="58738" indent="-58738" algn="r" rtl="1">
              <a:lnSpc>
                <a:spcPct val="170000"/>
              </a:lnSpc>
              <a:buFont typeface="Wingdings" pitchFamily="2" charset="2"/>
              <a:buNone/>
            </a:pPr>
            <a:r>
              <a:rPr lang="ar-SA" dirty="0" smtClean="0">
                <a:cs typeface="B Nazanin" pitchFamily="2" charset="-78"/>
              </a:rPr>
              <a:t> </a:t>
            </a:r>
            <a:endParaRPr lang="en-US" dirty="0" smtClean="0">
              <a:cs typeface="B Nazanin" pitchFamily="2" charset="-78"/>
            </a:endParaRPr>
          </a:p>
          <a:p>
            <a:pPr marL="58738" indent="-58738" algn="r" rtl="1">
              <a:buFont typeface="Wingdings" pitchFamily="2" charset="2"/>
              <a:buNone/>
            </a:pPr>
            <a:endParaRPr lang="en-US" dirty="0">
              <a:cs typeface="B Nazanin" pitchFamily="2" charset="-78"/>
            </a:endParaRPr>
          </a:p>
        </p:txBody>
      </p:sp>
      <p:sp>
        <p:nvSpPr>
          <p:cNvPr id="6" name="Rectangle 5"/>
          <p:cNvSpPr/>
          <p:nvPr/>
        </p:nvSpPr>
        <p:spPr>
          <a:xfrm>
            <a:off x="642910" y="612845"/>
            <a:ext cx="7786742" cy="6740307"/>
          </a:xfrm>
          <a:prstGeom prst="rect">
            <a:avLst/>
          </a:prstGeom>
        </p:spPr>
        <p:txBody>
          <a:bodyPr wrap="square">
            <a:spAutoFit/>
          </a:bodyPr>
          <a:lstStyle/>
          <a:p>
            <a:pPr algn="just" rtl="1"/>
            <a:r>
              <a:rPr lang="fa-IR" sz="2600" b="1" dirty="0" smtClean="0">
                <a:solidFill>
                  <a:schemeClr val="accent3">
                    <a:lumMod val="40000"/>
                    <a:lumOff val="60000"/>
                  </a:schemeClr>
                </a:solidFill>
                <a:cs typeface="B Nazanin" pitchFamily="2" charset="-78"/>
              </a:rPr>
              <a:t>تامین حفاظت بوسیله ایزوله کردن شخص:  </a:t>
            </a:r>
          </a:p>
          <a:p>
            <a:pPr algn="just" rtl="1"/>
            <a:r>
              <a:rPr lang="fa-IR" sz="2400" b="1" dirty="0" smtClean="0">
                <a:cs typeface="B Nazanin" pitchFamily="2" charset="-78"/>
              </a:rPr>
              <a:t> </a:t>
            </a:r>
          </a:p>
          <a:p>
            <a:pPr algn="just" rtl="1">
              <a:buClr>
                <a:schemeClr val="accent6">
                  <a:lumMod val="40000"/>
                  <a:lumOff val="60000"/>
                </a:schemeClr>
              </a:buClr>
              <a:buSzPct val="164000"/>
              <a:buFont typeface="Wingdings" pitchFamily="2" charset="2"/>
              <a:buChar char="q"/>
            </a:pPr>
            <a:r>
              <a:rPr lang="fa-IR" sz="2400" dirty="0" smtClean="0">
                <a:cs typeface="B Nazanin" pitchFamily="2" charset="-78"/>
              </a:rPr>
              <a:t>یکی از راه حل های اساسی برای محفوظ کردن کارگران عبارت است از ایزوله کردن آنها بوسیله دستکش ، لباس یا کفش حفاظتی که از موارد عایق ساخته شده و شخص رادر مقابل ورود جریان به بدن، محافظت مي كند</a:t>
            </a:r>
          </a:p>
          <a:p>
            <a:pPr algn="just" rtl="1">
              <a:buClr>
                <a:schemeClr val="accent6">
                  <a:lumMod val="40000"/>
                  <a:lumOff val="60000"/>
                </a:schemeClr>
              </a:buClr>
              <a:buSzPct val="164000"/>
              <a:buFont typeface="Wingdings" pitchFamily="2" charset="2"/>
              <a:buChar char="q"/>
            </a:pPr>
            <a:endParaRPr lang="fa-IR" sz="2400" dirty="0" smtClean="0">
              <a:cs typeface="B Nazanin" pitchFamily="2" charset="-78"/>
            </a:endParaRPr>
          </a:p>
          <a:p>
            <a:pPr algn="just" rtl="1">
              <a:buClr>
                <a:schemeClr val="accent6">
                  <a:lumMod val="40000"/>
                  <a:lumOff val="60000"/>
                </a:schemeClr>
              </a:buClr>
              <a:buSzPct val="164000"/>
              <a:buFont typeface="Wingdings" pitchFamily="2" charset="2"/>
              <a:buChar char="q"/>
            </a:pPr>
            <a:r>
              <a:rPr lang="fa-IR" sz="2400" dirty="0" smtClean="0">
                <a:cs typeface="B Nazanin" pitchFamily="2" charset="-78"/>
              </a:rPr>
              <a:t>کف محل کار را با موا د عایق مانند فرش لاستیکی مفروش کرده و یا از زیر پایی یا چهار پایه یا پایه های عایق استفاده کرد.</a:t>
            </a:r>
          </a:p>
          <a:p>
            <a:pPr algn="just" rtl="1">
              <a:buClr>
                <a:schemeClr val="accent6">
                  <a:lumMod val="40000"/>
                  <a:lumOff val="60000"/>
                </a:schemeClr>
              </a:buClr>
              <a:buSzPct val="164000"/>
              <a:buFont typeface="Wingdings" pitchFamily="2" charset="2"/>
              <a:buChar char="q"/>
            </a:pPr>
            <a:endParaRPr lang="fa-IR" sz="2400" dirty="0" smtClean="0">
              <a:cs typeface="B Nazanin" pitchFamily="2" charset="-78"/>
            </a:endParaRPr>
          </a:p>
          <a:p>
            <a:pPr algn="just" rtl="1">
              <a:buClr>
                <a:schemeClr val="accent6">
                  <a:lumMod val="40000"/>
                  <a:lumOff val="60000"/>
                </a:schemeClr>
              </a:buClr>
              <a:buSzPct val="164000"/>
              <a:buFont typeface="Wingdings" pitchFamily="2" charset="2"/>
              <a:buChar char="q"/>
            </a:pPr>
            <a:r>
              <a:rPr lang="fa-IR" sz="2400" dirty="0" smtClean="0">
                <a:cs typeface="B Nazanin" pitchFamily="2" charset="-78"/>
              </a:rPr>
              <a:t> دو یا چند جسم هادی یا دستگاههای الکتریکی که نزد به هم قرار داشته باشد ممکن است دراثرعواملی مانند اتصالی به بدنه وامثال آن دارای اختلاف پتانسیلهای مختلف شوند و دست کارگران در آن واحد به هر دوی آنها اصابت کند که دراین صورت با وجود مجهز بودن به کفش عایق جریان خطرناک از بدن کارگرعبور خواهد کرد. شدت جریان خطرناکی که ازبدن عبور می کند متناسب با اختلاف پتانسیل بین دودستگاه فوق الذکر می باشد دراین قبیل موارد می باید این اجسام را بوسیله یک سیم هادی به یکدیگرمتصل کرد تا درچنین مواردی اختلاف پتانسیل بین آ نها وجود نداشته باشد .  </a:t>
            </a:r>
          </a:p>
          <a:p>
            <a:pPr algn="just" rtl="1"/>
            <a:r>
              <a:rPr lang="fa-IR" sz="2400" b="1" dirty="0" smtClean="0">
                <a:cs typeface="B Nazanin" pitchFamily="2" charset="-78"/>
              </a:rPr>
              <a:t> </a:t>
            </a:r>
            <a:endParaRPr lang="fa-IR" sz="2400" b="1" dirty="0">
              <a:cs typeface="B Nazanin" pitchFamily="2" charset="-78"/>
            </a:endParaRPr>
          </a:p>
        </p:txBody>
      </p:sp>
    </p:spTree>
  </p:cSld>
  <p:clrMapOvr>
    <a:masterClrMapping/>
  </p:clrMapOvr>
  <p:transition spd="med">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14348" y="0"/>
            <a:ext cx="8229600" cy="571480"/>
          </a:xfrm>
        </p:spPr>
        <p:txBody>
          <a:bodyPr>
            <a:normAutofit fontScale="90000"/>
          </a:bodyPr>
          <a:lstStyle/>
          <a:p>
            <a:pPr algn="r"/>
            <a:r>
              <a:rPr lang="fa-IR" b="0" dirty="0" smtClean="0">
                <a:solidFill>
                  <a:srgbClr val="FF0066"/>
                </a:solidFill>
                <a:effectLst>
                  <a:outerShdw blurRad="38100" dist="38100" dir="2700000" algn="tl">
                    <a:srgbClr val="000000"/>
                  </a:outerShdw>
                </a:effectLst>
                <a:cs typeface="B Nazanin" pitchFamily="2" charset="-78"/>
              </a:rPr>
              <a:t>انواع روشهاي حفاظت الكتريكي</a:t>
            </a:r>
            <a:endParaRPr lang="en-US" b="0" dirty="0">
              <a:cs typeface="B Nazanin" pitchFamily="2" charset="-78"/>
            </a:endParaRPr>
          </a:p>
        </p:txBody>
      </p:sp>
      <p:sp>
        <p:nvSpPr>
          <p:cNvPr id="21507" name="Rectangle 3"/>
          <p:cNvSpPr>
            <a:spLocks noGrp="1" noRot="1" noChangeArrowheads="1"/>
          </p:cNvSpPr>
          <p:nvPr>
            <p:ph type="body" idx="1"/>
          </p:nvPr>
        </p:nvSpPr>
        <p:spPr/>
        <p:txBody>
          <a:bodyPr>
            <a:normAutofit/>
          </a:bodyPr>
          <a:lstStyle/>
          <a:p>
            <a:pPr marL="58738" indent="-58738" algn="r" rtl="1">
              <a:lnSpc>
                <a:spcPct val="170000"/>
              </a:lnSpc>
              <a:buFont typeface="Wingdings" pitchFamily="2" charset="2"/>
              <a:buNone/>
            </a:pPr>
            <a:r>
              <a:rPr lang="ar-SA" dirty="0" smtClean="0">
                <a:cs typeface="B Nazanin" pitchFamily="2" charset="-78"/>
              </a:rPr>
              <a:t> </a:t>
            </a:r>
            <a:endParaRPr lang="en-US" dirty="0" smtClean="0">
              <a:cs typeface="B Nazanin" pitchFamily="2" charset="-78"/>
            </a:endParaRPr>
          </a:p>
          <a:p>
            <a:pPr marL="58738" indent="-58738" algn="r" rtl="1">
              <a:buFont typeface="Wingdings" pitchFamily="2" charset="2"/>
              <a:buNone/>
            </a:pPr>
            <a:endParaRPr lang="en-US" dirty="0">
              <a:cs typeface="B Nazanin" pitchFamily="2" charset="-78"/>
            </a:endParaRPr>
          </a:p>
        </p:txBody>
      </p:sp>
      <p:sp>
        <p:nvSpPr>
          <p:cNvPr id="6" name="Rectangle 5"/>
          <p:cNvSpPr/>
          <p:nvPr/>
        </p:nvSpPr>
        <p:spPr>
          <a:xfrm>
            <a:off x="642910" y="612845"/>
            <a:ext cx="7786742" cy="830997"/>
          </a:xfrm>
          <a:prstGeom prst="rect">
            <a:avLst/>
          </a:prstGeom>
        </p:spPr>
        <p:txBody>
          <a:bodyPr wrap="square">
            <a:spAutoFit/>
          </a:bodyPr>
          <a:lstStyle/>
          <a:p>
            <a:pPr algn="just" rtl="1"/>
            <a:r>
              <a:rPr lang="fa-IR" sz="2400" dirty="0" smtClean="0">
                <a:cs typeface="B Nazanin" pitchFamily="2" charset="-78"/>
              </a:rPr>
              <a:t>  </a:t>
            </a:r>
          </a:p>
          <a:p>
            <a:pPr algn="just" rtl="1"/>
            <a:r>
              <a:rPr lang="fa-IR" sz="2400" b="1" dirty="0" smtClean="0">
                <a:cs typeface="B Nazanin" pitchFamily="2" charset="-78"/>
              </a:rPr>
              <a:t> </a:t>
            </a:r>
            <a:endParaRPr lang="fa-IR" sz="2400" b="1" dirty="0">
              <a:cs typeface="B Nazanin" pitchFamily="2" charset="-78"/>
            </a:endParaRPr>
          </a:p>
        </p:txBody>
      </p:sp>
      <p:sp>
        <p:nvSpPr>
          <p:cNvPr id="5" name="Rectangle 4"/>
          <p:cNvSpPr/>
          <p:nvPr/>
        </p:nvSpPr>
        <p:spPr>
          <a:xfrm>
            <a:off x="357158" y="857232"/>
            <a:ext cx="8358246" cy="3416320"/>
          </a:xfrm>
          <a:prstGeom prst="rect">
            <a:avLst/>
          </a:prstGeom>
        </p:spPr>
        <p:txBody>
          <a:bodyPr wrap="square">
            <a:spAutoFit/>
          </a:bodyPr>
          <a:lstStyle/>
          <a:p>
            <a:pPr algn="just" rtl="1"/>
            <a:r>
              <a:rPr lang="fa-IR" sz="2400" b="1" dirty="0" smtClean="0">
                <a:solidFill>
                  <a:schemeClr val="accent3">
                    <a:lumMod val="40000"/>
                    <a:lumOff val="60000"/>
                  </a:schemeClr>
                </a:solidFill>
                <a:cs typeface="B Nazanin" pitchFamily="2" charset="-78"/>
              </a:rPr>
              <a:t>حفاظت در مورد اتاق یا محفظه هایی که بدنه آ نها دارای پتانسیل یکسان می باشد : </a:t>
            </a:r>
          </a:p>
          <a:p>
            <a:pPr algn="just" rtl="1"/>
            <a:r>
              <a:rPr lang="fa-IR" sz="2400" dirty="0" smtClean="0">
                <a:cs typeface="B Nazanin" pitchFamily="2" charset="-78"/>
              </a:rPr>
              <a:t> </a:t>
            </a:r>
          </a:p>
          <a:p>
            <a:pPr algn="just" rtl="1"/>
            <a:r>
              <a:rPr lang="fa-IR" sz="2400" dirty="0" smtClean="0">
                <a:cs typeface="B Nazanin" pitchFamily="2" charset="-78"/>
              </a:rPr>
              <a:t>اگر شخصی درداخل اتاق یا محفظه ای قرارگیرد که پتانسیل تمام نقاط آن باهم مساوی و    یکسان باشد تا در مدتی که در داخل اتاق باقی مانده خطری برایش موجود نیست ولی به محض اینکه پای خودرا برای خروج از اتاق روی زمین گذاشت تحت اثر اختلاف پتانسیل اتاق و زمین دچار برق گرفتگی خواهد شد .</a:t>
            </a:r>
          </a:p>
          <a:p>
            <a:pPr algn="just" rtl="1"/>
            <a:endParaRPr lang="fa-IR" sz="2400" dirty="0" smtClean="0">
              <a:cs typeface="B Nazanin" pitchFamily="2" charset="-78"/>
            </a:endParaRPr>
          </a:p>
          <a:p>
            <a:pPr algn="just" rtl="1"/>
            <a:endParaRPr lang="fa-IR" sz="2400" dirty="0">
              <a:cs typeface="B Nazanin" pitchFamily="2" charset="-78"/>
            </a:endParaRPr>
          </a:p>
        </p:txBody>
      </p:sp>
    </p:spTree>
  </p:cSld>
  <p:clrMapOvr>
    <a:masterClrMapping/>
  </p:clrMapOvr>
  <p:transition spd="med">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14348" y="0"/>
            <a:ext cx="8229600" cy="571480"/>
          </a:xfrm>
        </p:spPr>
        <p:txBody>
          <a:bodyPr>
            <a:normAutofit fontScale="90000"/>
          </a:bodyPr>
          <a:lstStyle/>
          <a:p>
            <a:pPr algn="r"/>
            <a:r>
              <a:rPr lang="fa-IR" b="0" dirty="0" smtClean="0">
                <a:solidFill>
                  <a:srgbClr val="FF0066"/>
                </a:solidFill>
                <a:effectLst>
                  <a:outerShdw blurRad="38100" dist="38100" dir="2700000" algn="tl">
                    <a:srgbClr val="000000"/>
                  </a:outerShdw>
                </a:effectLst>
                <a:cs typeface="B Nazanin" pitchFamily="2" charset="-78"/>
              </a:rPr>
              <a:t>انواع روشهاي حفاظت الكتريكي</a:t>
            </a:r>
            <a:endParaRPr lang="en-US" b="0" dirty="0">
              <a:cs typeface="B Nazanin" pitchFamily="2" charset="-78"/>
            </a:endParaRPr>
          </a:p>
        </p:txBody>
      </p:sp>
      <p:sp>
        <p:nvSpPr>
          <p:cNvPr id="21507" name="Rectangle 3"/>
          <p:cNvSpPr>
            <a:spLocks noGrp="1" noRot="1" noChangeArrowheads="1"/>
          </p:cNvSpPr>
          <p:nvPr>
            <p:ph type="body" idx="1"/>
          </p:nvPr>
        </p:nvSpPr>
        <p:spPr/>
        <p:txBody>
          <a:bodyPr>
            <a:normAutofit/>
          </a:bodyPr>
          <a:lstStyle/>
          <a:p>
            <a:pPr marL="58738" indent="-58738" algn="r" rtl="1">
              <a:lnSpc>
                <a:spcPct val="170000"/>
              </a:lnSpc>
              <a:buFont typeface="Wingdings" pitchFamily="2" charset="2"/>
              <a:buNone/>
            </a:pPr>
            <a:r>
              <a:rPr lang="ar-SA" dirty="0" smtClean="0">
                <a:cs typeface="B Nazanin" pitchFamily="2" charset="-78"/>
              </a:rPr>
              <a:t> </a:t>
            </a:r>
            <a:endParaRPr lang="en-US" dirty="0" smtClean="0">
              <a:cs typeface="B Nazanin" pitchFamily="2" charset="-78"/>
            </a:endParaRPr>
          </a:p>
          <a:p>
            <a:pPr marL="58738" indent="-58738" algn="r" rtl="1">
              <a:buFont typeface="Wingdings" pitchFamily="2" charset="2"/>
              <a:buNone/>
            </a:pPr>
            <a:endParaRPr lang="en-US" dirty="0">
              <a:cs typeface="B Nazanin" pitchFamily="2" charset="-78"/>
            </a:endParaRPr>
          </a:p>
        </p:txBody>
      </p:sp>
      <p:sp>
        <p:nvSpPr>
          <p:cNvPr id="6" name="Rectangle 5"/>
          <p:cNvSpPr/>
          <p:nvPr/>
        </p:nvSpPr>
        <p:spPr>
          <a:xfrm>
            <a:off x="642910" y="612845"/>
            <a:ext cx="7786742" cy="830997"/>
          </a:xfrm>
          <a:prstGeom prst="rect">
            <a:avLst/>
          </a:prstGeom>
        </p:spPr>
        <p:txBody>
          <a:bodyPr wrap="square">
            <a:spAutoFit/>
          </a:bodyPr>
          <a:lstStyle/>
          <a:p>
            <a:pPr algn="just" rtl="1"/>
            <a:r>
              <a:rPr lang="fa-IR" sz="2400" dirty="0" smtClean="0">
                <a:cs typeface="B Nazanin" pitchFamily="2" charset="-78"/>
              </a:rPr>
              <a:t>  </a:t>
            </a:r>
          </a:p>
          <a:p>
            <a:pPr algn="just" rtl="1"/>
            <a:r>
              <a:rPr lang="fa-IR" sz="2400" b="1" dirty="0" smtClean="0">
                <a:cs typeface="B Nazanin" pitchFamily="2" charset="-78"/>
              </a:rPr>
              <a:t> </a:t>
            </a:r>
            <a:endParaRPr lang="fa-IR" sz="2400" b="1" dirty="0">
              <a:cs typeface="B Nazanin" pitchFamily="2" charset="-78"/>
            </a:endParaRPr>
          </a:p>
        </p:txBody>
      </p:sp>
      <p:sp>
        <p:nvSpPr>
          <p:cNvPr id="5" name="Rectangle 4"/>
          <p:cNvSpPr/>
          <p:nvPr/>
        </p:nvSpPr>
        <p:spPr>
          <a:xfrm>
            <a:off x="357158" y="857232"/>
            <a:ext cx="8358246" cy="4893647"/>
          </a:xfrm>
          <a:prstGeom prst="rect">
            <a:avLst/>
          </a:prstGeom>
        </p:spPr>
        <p:txBody>
          <a:bodyPr wrap="square">
            <a:spAutoFit/>
          </a:bodyPr>
          <a:lstStyle/>
          <a:p>
            <a:pPr algn="just" rtl="1"/>
            <a:r>
              <a:rPr lang="fa-IR" sz="2400" b="1" dirty="0" smtClean="0">
                <a:solidFill>
                  <a:schemeClr val="accent3">
                    <a:lumMod val="40000"/>
                    <a:lumOff val="60000"/>
                  </a:schemeClr>
                </a:solidFill>
                <a:cs typeface="B Nazanin" pitchFamily="2" charset="-78"/>
              </a:rPr>
              <a:t>تامین حفاظت افراد بوسیله رله دیفرانسیل :  </a:t>
            </a:r>
          </a:p>
          <a:p>
            <a:pPr algn="just" rtl="1"/>
            <a:r>
              <a:rPr lang="fa-IR" sz="2400" b="1" dirty="0" smtClean="0">
                <a:cs typeface="B Nazanin" pitchFamily="2" charset="-78"/>
              </a:rPr>
              <a:t> </a:t>
            </a:r>
          </a:p>
          <a:p>
            <a:pPr algn="just" rtl="1">
              <a:buClr>
                <a:srgbClr val="FF33CC"/>
              </a:buClr>
              <a:buFont typeface="Wingdings" pitchFamily="2" charset="2"/>
              <a:buChar char="Ø"/>
            </a:pPr>
            <a:r>
              <a:rPr lang="fa-IR" sz="2400" dirty="0" smtClean="0">
                <a:cs typeface="B Nazanin" pitchFamily="2" charset="-78"/>
              </a:rPr>
              <a:t>رله دیفرانسیل روی موتورها ومصرف کننده ها نصب شده و روی اختلاف جریان خروجی دستگاه عمل کرده ودر صورت ایجاد اتصال بدنه در دستگاه وفرار جریان خطا به زمین میزان جریان خروجی ا ز دستگاه کمتر از جریان ورودی می شود جریان ورودی وخروجی در دوسیم پیچ که در دو جهت مخالف یکدیگر پیچیده شده می رود . </a:t>
            </a:r>
          </a:p>
          <a:p>
            <a:pPr algn="just" rtl="1">
              <a:buClr>
                <a:srgbClr val="FF33CC"/>
              </a:buClr>
              <a:buFont typeface="Wingdings" pitchFamily="2" charset="2"/>
              <a:buChar char="Ø"/>
            </a:pPr>
            <a:endParaRPr lang="fa-IR" sz="2400" dirty="0" smtClean="0">
              <a:cs typeface="B Nazanin" pitchFamily="2" charset="-78"/>
            </a:endParaRPr>
          </a:p>
          <a:p>
            <a:pPr algn="just" rtl="1">
              <a:buClr>
                <a:srgbClr val="FF33CC"/>
              </a:buClr>
              <a:buFont typeface="Wingdings" pitchFamily="2" charset="2"/>
              <a:buChar char="Ø"/>
            </a:pPr>
            <a:r>
              <a:rPr lang="fa-IR" sz="2400" dirty="0" smtClean="0">
                <a:cs typeface="B Nazanin" pitchFamily="2" charset="-78"/>
              </a:rPr>
              <a:t>در حال عادی که اتصال بدنه بوجود نیامده جریان هر دو سیم پیچ مساوی بوده حوزه مغناطیسی ایجاد نمی شود ولی دراثر ایجاد اختلاف بین دو جریانی که در این دو سیم پیچ می رود حوزه مغناطیسی ایجاد شده و هسته مغناطیسی باعث قطع مدار می گردد زمان قطع مدار در حدود1/3 ثانیه بوده وبه این طریق اتصال به بدنه را در این مدت کوتاه قطع می کند ودیگر خطر برق گرفتگی نخواهد داشت .  </a:t>
            </a:r>
          </a:p>
          <a:p>
            <a:pPr algn="just" rtl="1"/>
            <a:endParaRPr lang="fa-IR" sz="2400" dirty="0">
              <a:cs typeface="B Nazanin" pitchFamily="2" charset="-78"/>
            </a:endParaRPr>
          </a:p>
        </p:txBody>
      </p:sp>
    </p:spTree>
  </p:cSld>
  <p:clrMapOvr>
    <a:masterClrMapping/>
  </p:clrMapOvr>
  <p:transition spd="med">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14348" y="0"/>
            <a:ext cx="8229600" cy="571480"/>
          </a:xfrm>
        </p:spPr>
        <p:txBody>
          <a:bodyPr>
            <a:normAutofit fontScale="90000"/>
          </a:bodyPr>
          <a:lstStyle/>
          <a:p>
            <a:pPr algn="r"/>
            <a:r>
              <a:rPr lang="fa-IR" b="0" dirty="0" smtClean="0">
                <a:solidFill>
                  <a:srgbClr val="FF0066"/>
                </a:solidFill>
                <a:effectLst>
                  <a:outerShdw blurRad="38100" dist="38100" dir="2700000" algn="tl">
                    <a:srgbClr val="000000"/>
                  </a:outerShdw>
                </a:effectLst>
                <a:cs typeface="B Nazanin" pitchFamily="2" charset="-78"/>
              </a:rPr>
              <a:t>انواع روشهاي حفاظت الكتريكي</a:t>
            </a:r>
            <a:endParaRPr lang="en-US" b="0" dirty="0">
              <a:cs typeface="B Nazanin" pitchFamily="2" charset="-78"/>
            </a:endParaRPr>
          </a:p>
        </p:txBody>
      </p:sp>
      <p:sp>
        <p:nvSpPr>
          <p:cNvPr id="21507" name="Rectangle 3"/>
          <p:cNvSpPr>
            <a:spLocks noGrp="1" noRot="1" noChangeArrowheads="1"/>
          </p:cNvSpPr>
          <p:nvPr>
            <p:ph type="body" idx="1"/>
          </p:nvPr>
        </p:nvSpPr>
        <p:spPr/>
        <p:txBody>
          <a:bodyPr>
            <a:normAutofit/>
          </a:bodyPr>
          <a:lstStyle/>
          <a:p>
            <a:pPr marL="58738" indent="-58738" algn="r" rtl="1">
              <a:lnSpc>
                <a:spcPct val="170000"/>
              </a:lnSpc>
              <a:buFont typeface="Wingdings" pitchFamily="2" charset="2"/>
              <a:buNone/>
            </a:pPr>
            <a:r>
              <a:rPr lang="ar-SA" dirty="0" smtClean="0">
                <a:cs typeface="B Nazanin" pitchFamily="2" charset="-78"/>
              </a:rPr>
              <a:t> </a:t>
            </a:r>
            <a:endParaRPr lang="en-US" dirty="0" smtClean="0">
              <a:cs typeface="B Nazanin" pitchFamily="2" charset="-78"/>
            </a:endParaRPr>
          </a:p>
          <a:p>
            <a:pPr marL="58738" indent="-58738" algn="r" rtl="1">
              <a:buFont typeface="Wingdings" pitchFamily="2" charset="2"/>
              <a:buNone/>
            </a:pPr>
            <a:endParaRPr lang="en-US" dirty="0">
              <a:cs typeface="B Nazanin" pitchFamily="2" charset="-78"/>
            </a:endParaRPr>
          </a:p>
        </p:txBody>
      </p:sp>
      <p:sp>
        <p:nvSpPr>
          <p:cNvPr id="6" name="Rectangle 5"/>
          <p:cNvSpPr/>
          <p:nvPr/>
        </p:nvSpPr>
        <p:spPr>
          <a:xfrm>
            <a:off x="642910" y="612845"/>
            <a:ext cx="7786742" cy="830997"/>
          </a:xfrm>
          <a:prstGeom prst="rect">
            <a:avLst/>
          </a:prstGeom>
        </p:spPr>
        <p:txBody>
          <a:bodyPr wrap="square">
            <a:spAutoFit/>
          </a:bodyPr>
          <a:lstStyle/>
          <a:p>
            <a:pPr algn="just" rtl="1"/>
            <a:r>
              <a:rPr lang="fa-IR" sz="2400" dirty="0" smtClean="0">
                <a:cs typeface="B Nazanin" pitchFamily="2" charset="-78"/>
              </a:rPr>
              <a:t>  </a:t>
            </a:r>
          </a:p>
          <a:p>
            <a:pPr algn="just" rtl="1"/>
            <a:r>
              <a:rPr lang="fa-IR" sz="2400" b="1" dirty="0" smtClean="0">
                <a:cs typeface="B Nazanin" pitchFamily="2" charset="-78"/>
              </a:rPr>
              <a:t> </a:t>
            </a:r>
            <a:endParaRPr lang="fa-IR" sz="2400" b="1" dirty="0">
              <a:cs typeface="B Nazanin" pitchFamily="2" charset="-78"/>
            </a:endParaRPr>
          </a:p>
        </p:txBody>
      </p:sp>
      <p:sp>
        <p:nvSpPr>
          <p:cNvPr id="5" name="Rectangle 4"/>
          <p:cNvSpPr/>
          <p:nvPr/>
        </p:nvSpPr>
        <p:spPr>
          <a:xfrm>
            <a:off x="357158" y="857232"/>
            <a:ext cx="8358246" cy="5262979"/>
          </a:xfrm>
          <a:prstGeom prst="rect">
            <a:avLst/>
          </a:prstGeom>
        </p:spPr>
        <p:txBody>
          <a:bodyPr wrap="square">
            <a:spAutoFit/>
          </a:bodyPr>
          <a:lstStyle/>
          <a:p>
            <a:pPr algn="just" rtl="1"/>
            <a:r>
              <a:rPr lang="fa-IR" sz="2400" b="1" dirty="0" smtClean="0">
                <a:solidFill>
                  <a:schemeClr val="accent3">
                    <a:lumMod val="40000"/>
                    <a:lumOff val="60000"/>
                  </a:schemeClr>
                </a:solidFill>
                <a:cs typeface="B Nazanin" pitchFamily="2" charset="-78"/>
              </a:rPr>
              <a:t>تامین حفاظت بوسیله اتصال دادن به زمین :  </a:t>
            </a:r>
          </a:p>
          <a:p>
            <a:pPr algn="just" rtl="1"/>
            <a:r>
              <a:rPr lang="fa-IR" sz="2400" b="1" dirty="0" smtClean="0">
                <a:cs typeface="B Nazanin" pitchFamily="2" charset="-78"/>
              </a:rPr>
              <a:t> </a:t>
            </a:r>
          </a:p>
          <a:p>
            <a:pPr algn="just" rtl="1">
              <a:buClr>
                <a:schemeClr val="accent6"/>
              </a:buClr>
              <a:buFont typeface="Wingdings" pitchFamily="2" charset="2"/>
              <a:buChar char="Ø"/>
            </a:pPr>
            <a:r>
              <a:rPr lang="fa-IR" sz="2400" dirty="0" smtClean="0">
                <a:cs typeface="B Nazanin" pitchFamily="2" charset="-78"/>
              </a:rPr>
              <a:t>طریقه دیگری که برای جلوگیری ازخطر برق گرفتگی موجود می باشد عبارت است از اتصال دادن بدنه به زمین در مورد کلیه قطعات فلزی و دستگاههای الکتریکی که ممکن است دراثرخراب شدن روپوش سیم ووصل شدن به بدنه این قطعات تولید جریان خطرناک اتصالی کند با اجرای این عمل بدن شخص که با این دستگاهها معیوب تماس پیدا می کند درانشعاب جریان قرار می گیرد و مقدار شدت جریانی که به طورشنت از بدن عبور می کند جزیی ا زجریان خطرناک اصلی می باشد و اگر سیم اتصال به زمین به طور صحیح وبا مقاومت کم نصب شده با شد شدت جریانی که از بدن عبور میکند به میزان خطرناک 25 ميلي آمپر نمی رسد . </a:t>
            </a:r>
          </a:p>
          <a:p>
            <a:pPr algn="just" rtl="1">
              <a:buClr>
                <a:schemeClr val="accent6"/>
              </a:buClr>
              <a:buFont typeface="Wingdings" pitchFamily="2" charset="2"/>
              <a:buChar char="Ø"/>
            </a:pPr>
            <a:endParaRPr lang="fa-IR" sz="2400" dirty="0" smtClean="0">
              <a:cs typeface="B Nazanin" pitchFamily="2" charset="-78"/>
            </a:endParaRPr>
          </a:p>
          <a:p>
            <a:pPr algn="just" rtl="1">
              <a:buClr>
                <a:schemeClr val="accent6"/>
              </a:buClr>
              <a:buFont typeface="Wingdings" pitchFamily="2" charset="2"/>
              <a:buChar char="Ø"/>
            </a:pPr>
            <a:r>
              <a:rPr lang="fa-IR" sz="2400" dirty="0" smtClean="0">
                <a:cs typeface="B Nazanin" pitchFamily="2" charset="-78"/>
              </a:rPr>
              <a:t>در کارخانجات برای جلوگیری از خطرعبور جریان از بدن در اثر ایجاد اتصالی بین فاز و بدنه دستگاههای برقی باید بوسیله سیمی با مقاومت کم وحساب شده بدنه دستگاهها را به زمین اتصال داد</a:t>
            </a:r>
            <a:endParaRPr lang="fa-IR" sz="2400" dirty="0">
              <a:cs typeface="B Nazanin" pitchFamily="2" charset="-78"/>
            </a:endParaRPr>
          </a:p>
        </p:txBody>
      </p:sp>
    </p:spTree>
  </p:cSld>
  <p:clrMapOvr>
    <a:masterClrMapping/>
  </p:clrMapOvr>
  <p:transition spd="med">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643570" y="214290"/>
            <a:ext cx="3106738" cy="1143000"/>
          </a:xfrm>
        </p:spPr>
        <p:txBody>
          <a:bodyPr>
            <a:normAutofit/>
          </a:bodyPr>
          <a:lstStyle/>
          <a:p>
            <a:pPr algn="r" rtl="1"/>
            <a:r>
              <a:rPr lang="fa-IR" dirty="0">
                <a:solidFill>
                  <a:srgbClr val="FF0000"/>
                </a:solidFill>
                <a:cs typeface="B Nazanin" pitchFamily="2" charset="-78"/>
              </a:rPr>
              <a:t>سيستم ارتينگ</a:t>
            </a:r>
            <a:r>
              <a:rPr lang="ar-SA" dirty="0">
                <a:solidFill>
                  <a:srgbClr val="FF0000"/>
                </a:solidFill>
                <a:cs typeface="B Nazanin" pitchFamily="2" charset="-78"/>
              </a:rPr>
              <a:t> </a:t>
            </a:r>
            <a:endParaRPr lang="en-US" dirty="0">
              <a:solidFill>
                <a:srgbClr val="FF0000"/>
              </a:solidFill>
              <a:cs typeface="B Nazanin" pitchFamily="2" charset="-78"/>
            </a:endParaRPr>
          </a:p>
        </p:txBody>
      </p:sp>
      <p:sp>
        <p:nvSpPr>
          <p:cNvPr id="3075" name="Rectangle 3"/>
          <p:cNvSpPr>
            <a:spLocks noGrp="1" noChangeArrowheads="1"/>
          </p:cNvSpPr>
          <p:nvPr>
            <p:ph type="body" idx="1"/>
          </p:nvPr>
        </p:nvSpPr>
        <p:spPr>
          <a:xfrm>
            <a:off x="312738" y="1268413"/>
            <a:ext cx="8507412" cy="4824412"/>
          </a:xfrm>
        </p:spPr>
        <p:txBody>
          <a:bodyPr>
            <a:normAutofit/>
          </a:bodyPr>
          <a:lstStyle/>
          <a:p>
            <a:pPr algn="just" rtl="1">
              <a:buFont typeface="Wingdings" pitchFamily="2" charset="2"/>
              <a:buNone/>
            </a:pPr>
            <a:r>
              <a:rPr lang="fa-IR" sz="2400" dirty="0">
                <a:cs typeface="B Nazanin" pitchFamily="2" charset="-78"/>
              </a:rPr>
              <a:t>بحث ارتينگ و سيستم زمين مقوله ای می باشد كه امروزه جزو يكي از مهمترين مباحث در صنايع نفت وگاز پتروشيمي ،</a:t>
            </a:r>
            <a:r>
              <a:rPr lang="ar-SA" sz="2400" dirty="0">
                <a:cs typeface="B Nazanin" pitchFamily="2" charset="-78"/>
              </a:rPr>
              <a:t> </a:t>
            </a:r>
            <a:r>
              <a:rPr lang="fa-IR" sz="2400" dirty="0">
                <a:cs typeface="B Nazanin" pitchFamily="2" charset="-78"/>
              </a:rPr>
              <a:t> صنعت ، ساختمان سازی ، مخابرات</a:t>
            </a:r>
            <a:r>
              <a:rPr lang="ar-SA" sz="2400" dirty="0">
                <a:cs typeface="B Nazanin" pitchFamily="2" charset="-78"/>
              </a:rPr>
              <a:t> </a:t>
            </a:r>
            <a:r>
              <a:rPr lang="fa-IR" sz="2400" dirty="0">
                <a:cs typeface="B Nazanin" pitchFamily="2" charset="-78"/>
              </a:rPr>
              <a:t>، كامپيوتر و ...</a:t>
            </a:r>
            <a:r>
              <a:rPr lang="ar-SA" sz="2400" dirty="0">
                <a:cs typeface="B Nazanin" pitchFamily="2" charset="-78"/>
              </a:rPr>
              <a:t> </a:t>
            </a:r>
            <a:r>
              <a:rPr lang="fa-IR" sz="2400" dirty="0">
                <a:cs typeface="B Nazanin" pitchFamily="2" charset="-78"/>
              </a:rPr>
              <a:t> به</a:t>
            </a:r>
            <a:r>
              <a:rPr lang="ar-SA" sz="2400" dirty="0">
                <a:cs typeface="B Nazanin" pitchFamily="2" charset="-78"/>
              </a:rPr>
              <a:t> </a:t>
            </a:r>
            <a:r>
              <a:rPr lang="fa-IR" sz="2400" dirty="0">
                <a:cs typeface="B Nazanin" pitchFamily="2" charset="-78"/>
              </a:rPr>
              <a:t> شمار مي آيد</a:t>
            </a:r>
            <a:r>
              <a:rPr lang="fa-IR" sz="2400" dirty="0" smtClean="0">
                <a:cs typeface="B Nazanin" pitchFamily="2" charset="-78"/>
              </a:rPr>
              <a:t>.</a:t>
            </a:r>
          </a:p>
          <a:p>
            <a:pPr algn="just" rtl="1">
              <a:buFont typeface="Wingdings" pitchFamily="2" charset="2"/>
              <a:buNone/>
            </a:pPr>
            <a:r>
              <a:rPr lang="fa-IR" sz="2400" dirty="0" smtClean="0">
                <a:cs typeface="B Nazanin" pitchFamily="2" charset="-78"/>
              </a:rPr>
              <a:t> </a:t>
            </a:r>
            <a:r>
              <a:rPr lang="fa-IR" sz="2400" dirty="0">
                <a:cs typeface="B Nazanin" pitchFamily="2" charset="-78"/>
              </a:rPr>
              <a:t>در حال </a:t>
            </a:r>
            <a:r>
              <a:rPr lang="ar-SA" sz="2400" dirty="0">
                <a:cs typeface="B Nazanin" pitchFamily="2" charset="-78"/>
              </a:rPr>
              <a:t> </a:t>
            </a:r>
            <a:r>
              <a:rPr lang="fa-IR" sz="2400" dirty="0">
                <a:cs typeface="B Nazanin" pitchFamily="2" charset="-78"/>
              </a:rPr>
              <a:t>حاضر نياز</a:t>
            </a:r>
            <a:r>
              <a:rPr lang="ar-SA" sz="2400" dirty="0">
                <a:cs typeface="B Nazanin" pitchFamily="2" charset="-78"/>
              </a:rPr>
              <a:t> </a:t>
            </a:r>
            <a:r>
              <a:rPr lang="fa-IR" sz="2400" dirty="0">
                <a:cs typeface="B Nazanin" pitchFamily="2" charset="-78"/>
              </a:rPr>
              <a:t>به سيستم زمين در كليه شبكه هاي كامپيوتری ، پست های برق ، تابلوهای برق صنعتي و ساختماني ، دكل هاي مخابراتي</a:t>
            </a:r>
            <a:r>
              <a:rPr lang="ar-SA" sz="2400" dirty="0">
                <a:cs typeface="B Nazanin" pitchFamily="2" charset="-78"/>
              </a:rPr>
              <a:t> </a:t>
            </a:r>
            <a:r>
              <a:rPr lang="fa-IR" sz="2400" dirty="0">
                <a:cs typeface="B Nazanin" pitchFamily="2" charset="-78"/>
              </a:rPr>
              <a:t> و راديويي</a:t>
            </a:r>
            <a:r>
              <a:rPr lang="ar-SA" sz="2400" dirty="0">
                <a:cs typeface="B Nazanin" pitchFamily="2" charset="-78"/>
              </a:rPr>
              <a:t> </a:t>
            </a:r>
            <a:r>
              <a:rPr lang="fa-IR" sz="2400" dirty="0">
                <a:cs typeface="B Nazanin" pitchFamily="2" charset="-78"/>
              </a:rPr>
              <a:t> و كليه</a:t>
            </a:r>
            <a:r>
              <a:rPr lang="ar-SA" sz="2400" dirty="0">
                <a:cs typeface="B Nazanin" pitchFamily="2" charset="-78"/>
              </a:rPr>
              <a:t> </a:t>
            </a:r>
            <a:r>
              <a:rPr lang="fa-IR" sz="2400" dirty="0">
                <a:cs typeface="B Nazanin" pitchFamily="2" charset="-78"/>
              </a:rPr>
              <a:t> دستگاه هاي ابزاردقيق</a:t>
            </a:r>
            <a:r>
              <a:rPr lang="ar-SA" sz="2400" dirty="0">
                <a:cs typeface="B Nazanin" pitchFamily="2" charset="-78"/>
              </a:rPr>
              <a:t> </a:t>
            </a:r>
            <a:r>
              <a:rPr lang="fa-IR" sz="2400" dirty="0">
                <a:cs typeface="B Nazanin" pitchFamily="2" charset="-78"/>
              </a:rPr>
              <a:t> و</a:t>
            </a:r>
            <a:r>
              <a:rPr lang="ar-SA" sz="2400" dirty="0">
                <a:cs typeface="B Nazanin" pitchFamily="2" charset="-78"/>
              </a:rPr>
              <a:t> </a:t>
            </a:r>
            <a:r>
              <a:rPr lang="fa-IR" sz="2400" dirty="0">
                <a:cs typeface="B Nazanin" pitchFamily="2" charset="-78"/>
              </a:rPr>
              <a:t> ماشين آلات </a:t>
            </a:r>
            <a:r>
              <a:rPr lang="ar-SA" sz="2400" dirty="0">
                <a:cs typeface="B Nazanin" pitchFamily="2" charset="-78"/>
              </a:rPr>
              <a:t> </a:t>
            </a:r>
            <a:r>
              <a:rPr lang="fa-IR" sz="2400" dirty="0">
                <a:cs typeface="B Nazanin" pitchFamily="2" charset="-78"/>
              </a:rPr>
              <a:t>صنعتي</a:t>
            </a:r>
            <a:r>
              <a:rPr lang="ar-SA" sz="2400" dirty="0">
                <a:cs typeface="B Nazanin" pitchFamily="2" charset="-78"/>
              </a:rPr>
              <a:t> </a:t>
            </a:r>
            <a:r>
              <a:rPr lang="fa-IR" sz="2400" dirty="0">
                <a:cs typeface="B Nazanin" pitchFamily="2" charset="-78"/>
              </a:rPr>
              <a:t> و حتي</a:t>
            </a:r>
            <a:r>
              <a:rPr lang="ar-SA" sz="2400" dirty="0">
                <a:cs typeface="B Nazanin" pitchFamily="2" charset="-78"/>
              </a:rPr>
              <a:t> </a:t>
            </a:r>
            <a:r>
              <a:rPr lang="fa-IR" sz="2400" dirty="0">
                <a:cs typeface="B Nazanin" pitchFamily="2" charset="-78"/>
              </a:rPr>
              <a:t> دستگاه هاي صوتي</a:t>
            </a:r>
            <a:r>
              <a:rPr lang="ar-SA" sz="2400" dirty="0">
                <a:cs typeface="B Nazanin" pitchFamily="2" charset="-78"/>
              </a:rPr>
              <a:t> </a:t>
            </a:r>
            <a:r>
              <a:rPr lang="fa-IR" sz="2400" dirty="0">
                <a:cs typeface="B Nazanin" pitchFamily="2" charset="-78"/>
              </a:rPr>
              <a:t>و تصويری موجود در منازل مبرم مي باشد.</a:t>
            </a:r>
            <a:r>
              <a:rPr lang="ar-SA" sz="2400" dirty="0">
                <a:cs typeface="B Nazanin" pitchFamily="2" charset="-78"/>
              </a:rPr>
              <a:t> </a:t>
            </a:r>
            <a:endParaRPr lang="fa-IR" sz="2400" dirty="0" smtClean="0">
              <a:cs typeface="B Nazanin" pitchFamily="2" charset="-78"/>
            </a:endParaRPr>
          </a:p>
          <a:p>
            <a:pPr algn="just" rtl="1">
              <a:buNone/>
            </a:pPr>
            <a:r>
              <a:rPr lang="fa-IR" sz="2400" dirty="0" smtClean="0">
                <a:cs typeface="B Nazanin" pitchFamily="2" charset="-78"/>
              </a:rPr>
              <a:t>ازآنجائی که مقاومت سیم ارت در برابر جریان برق از مقاومت بدن انسان کمتر است ، جریان برق از طریق این سیم به زمین منتقل خواهد شد.دستگاههای برقی سیار بوسیله سیمی که در دو شاخه آن تعبیه شده به پریز مخصوص متصل می گردد. برای دستگاهها و سازههای بزرگ باید تمامی کابلها به یک نقطه به نام چاه ارت (</a:t>
            </a:r>
            <a:r>
              <a:rPr lang="en-US" sz="2400" b="1" dirty="0" smtClean="0">
                <a:cs typeface="B Nazanin" pitchFamily="2" charset="-78"/>
              </a:rPr>
              <a:t>EARTH PEAT</a:t>
            </a:r>
            <a:r>
              <a:rPr lang="en-US" sz="2400" dirty="0" smtClean="0">
                <a:cs typeface="B Nazanin" pitchFamily="2" charset="-78"/>
              </a:rPr>
              <a:t>) </a:t>
            </a:r>
            <a:r>
              <a:rPr lang="fa-IR" sz="2400" dirty="0" smtClean="0">
                <a:cs typeface="B Nazanin" pitchFamily="2" charset="-78"/>
              </a:rPr>
              <a:t>متصل گردند.</a:t>
            </a:r>
          </a:p>
          <a:p>
            <a:pPr algn="just" rtl="1">
              <a:buFont typeface="Wingdings" pitchFamily="2" charset="2"/>
              <a:buNone/>
            </a:pPr>
            <a:endParaRPr lang="fa-IR" sz="2400" dirty="0">
              <a:cs typeface="B Nazanin" pitchFamily="2" charset="-78"/>
            </a:endParaRPr>
          </a:p>
          <a:p>
            <a:pPr algn="justLow">
              <a:buFont typeface="Wingdings" pitchFamily="2" charset="2"/>
              <a:buNone/>
            </a:pPr>
            <a:endParaRPr lang="en-US" sz="2400" dirty="0">
              <a:cs typeface="B Nazanin" pitchFamily="2" charset="-78"/>
            </a:endParaRPr>
          </a:p>
        </p:txBody>
      </p:sp>
    </p:spTree>
  </p:cSld>
  <p:clrMapOvr>
    <a:masterClrMapping/>
  </p:clrMapOvr>
  <p:transition spd="med">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85918" y="357166"/>
            <a:ext cx="6923088" cy="852487"/>
          </a:xfrm>
        </p:spPr>
        <p:txBody>
          <a:bodyPr>
            <a:normAutofit/>
          </a:bodyPr>
          <a:lstStyle/>
          <a:p>
            <a:pPr algn="r" rtl="1"/>
            <a:r>
              <a:rPr lang="fa-IR" dirty="0">
                <a:solidFill>
                  <a:srgbClr val="FF0000"/>
                </a:solidFill>
                <a:cs typeface="B Nazanin" pitchFamily="2" charset="-78"/>
              </a:rPr>
              <a:t>هدف و منظور از ايجاد سيستم ارتينگ</a:t>
            </a:r>
            <a:r>
              <a:rPr lang="ar-SA" dirty="0">
                <a:solidFill>
                  <a:srgbClr val="FF0000"/>
                </a:solidFill>
                <a:cs typeface="B Nazanin" pitchFamily="2" charset="-78"/>
              </a:rPr>
              <a:t> </a:t>
            </a:r>
            <a:endParaRPr lang="en-US" dirty="0">
              <a:solidFill>
                <a:srgbClr val="FF0000"/>
              </a:solidFill>
              <a:cs typeface="B Nazanin" pitchFamily="2" charset="-78"/>
            </a:endParaRPr>
          </a:p>
        </p:txBody>
      </p:sp>
      <p:sp>
        <p:nvSpPr>
          <p:cNvPr id="4099" name="Rectangle 3"/>
          <p:cNvSpPr>
            <a:spLocks noGrp="1" noChangeArrowheads="1"/>
          </p:cNvSpPr>
          <p:nvPr>
            <p:ph type="body" idx="1"/>
          </p:nvPr>
        </p:nvSpPr>
        <p:spPr/>
        <p:txBody>
          <a:bodyPr>
            <a:normAutofit/>
          </a:bodyPr>
          <a:lstStyle/>
          <a:p>
            <a:pPr marL="0" lvl="0" indent="0" algn="r" rtl="1" eaLnBrk="0" fontAlgn="base" hangingPunct="0">
              <a:spcBef>
                <a:spcPct val="0"/>
              </a:spcBef>
              <a:spcAft>
                <a:spcPct val="0"/>
              </a:spcAft>
              <a:buClr>
                <a:schemeClr val="accent4">
                  <a:lumMod val="75000"/>
                </a:schemeClr>
              </a:buClr>
              <a:buFont typeface="Wingdings" pitchFamily="2" charset="2"/>
              <a:buChar char="Ø"/>
              <a:tabLst>
                <a:tab pos="4479925" algn="l"/>
              </a:tabLst>
            </a:pPr>
            <a:r>
              <a:rPr lang="ar-SA" dirty="0" smtClean="0">
                <a:latin typeface="Times New Roman" pitchFamily="18" charset="0"/>
                <a:cs typeface="B Nazanin" pitchFamily="2" charset="-78"/>
              </a:rPr>
              <a:t>تامين حفاظت جاني انسانها </a:t>
            </a:r>
          </a:p>
          <a:p>
            <a:pPr marL="0" lvl="0" indent="0" algn="r" rtl="1" eaLnBrk="0" fontAlgn="base" hangingPunct="0">
              <a:spcBef>
                <a:spcPct val="0"/>
              </a:spcBef>
              <a:spcAft>
                <a:spcPct val="0"/>
              </a:spcAft>
              <a:buClr>
                <a:schemeClr val="accent4">
                  <a:lumMod val="75000"/>
                </a:schemeClr>
              </a:buClr>
              <a:buFont typeface="Wingdings" pitchFamily="2" charset="2"/>
              <a:buChar char="Ø"/>
              <a:tabLst>
                <a:tab pos="4479925" algn="l"/>
              </a:tabLst>
            </a:pPr>
            <a:r>
              <a:rPr lang="ar-SA" dirty="0" smtClean="0">
                <a:latin typeface="Times New Roman" pitchFamily="18" charset="0"/>
                <a:cs typeface="B Nazanin" pitchFamily="2" charset="-78"/>
              </a:rPr>
              <a:t>عملکرد مناسب دستگاهها </a:t>
            </a:r>
          </a:p>
          <a:p>
            <a:pPr marL="0" lvl="0" indent="0" algn="r" rtl="1" eaLnBrk="0" fontAlgn="base" hangingPunct="0">
              <a:spcBef>
                <a:spcPct val="0"/>
              </a:spcBef>
              <a:spcAft>
                <a:spcPct val="0"/>
              </a:spcAft>
              <a:buClr>
                <a:schemeClr val="accent4">
                  <a:lumMod val="75000"/>
                </a:schemeClr>
              </a:buClr>
              <a:buFont typeface="Wingdings" pitchFamily="2" charset="2"/>
              <a:buChar char="Ø"/>
            </a:pPr>
            <a:r>
              <a:rPr lang="ar-SA" dirty="0" smtClean="0">
                <a:latin typeface="Times New Roman" pitchFamily="18" charset="0"/>
                <a:cs typeface="B Nazanin" pitchFamily="2" charset="-78"/>
              </a:rPr>
              <a:t> کنترل نويز </a:t>
            </a:r>
            <a:endParaRPr lang="en-US" dirty="0" smtClean="0">
              <a:latin typeface="Times New Roman" pitchFamily="18" charset="0"/>
              <a:cs typeface="B Nazanin" pitchFamily="2" charset="-78"/>
            </a:endParaRPr>
          </a:p>
          <a:p>
            <a:pPr algn="just" rtl="1"/>
            <a:r>
              <a:rPr lang="fa-IR" dirty="0" smtClean="0">
                <a:cs typeface="B Nazanin" pitchFamily="2" charset="-78"/>
              </a:rPr>
              <a:t>جلوگيري </a:t>
            </a:r>
            <a:r>
              <a:rPr lang="fa-IR" dirty="0">
                <a:cs typeface="B Nazanin" pitchFamily="2" charset="-78"/>
              </a:rPr>
              <a:t>از تخريب تجهيزات الکتريکي و الکترونيکي</a:t>
            </a:r>
            <a:r>
              <a:rPr lang="ar-SA" dirty="0">
                <a:cs typeface="B Nazanin" pitchFamily="2" charset="-78"/>
              </a:rPr>
              <a:t> </a:t>
            </a:r>
          </a:p>
          <a:p>
            <a:pPr algn="just" rtl="1"/>
            <a:r>
              <a:rPr lang="fa-IR" dirty="0" smtClean="0">
                <a:cs typeface="B Nazanin" pitchFamily="2" charset="-78"/>
              </a:rPr>
              <a:t>براي </a:t>
            </a:r>
            <a:r>
              <a:rPr lang="fa-IR" dirty="0">
                <a:cs typeface="B Nazanin" pitchFamily="2" charset="-78"/>
              </a:rPr>
              <a:t>تثبيت ولتاژ در حالت هاي گذارا و بنابرين کاهش احتمال اضافه ولتاژحالت های گذرا</a:t>
            </a:r>
            <a:r>
              <a:rPr lang="ar-SA" dirty="0">
                <a:cs typeface="B Nazanin" pitchFamily="2" charset="-78"/>
              </a:rPr>
              <a:t> </a:t>
            </a:r>
            <a:r>
              <a:rPr lang="fa-IR" dirty="0" smtClean="0">
                <a:cs typeface="B Nazanin" pitchFamily="2" charset="-78"/>
              </a:rPr>
              <a:t>(كنترل نويز)</a:t>
            </a:r>
          </a:p>
          <a:p>
            <a:pPr algn="just" rtl="1"/>
            <a:endParaRPr lang="en-US" dirty="0">
              <a:cs typeface="B Nazanin"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1736" y="214290"/>
            <a:ext cx="6086460"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آسيبهاي برق</a:t>
            </a:r>
            <a:endParaRPr lang="en-US" dirty="0">
              <a:cs typeface="B Koodak" pitchFamily="2" charset="-78"/>
            </a:endParaRPr>
          </a:p>
        </p:txBody>
      </p:sp>
      <p:sp>
        <p:nvSpPr>
          <p:cNvPr id="5" name="Content Placeholder 2"/>
          <p:cNvSpPr>
            <a:spLocks noGrp="1"/>
          </p:cNvSpPr>
          <p:nvPr>
            <p:ph idx="1"/>
          </p:nvPr>
        </p:nvSpPr>
        <p:spPr>
          <a:xfrm>
            <a:off x="214282" y="1142984"/>
            <a:ext cx="8715436" cy="5500726"/>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r" rtl="1">
              <a:buNone/>
            </a:pPr>
            <a:r>
              <a:rPr lang="fa-IR" sz="2800" dirty="0" smtClean="0">
                <a:cs typeface="B Nazanin" pitchFamily="2" charset="-78"/>
              </a:rPr>
              <a:t>       آسیب های ناشي از برق به چهار گروه اصلی تقسیم بندی می شود :</a:t>
            </a:r>
          </a:p>
          <a:p>
            <a:pPr algn="r" rtl="1">
              <a:buNone/>
            </a:pPr>
            <a:endParaRPr lang="en-US" sz="2800" dirty="0" smtClean="0">
              <a:cs typeface="B Nazanin" pitchFamily="2" charset="-78"/>
            </a:endParaRPr>
          </a:p>
          <a:p>
            <a:pPr algn="r" rtl="1"/>
            <a:r>
              <a:rPr lang="fa-IR" sz="2800" dirty="0" smtClean="0">
                <a:solidFill>
                  <a:srgbClr val="FF0000"/>
                </a:solidFill>
                <a:cs typeface="B Nazanin" pitchFamily="2" charset="-78"/>
              </a:rPr>
              <a:t>آسيب هاي مستقیم : </a:t>
            </a:r>
            <a:endParaRPr lang="en-US" sz="2800" dirty="0" smtClean="0">
              <a:solidFill>
                <a:srgbClr val="FF0000"/>
              </a:solidFill>
              <a:cs typeface="B Nazanin" pitchFamily="2" charset="-78"/>
            </a:endParaRPr>
          </a:p>
          <a:p>
            <a:pPr algn="r" rtl="1">
              <a:buNone/>
            </a:pPr>
            <a:r>
              <a:rPr lang="fa-IR" sz="2800" dirty="0" smtClean="0">
                <a:cs typeface="B Nazanin" pitchFamily="2" charset="-78"/>
              </a:rPr>
              <a:t>  - برق گرفتگي ( مرگ در اثر شوك الكتريكي )</a:t>
            </a:r>
            <a:endParaRPr lang="en-US" sz="2800" dirty="0" smtClean="0">
              <a:cs typeface="B Nazanin" pitchFamily="2" charset="-78"/>
            </a:endParaRPr>
          </a:p>
          <a:p>
            <a:pPr algn="r" rtl="1">
              <a:buNone/>
            </a:pPr>
            <a:r>
              <a:rPr lang="fa-IR" sz="2800" dirty="0" smtClean="0">
                <a:cs typeface="B Nazanin" pitchFamily="2" charset="-78"/>
              </a:rPr>
              <a:t>  - شوک الکتریکی</a:t>
            </a:r>
            <a:endParaRPr lang="en-US" sz="2800" dirty="0" smtClean="0">
              <a:cs typeface="B Nazanin" pitchFamily="2" charset="-78"/>
            </a:endParaRPr>
          </a:p>
          <a:p>
            <a:pPr algn="r" rtl="1">
              <a:buNone/>
            </a:pPr>
            <a:r>
              <a:rPr lang="fa-IR" sz="2800" dirty="0" smtClean="0">
                <a:cs typeface="B Nazanin" pitchFamily="2" charset="-78"/>
              </a:rPr>
              <a:t>  - سوختگی</a:t>
            </a:r>
            <a:endParaRPr lang="en-US" sz="2800" dirty="0" smtClean="0">
              <a:cs typeface="B Nazanin" pitchFamily="2" charset="-78"/>
            </a:endParaRPr>
          </a:p>
          <a:p>
            <a:pPr algn="r" rtl="1"/>
            <a:r>
              <a:rPr lang="fa-IR" sz="2800" dirty="0" smtClean="0">
                <a:solidFill>
                  <a:srgbClr val="FF0000"/>
                </a:solidFill>
                <a:cs typeface="B Nazanin" pitchFamily="2" charset="-78"/>
              </a:rPr>
              <a:t>آسيب هاي غیرمستقیم :</a:t>
            </a:r>
            <a:endParaRPr lang="en-US" sz="2800" dirty="0" smtClean="0">
              <a:solidFill>
                <a:srgbClr val="FF0000"/>
              </a:solidFill>
              <a:cs typeface="B Nazanin" pitchFamily="2" charset="-78"/>
            </a:endParaRPr>
          </a:p>
          <a:p>
            <a:pPr algn="r" rtl="1">
              <a:buNone/>
            </a:pPr>
            <a:r>
              <a:rPr lang="fa-IR" sz="2800" dirty="0" smtClean="0">
                <a:cs typeface="B Nazanin" pitchFamily="2" charset="-78"/>
              </a:rPr>
              <a:t>  - سقوط</a:t>
            </a:r>
          </a:p>
          <a:p>
            <a:pPr algn="r" rtl="1">
              <a:buNone/>
            </a:pPr>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1000132" cy="1064190"/>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28</a:t>
            </a:fld>
            <a:endParaRPr lang="en-US"/>
          </a:p>
        </p:txBody>
      </p:sp>
      <p:pic>
        <p:nvPicPr>
          <p:cNvPr id="11" name="Picture 2"/>
          <p:cNvPicPr>
            <a:picLocks noChangeAspect="1" noChangeArrowheads="1"/>
          </p:cNvPicPr>
          <p:nvPr/>
        </p:nvPicPr>
        <p:blipFill>
          <a:blip r:embed="rId3"/>
          <a:srcRect/>
          <a:stretch>
            <a:fillRect/>
          </a:stretch>
        </p:blipFill>
        <p:spPr bwMode="auto">
          <a:xfrm>
            <a:off x="571472" y="4572008"/>
            <a:ext cx="1779389" cy="17472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آسيبهاي برق (شوك الكتريكي)</a:t>
            </a:r>
            <a:endParaRPr lang="en-US" dirty="0">
              <a:cs typeface="B Koodak" pitchFamily="2" charset="-78"/>
            </a:endParaRPr>
          </a:p>
        </p:txBody>
      </p:sp>
      <p:sp>
        <p:nvSpPr>
          <p:cNvPr id="5" name="Content Placeholder 2"/>
          <p:cNvSpPr txBox="1">
            <a:spLocks/>
          </p:cNvSpPr>
          <p:nvPr/>
        </p:nvSpPr>
        <p:spPr>
          <a:xfrm>
            <a:off x="214282" y="1357274"/>
            <a:ext cx="8715436" cy="5072122"/>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buClr>
                <a:srgbClr val="FF33CC"/>
              </a:buClr>
              <a:buFont typeface="Wingdings" pitchFamily="2" charset="2"/>
              <a:buChar char="ü"/>
            </a:pPr>
            <a:r>
              <a:rPr kumimoji="0" lang="fa-IR" sz="2800" b="1" i="0" u="none" strike="noStrike" kern="1200" cap="none" spc="0" normalizeH="0" baseline="0" noProof="0" dirty="0" smtClean="0">
                <a:ln>
                  <a:noFill/>
                </a:ln>
                <a:solidFill>
                  <a:srgbClr val="FF0000"/>
                </a:solidFill>
                <a:effectLst/>
                <a:uLnTx/>
                <a:uFillTx/>
                <a:latin typeface="+mn-lt"/>
                <a:ea typeface="+mn-ea"/>
                <a:cs typeface="B Nazanin" pitchFamily="2" charset="-78"/>
              </a:rPr>
              <a:t>       </a:t>
            </a:r>
            <a:r>
              <a:rPr lang="fa-IR" sz="2800" b="1" dirty="0" smtClean="0">
                <a:solidFill>
                  <a:srgbClr val="FF0000"/>
                </a:solidFill>
                <a:cs typeface="B Nazanin" pitchFamily="2" charset="-78"/>
              </a:rPr>
              <a:t>شوک الکتریکی</a:t>
            </a:r>
          </a:p>
          <a:p>
            <a:pPr algn="r" rtl="1">
              <a:buClr>
                <a:srgbClr val="FF33CC"/>
              </a:buClr>
            </a:pPr>
            <a:endParaRPr lang="en-US" sz="2800" dirty="0" smtClean="0">
              <a:cs typeface="B Nazanin" pitchFamily="2" charset="-78"/>
            </a:endParaRPr>
          </a:p>
          <a:p>
            <a:pPr algn="r" rtl="1"/>
            <a:r>
              <a:rPr lang="fa-IR" sz="2800" dirty="0" smtClean="0">
                <a:cs typeface="B Nazanin" pitchFamily="2" charset="-78"/>
              </a:rPr>
              <a:t>- شوک الکتریکی زمانی ایجاد می شود که جریان برق از بدن انسان عبور كند .</a:t>
            </a:r>
            <a:endParaRPr lang="en-US" sz="2800" dirty="0" smtClean="0">
              <a:cs typeface="B Nazanin" pitchFamily="2" charset="-78"/>
            </a:endParaRPr>
          </a:p>
          <a:p>
            <a:pPr algn="r" rtl="1">
              <a:buFontTx/>
              <a:buChar char="-"/>
            </a:pPr>
            <a:r>
              <a:rPr lang="fa-IR" sz="2800" dirty="0" smtClean="0">
                <a:cs typeface="B Nazanin" pitchFamily="2" charset="-78"/>
              </a:rPr>
              <a:t> اگر یک قسمت از بدن شما مدار الکتریکی را به طرق زیر کامل کند دچار شوک الکتریکی خواهید شد :</a:t>
            </a:r>
          </a:p>
          <a:p>
            <a:pPr algn="r" rtl="1"/>
            <a:endParaRPr lang="en-US" sz="2800" dirty="0" smtClean="0">
              <a:cs typeface="B Nazanin" pitchFamily="2" charset="-78"/>
            </a:endParaRPr>
          </a:p>
          <a:p>
            <a:pPr algn="r" rtl="1">
              <a:buClr>
                <a:schemeClr val="accent6">
                  <a:lumMod val="75000"/>
                </a:schemeClr>
              </a:buClr>
              <a:buSzPct val="116000"/>
              <a:buFont typeface="Wingdings" pitchFamily="2" charset="2"/>
              <a:buChar char="Ø"/>
            </a:pPr>
            <a:r>
              <a:rPr lang="fa-IR" sz="2800" dirty="0" smtClean="0">
                <a:cs typeface="B Nazanin" pitchFamily="2" charset="-78"/>
              </a:rPr>
              <a:t> تماس همزمان با سیم برقدار و سيم</a:t>
            </a:r>
          </a:p>
          <a:p>
            <a:pPr algn="r" rtl="1">
              <a:buClr>
                <a:schemeClr val="accent6">
                  <a:lumMod val="75000"/>
                </a:schemeClr>
              </a:buClr>
              <a:buSzPct val="116000"/>
            </a:pPr>
            <a:r>
              <a:rPr lang="fa-IR" sz="2800" dirty="0" smtClean="0">
                <a:cs typeface="B Nazanin" pitchFamily="2" charset="-78"/>
              </a:rPr>
              <a:t> اتصال به زمين</a:t>
            </a:r>
          </a:p>
          <a:p>
            <a:pPr algn="r" rtl="1">
              <a:buClr>
                <a:schemeClr val="accent6">
                  <a:lumMod val="75000"/>
                </a:schemeClr>
              </a:buClr>
              <a:buSzPct val="116000"/>
            </a:pPr>
            <a:endParaRPr lang="en-US" sz="2800" dirty="0" smtClean="0">
              <a:cs typeface="B Nazanin" pitchFamily="2" charset="-78"/>
            </a:endParaRPr>
          </a:p>
          <a:p>
            <a:pPr algn="r" rtl="1">
              <a:buClr>
                <a:schemeClr val="accent6">
                  <a:lumMod val="75000"/>
                </a:schemeClr>
              </a:buClr>
              <a:buSzPct val="116000"/>
              <a:buFont typeface="Wingdings" pitchFamily="2" charset="2"/>
              <a:buChar char="Ø"/>
            </a:pPr>
            <a:r>
              <a:rPr lang="fa-IR" sz="2800" dirty="0" smtClean="0">
                <a:cs typeface="B Nazanin" pitchFamily="2" charset="-78"/>
              </a:rPr>
              <a:t> تماس همزمان با سیم برقدار و سیم </a:t>
            </a:r>
          </a:p>
          <a:p>
            <a:pPr algn="r" rtl="1">
              <a:buClr>
                <a:schemeClr val="accent6">
                  <a:lumMod val="75000"/>
                </a:schemeClr>
              </a:buClr>
              <a:buSzPct val="116000"/>
            </a:pPr>
            <a:r>
              <a:rPr lang="fa-IR" sz="2800" dirty="0" smtClean="0">
                <a:cs typeface="B Nazanin" pitchFamily="2" charset="-78"/>
              </a:rPr>
              <a:t>دیگر با یک ولتاژ متفاوت</a:t>
            </a:r>
            <a:endParaRPr lang="en-US" sz="2800" dirty="0" smtClean="0">
              <a:cs typeface="B Nazanin" pitchFamily="2" charset="-78"/>
            </a:endParaRPr>
          </a:p>
          <a:p>
            <a:pPr algn="r" rtl="1">
              <a:buClr>
                <a:srgbClr val="FF33CC"/>
              </a:buClr>
              <a:buSzPct val="150000"/>
              <a:buFont typeface="Wingdings" pitchFamily="2" charset="2"/>
              <a:buChar char="ü"/>
            </a:pPr>
            <a:endParaRPr lang="fa-IR" sz="2800" dirty="0" smtClean="0">
              <a:cs typeface="B Nazanin" pitchFamily="2" charset="-78"/>
            </a:endParaRPr>
          </a:p>
          <a:p>
            <a:endParaRPr lang="en-US" sz="2800" dirty="0"/>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071570" cy="1140203"/>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29</a:t>
            </a:fld>
            <a:endParaRPr lang="en-US"/>
          </a:p>
        </p:txBody>
      </p:sp>
      <p:pic>
        <p:nvPicPr>
          <p:cNvPr id="1026" name="Picture 2" descr="C:\Documents and Settings\e.ghoochani\My Documents\My Pictures\harim.jpg"/>
          <p:cNvPicPr>
            <a:picLocks noChangeAspect="1" noChangeArrowheads="1"/>
          </p:cNvPicPr>
          <p:nvPr/>
        </p:nvPicPr>
        <p:blipFill>
          <a:blip r:embed="rId3"/>
          <a:srcRect/>
          <a:stretch>
            <a:fillRect/>
          </a:stretch>
        </p:blipFill>
        <p:spPr bwMode="auto">
          <a:xfrm>
            <a:off x="428595" y="3426432"/>
            <a:ext cx="3857653" cy="28600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8" y="1071546"/>
            <a:ext cx="5514956" cy="714380"/>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r>
              <a:rPr lang="fa-IR" dirty="0" smtClean="0">
                <a:cs typeface="B Koodak" pitchFamily="2" charset="-78"/>
              </a:rPr>
              <a:t>مقدمه</a:t>
            </a:r>
            <a:endParaRPr lang="en-US" dirty="0">
              <a:cs typeface="B Koodak" pitchFamily="2" charset="-78"/>
            </a:endParaRPr>
          </a:p>
        </p:txBody>
      </p:sp>
      <p:sp>
        <p:nvSpPr>
          <p:cNvPr id="3" name="Content Placeholder 2"/>
          <p:cNvSpPr>
            <a:spLocks noGrp="1"/>
          </p:cNvSpPr>
          <p:nvPr>
            <p:ph idx="1"/>
          </p:nvPr>
        </p:nvSpPr>
        <p:spPr>
          <a:xfrm>
            <a:off x="457200" y="1831995"/>
            <a:ext cx="8229600" cy="4525963"/>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rtl="1">
              <a:buNone/>
            </a:pPr>
            <a:r>
              <a:rPr lang="fa-IR" dirty="0" smtClean="0">
                <a:cs typeface="B Mitra" pitchFamily="2" charset="-78"/>
              </a:rPr>
              <a:t>انسان از آغاز آفرينش به منظور استمرار حيات به كاروكوشش مشغول بوده و در اين راه سختي هاي بسياري را متحمل شده است.</a:t>
            </a:r>
          </a:p>
          <a:p>
            <a:pPr algn="just" rtl="1">
              <a:buNone/>
            </a:pPr>
            <a:endParaRPr lang="fa-IR" dirty="0" smtClean="0">
              <a:cs typeface="B Mitra" pitchFamily="2" charset="-78"/>
            </a:endParaRPr>
          </a:p>
          <a:p>
            <a:pPr algn="just" rtl="1">
              <a:buNone/>
            </a:pPr>
            <a:r>
              <a:rPr lang="fa-IR" dirty="0" smtClean="0">
                <a:cs typeface="B Mitra" pitchFamily="2" charset="-78"/>
              </a:rPr>
              <a:t> امروزه به علت رشد روز افزون جمعيت و به وجود آمدن صنايع بزرگ ، استفاده از انواع ماشين آلات ، تجهيزات ، فرايندها ، مواد شيميايي و ... امري گريز ناپذير شده است . صنعتي شدن و توليد فزاينده ، مخاطرات گوناگوني را براي نيروي كار به ارمغان آورده و موجب شده نيروي كار در معرض عوامل زيان آور بسيار قرار گيرد، عواملي كه جزء جدايي ناپذير صنعت و توليد به شمار مي آيند و همواره تندرستي نيروي كار را تهديد مي كنند . نيروي كاري هر كشور به ويژه كشورهاي در حال توسعه بخشي پراهميت از سرمايه ملي دانسته شده و از پايه هاي توسعه اقتصادي و اجتماعي محسوب مي شود. از اين رو حفاظت از تندرستي شاغلين و بهسازي محيط كار از اهميت بسياري برخوردار است ، چرا كه برخوردري از اقتصادي شكوفا و صنعت خودكفا بدون داشتن نيروي كار سالم و تندرست امكان پذير نخواهد بود .</a:t>
            </a:r>
            <a:r>
              <a:rPr lang="ar-SA" dirty="0" smtClean="0">
                <a:cs typeface="B Mitra" pitchFamily="2" charset="-78"/>
              </a:rPr>
              <a:t> </a:t>
            </a:r>
            <a:endParaRPr lang="fa-IR" dirty="0" smtClean="0">
              <a:cs typeface="B Mitra" pitchFamily="2" charset="-78"/>
            </a:endParaRPr>
          </a:p>
          <a:p>
            <a:pPr algn="just" rtl="1">
              <a:buNone/>
            </a:pPr>
            <a:endParaRPr lang="en-US" dirty="0">
              <a:cs typeface="B Mitra" pitchFamily="2" charset="-78"/>
            </a:endParaRPr>
          </a:p>
        </p:txBody>
      </p:sp>
      <p:pic>
        <p:nvPicPr>
          <p:cNvPr id="4" name="Picture 2" descr="F:\my file&amp; folders\مشخصات مرکز\آرم مرکز.bmp"/>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214282" y="214290"/>
            <a:ext cx="1428728" cy="1520237"/>
          </a:xfrm>
          <a:prstGeom prst="rect">
            <a:avLst/>
          </a:prstGeom>
          <a:noFill/>
        </p:spPr>
      </p:pic>
      <p:sp>
        <p:nvSpPr>
          <p:cNvPr id="5" name="Slide Number Placeholder 4"/>
          <p:cNvSpPr>
            <a:spLocks noGrp="1"/>
          </p:cNvSpPr>
          <p:nvPr>
            <p:ph type="sldNum" sz="quarter" idx="12"/>
          </p:nvPr>
        </p:nvSpPr>
        <p:spPr/>
        <p:txBody>
          <a:bodyPr/>
          <a:lstStyle/>
          <a:p>
            <a:fld id="{BC751F45-9E0E-4B4F-A6C7-E739C3EB3F30}" type="slidenum">
              <a:rPr lang="en-US" smtClean="0"/>
              <a:pPr/>
              <a:t>3</a:t>
            </a:fld>
            <a:endParaRPr lang="en-US"/>
          </a:p>
        </p:txBody>
      </p:sp>
      <p:sp>
        <p:nvSpPr>
          <p:cNvPr id="7" name="Rounded Rectangle 6"/>
          <p:cNvSpPr/>
          <p:nvPr/>
        </p:nvSpPr>
        <p:spPr>
          <a:xfrm>
            <a:off x="1928794" y="142852"/>
            <a:ext cx="6929486" cy="714380"/>
          </a:xfrm>
          <a:prstGeom prst="roundRect">
            <a:avLst/>
          </a:prstGeom>
          <a:solidFill>
            <a:srgbClr val="FDF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ايمني اولين اصل ضروري صنعت به شمار مي رود.</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خطرات شوك الكتريكي</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rgbClr val="FF33CC"/>
              </a:buClr>
              <a:buSzPct val="89000"/>
              <a:buFont typeface="Wingdings" pitchFamily="2" charset="2"/>
              <a:buChar char="ü"/>
            </a:pPr>
            <a:r>
              <a:rPr lang="fa-IR" sz="2800" dirty="0" smtClean="0">
                <a:cs typeface="B Nazanin" pitchFamily="2" charset="-78"/>
              </a:rPr>
              <a:t> جریان های بالای </a:t>
            </a:r>
            <a:r>
              <a:rPr lang="fa-IR" sz="2800" dirty="0" smtClean="0">
                <a:solidFill>
                  <a:srgbClr val="FF0000"/>
                </a:solidFill>
                <a:cs typeface="B Nazanin" pitchFamily="2" charset="-78"/>
              </a:rPr>
              <a:t>10 میلی آمپر </a:t>
            </a:r>
            <a:r>
              <a:rPr lang="fa-IR" sz="2800" dirty="0" smtClean="0">
                <a:cs typeface="B Nazanin" pitchFamily="2" charset="-78"/>
              </a:rPr>
              <a:t>باعث </a:t>
            </a:r>
            <a:r>
              <a:rPr lang="fa-IR" sz="2800" b="1" dirty="0" smtClean="0">
                <a:solidFill>
                  <a:schemeClr val="tx2"/>
                </a:solidFill>
                <a:cs typeface="B Nazanin" pitchFamily="2" charset="-78"/>
              </a:rPr>
              <a:t>فلج شدن </a:t>
            </a:r>
            <a:r>
              <a:rPr lang="fa-IR" sz="2800" dirty="0" smtClean="0">
                <a:cs typeface="B Nazanin" pitchFamily="2" charset="-78"/>
              </a:rPr>
              <a:t>یا </a:t>
            </a:r>
            <a:r>
              <a:rPr lang="fa-IR" sz="2800" b="1" dirty="0" smtClean="0">
                <a:solidFill>
                  <a:schemeClr val="tx2"/>
                </a:solidFill>
                <a:cs typeface="B Nazanin" pitchFamily="2" charset="-78"/>
              </a:rPr>
              <a:t>خشك شدن عضلات </a:t>
            </a:r>
            <a:r>
              <a:rPr lang="fa-IR" sz="2800" dirty="0" smtClean="0">
                <a:cs typeface="B Nazanin" pitchFamily="2" charset="-78"/>
              </a:rPr>
              <a:t>مي شود .</a:t>
            </a:r>
            <a:endParaRPr lang="en-US" sz="2800" dirty="0" smtClean="0">
              <a:cs typeface="B Nazanin" pitchFamily="2" charset="-78"/>
            </a:endParaRPr>
          </a:p>
          <a:p>
            <a:pPr algn="just" rtl="1">
              <a:buClr>
                <a:srgbClr val="FF33CC"/>
              </a:buClr>
              <a:buSzPct val="89000"/>
              <a:buFont typeface="Wingdings" pitchFamily="2" charset="2"/>
              <a:buChar char="ü"/>
            </a:pPr>
            <a:r>
              <a:rPr lang="fa-IR" sz="2800" dirty="0" smtClean="0">
                <a:cs typeface="B Nazanin" pitchFamily="2" charset="-78"/>
              </a:rPr>
              <a:t> معمولا جريان </a:t>
            </a:r>
            <a:r>
              <a:rPr lang="fa-IR" sz="2800" dirty="0" smtClean="0">
                <a:solidFill>
                  <a:srgbClr val="FF0000"/>
                </a:solidFill>
                <a:cs typeface="B Nazanin" pitchFamily="2" charset="-78"/>
              </a:rPr>
              <a:t>30 ميلي آمپر </a:t>
            </a:r>
            <a:r>
              <a:rPr lang="fa-IR" sz="2800" dirty="0" smtClean="0">
                <a:cs typeface="B Nazanin" pitchFamily="2" charset="-78"/>
              </a:rPr>
              <a:t>باعث </a:t>
            </a:r>
            <a:r>
              <a:rPr lang="fa-IR" sz="2800" b="1" dirty="0" smtClean="0">
                <a:solidFill>
                  <a:schemeClr val="tx2"/>
                </a:solidFill>
                <a:cs typeface="B Nazanin" pitchFamily="2" charset="-78"/>
              </a:rPr>
              <a:t>فلج شدن  سيستم تنفسي </a:t>
            </a:r>
            <a:r>
              <a:rPr lang="fa-IR" sz="2800" dirty="0" smtClean="0">
                <a:cs typeface="B Nazanin" pitchFamily="2" charset="-78"/>
              </a:rPr>
              <a:t>مي گردد .</a:t>
            </a:r>
            <a:endParaRPr lang="en-US" sz="2800" dirty="0" smtClean="0">
              <a:cs typeface="B Nazanin" pitchFamily="2" charset="-78"/>
            </a:endParaRPr>
          </a:p>
          <a:p>
            <a:pPr algn="just" rtl="1">
              <a:buClr>
                <a:srgbClr val="FF33CC"/>
              </a:buClr>
              <a:buSzPct val="89000"/>
              <a:buFont typeface="Wingdings" pitchFamily="2" charset="2"/>
              <a:buChar char="ü"/>
            </a:pPr>
            <a:r>
              <a:rPr lang="fa-IR" sz="2800" dirty="0" smtClean="0">
                <a:cs typeface="B Nazanin" pitchFamily="2" charset="-78"/>
              </a:rPr>
              <a:t> </a:t>
            </a:r>
            <a:r>
              <a:rPr lang="ar-SA" sz="2800" dirty="0" smtClean="0">
                <a:cs typeface="B Nazanin" pitchFamily="2" charset="-78"/>
              </a:rPr>
              <a:t>جریان های بیش از </a:t>
            </a:r>
            <a:r>
              <a:rPr lang="ar-SA" sz="2800" dirty="0" smtClean="0">
                <a:solidFill>
                  <a:srgbClr val="FF0000"/>
                </a:solidFill>
                <a:cs typeface="B Nazanin" pitchFamily="2" charset="-78"/>
              </a:rPr>
              <a:t>75میلی آمپر </a:t>
            </a:r>
            <a:r>
              <a:rPr lang="ar-SA" sz="2800" dirty="0" smtClean="0">
                <a:cs typeface="B Nazanin" pitchFamily="2" charset="-78"/>
              </a:rPr>
              <a:t>باعث </a:t>
            </a:r>
            <a:r>
              <a:rPr lang="ar-SA" sz="2800" b="1" dirty="0" smtClean="0">
                <a:solidFill>
                  <a:schemeClr val="tx2"/>
                </a:solidFill>
                <a:cs typeface="B Nazanin" pitchFamily="2" charset="-78"/>
              </a:rPr>
              <a:t>فيبريلاسيون بطني </a:t>
            </a:r>
            <a:r>
              <a:rPr lang="ar-SA" sz="2800" dirty="0" smtClean="0">
                <a:cs typeface="B Nazanin" pitchFamily="2" charset="-78"/>
              </a:rPr>
              <a:t>مي شود( بي اثر شدن بسيار سريع ضربان قلب ) اين شرايط در چند دقيقه منجر به مرگ مي شود، مگر اين كه با وسيله مخصوصي ( كه دفيبريلاتور نام دارد ) به نجات قر</a:t>
            </a:r>
            <a:r>
              <a:rPr lang="fa-IR" sz="2800" dirty="0" smtClean="0">
                <a:cs typeface="B Nazanin" pitchFamily="2" charset="-78"/>
              </a:rPr>
              <a:t>ب</a:t>
            </a:r>
            <a:r>
              <a:rPr lang="ar-SA" sz="2800" dirty="0" smtClean="0">
                <a:cs typeface="B Nazanin" pitchFamily="2" charset="-78"/>
              </a:rPr>
              <a:t>اني شتاف</a:t>
            </a:r>
            <a:r>
              <a:rPr lang="fa-IR" sz="2800" dirty="0" smtClean="0">
                <a:cs typeface="B Nazanin" pitchFamily="2" charset="-78"/>
              </a:rPr>
              <a:t>ت.</a:t>
            </a:r>
            <a:endParaRPr lang="en-US" sz="2800" dirty="0" smtClean="0">
              <a:cs typeface="B Nazanin" pitchFamily="2" charset="-78"/>
            </a:endParaRPr>
          </a:p>
          <a:p>
            <a:pPr algn="just" rtl="1">
              <a:buClr>
                <a:srgbClr val="FF33CC"/>
              </a:buClr>
              <a:buSzPct val="89000"/>
              <a:buFont typeface="Wingdings" pitchFamily="2" charset="2"/>
              <a:buChar char="ü"/>
            </a:pPr>
            <a:r>
              <a:rPr lang="fa-IR" sz="2800" dirty="0" smtClean="0">
                <a:cs typeface="B Nazanin" pitchFamily="2" charset="-78"/>
              </a:rPr>
              <a:t> </a:t>
            </a:r>
            <a:r>
              <a:rPr lang="ar-SA" sz="2800" dirty="0" smtClean="0">
                <a:cs typeface="B Nazanin" pitchFamily="2" charset="-78"/>
              </a:rPr>
              <a:t>جریان با آمپراژ 75 میلی آمپر جریان زیادی نیست . یک دریل برقی 30 برابر این مقدار ، برق مصرف میکند .</a:t>
            </a:r>
            <a:endParaRPr lang="en-US" sz="2800" dirty="0" smtClean="0">
              <a:cs typeface="B Nazanin" pitchFamily="2" charset="-78"/>
            </a:endParaRPr>
          </a:p>
          <a:p>
            <a:pPr algn="just" rtl="1">
              <a:buClr>
                <a:srgbClr val="FF33CC"/>
              </a:buClr>
              <a:buSzPct val="89000"/>
              <a:buFont typeface="Wingdings" pitchFamily="2" charset="2"/>
              <a:buChar char="ü"/>
            </a:pPr>
            <a:r>
              <a:rPr lang="fa-IR" sz="2800" dirty="0" smtClean="0">
                <a:cs typeface="B Nazanin" pitchFamily="2" charset="-78"/>
              </a:rPr>
              <a:t> </a:t>
            </a:r>
            <a:r>
              <a:rPr lang="fa-IR" sz="2800" b="1" dirty="0" smtClean="0">
                <a:solidFill>
                  <a:schemeClr val="tx2"/>
                </a:solidFill>
                <a:cs typeface="B Nazanin" pitchFamily="2" charset="-78"/>
              </a:rPr>
              <a:t>فلج شدن قلب </a:t>
            </a:r>
            <a:r>
              <a:rPr lang="fa-IR" sz="2800" dirty="0" smtClean="0">
                <a:cs typeface="B Nazanin" pitchFamily="2" charset="-78"/>
              </a:rPr>
              <a:t>در جريان </a:t>
            </a:r>
            <a:r>
              <a:rPr lang="fa-IR" sz="2800" dirty="0" smtClean="0">
                <a:solidFill>
                  <a:srgbClr val="FF0000"/>
                </a:solidFill>
                <a:cs typeface="B Nazanin" pitchFamily="2" charset="-78"/>
              </a:rPr>
              <a:t>4 آمپر </a:t>
            </a:r>
            <a:r>
              <a:rPr lang="fa-IR" sz="2800" dirty="0" smtClean="0">
                <a:cs typeface="B Nazanin" pitchFamily="2" charset="-78"/>
              </a:rPr>
              <a:t>رخ مي دهد و بدين معنا است كه قلب اصلا نمي تواند عمل پمپاژ را انجام دهد . </a:t>
            </a:r>
            <a:endParaRPr lang="en-US" sz="2800" dirty="0" smtClean="0">
              <a:cs typeface="B Nazanin" pitchFamily="2" charset="-78"/>
            </a:endParaRPr>
          </a:p>
          <a:p>
            <a:pPr algn="just" rtl="1">
              <a:buClr>
                <a:srgbClr val="FF33CC"/>
              </a:buClr>
              <a:buSzPct val="89000"/>
              <a:buFont typeface="Wingdings" pitchFamily="2" charset="2"/>
              <a:buChar char="ü"/>
            </a:pPr>
            <a:r>
              <a:rPr lang="fa-IR" sz="2800" dirty="0" smtClean="0">
                <a:cs typeface="B Nazanin" pitchFamily="2" charset="-78"/>
              </a:rPr>
              <a:t> بافتها در جريانهاي بيش از </a:t>
            </a:r>
            <a:r>
              <a:rPr lang="fa-IR" sz="2800" dirty="0" smtClean="0">
                <a:solidFill>
                  <a:srgbClr val="FF0000"/>
                </a:solidFill>
                <a:cs typeface="B Nazanin" pitchFamily="2" charset="-78"/>
              </a:rPr>
              <a:t>5 آمپر </a:t>
            </a:r>
            <a:r>
              <a:rPr lang="fa-IR" sz="2800" dirty="0" smtClean="0">
                <a:cs typeface="B Nazanin" pitchFamily="2" charset="-78"/>
              </a:rPr>
              <a:t>دچار</a:t>
            </a:r>
            <a:r>
              <a:rPr lang="fa-IR" sz="2800" b="1" dirty="0" smtClean="0">
                <a:solidFill>
                  <a:schemeClr val="tx2"/>
                </a:solidFill>
                <a:cs typeface="B Nazanin" pitchFamily="2" charset="-78"/>
              </a:rPr>
              <a:t> سوختگي </a:t>
            </a:r>
            <a:r>
              <a:rPr lang="fa-IR" sz="2800" dirty="0" smtClean="0">
                <a:cs typeface="B Nazanin" pitchFamily="2" charset="-78"/>
              </a:rPr>
              <a:t>مي شوند .</a:t>
            </a:r>
            <a:endParaRPr lang="en-US" sz="28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14290"/>
            <a:ext cx="7572428" cy="928670"/>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200" dirty="0" smtClean="0">
                <a:cs typeface="B Koodak" pitchFamily="2" charset="-78"/>
              </a:rPr>
              <a:t>عكس العمل فيزيولوژيكي بدن در برابر افزايش جريان</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rgbClr val="FF33CC"/>
              </a:buClr>
              <a:buSzPct val="89000"/>
              <a:buFont typeface="Wingdings" pitchFamily="2" charset="2"/>
              <a:buChar char="ü"/>
            </a:pPr>
            <a:endParaRPr lang="en-US" sz="28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pic>
        <p:nvPicPr>
          <p:cNvPr id="7" name="BLOGGER_PHOTO_ID_5181941646564274770" descr="http://bp3.blogger.com/_o6rpep5dvIA/R-n0ePJEMlI/AAAAAAAAAMM/9eJ7AsWs0FA/s400/jad2.jpg"/>
          <p:cNvPicPr/>
          <p:nvPr/>
        </p:nvPicPr>
        <p:blipFill>
          <a:blip r:embed="rId3"/>
          <a:srcRect/>
          <a:stretch>
            <a:fillRect/>
          </a:stretch>
        </p:blipFill>
        <p:spPr bwMode="auto">
          <a:xfrm>
            <a:off x="142844" y="1285860"/>
            <a:ext cx="8786874" cy="53578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C751F45-9E0E-4B4F-A6C7-E739C3EB3F30}"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14290"/>
            <a:ext cx="7572428" cy="928670"/>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200" dirty="0" smtClean="0">
                <a:cs typeface="B Koodak" pitchFamily="2" charset="-78"/>
              </a:rPr>
              <a:t>صدماتي كه برق به بدن انسان وارد مي كند:</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rgbClr val="FF33CC"/>
              </a:buClr>
              <a:buSzPct val="89000"/>
              <a:buFont typeface="Wingdings" pitchFamily="2" charset="2"/>
              <a:buChar char="ü"/>
            </a:pPr>
            <a:r>
              <a:rPr lang="ar-SA" sz="2500" dirty="0" smtClean="0">
                <a:cs typeface="B Nazanin" pitchFamily="2" charset="-78"/>
              </a:rPr>
              <a:t>جدول </a:t>
            </a:r>
            <a:r>
              <a:rPr lang="fa-IR" sz="2500" dirty="0" smtClean="0">
                <a:cs typeface="B Nazanin" pitchFamily="2" charset="-78"/>
              </a:rPr>
              <a:t>زير</a:t>
            </a:r>
            <a:r>
              <a:rPr lang="ar-SA" sz="2500" dirty="0" smtClean="0">
                <a:cs typeface="B Nazanin" pitchFamily="2" charset="-78"/>
              </a:rPr>
              <a:t>نشان می دهد كه در ولتاژ های پایین مقاومت بدن بیشتر از ولتاژهای بالاست و با بالا رفتن ولتاژ مقاومت بدن تنزل می كند</a:t>
            </a:r>
            <a:endParaRPr lang="fa-IR" sz="2500" dirty="0" smtClean="0">
              <a:cs typeface="B Nazanin" pitchFamily="2" charset="-78"/>
            </a:endParaRPr>
          </a:p>
          <a:p>
            <a:pPr algn="just" rtl="1">
              <a:buClr>
                <a:srgbClr val="FF33CC"/>
              </a:buClr>
              <a:buSzPct val="89000"/>
            </a:pPr>
            <a:endParaRPr lang="fa-IR" sz="2500" dirty="0" smtClean="0">
              <a:cs typeface="B Nazanin" pitchFamily="2" charset="-78"/>
            </a:endParaRPr>
          </a:p>
          <a:p>
            <a:pPr algn="just" rtl="1">
              <a:buClr>
                <a:srgbClr val="FF33CC"/>
              </a:buClr>
              <a:buSzPct val="89000"/>
              <a:buFont typeface="Wingdings" pitchFamily="2" charset="2"/>
              <a:buChar char="ü"/>
            </a:pPr>
            <a:r>
              <a:rPr lang="ar-SA" sz="2500" dirty="0" smtClean="0">
                <a:cs typeface="B Nazanin" pitchFamily="2" charset="-78"/>
              </a:rPr>
              <a:t> خطرات و صدماتی كه برق به بدن انسان وارد می كند دو نوع است.</a:t>
            </a:r>
            <a:endParaRPr lang="fa-IR" sz="2500" dirty="0" smtClean="0">
              <a:cs typeface="B Nazanin" pitchFamily="2" charset="-78"/>
            </a:endParaRPr>
          </a:p>
          <a:p>
            <a:pPr algn="just" rtl="1">
              <a:buClr>
                <a:srgbClr val="FF33CC"/>
              </a:buClr>
              <a:buSzPct val="89000"/>
              <a:buFont typeface="Wingdings" pitchFamily="2" charset="2"/>
              <a:buChar char="ü"/>
            </a:pPr>
            <a:endParaRPr lang="fa-IR" sz="2500" dirty="0" smtClean="0">
              <a:cs typeface="B Nazanin" pitchFamily="2" charset="-78"/>
            </a:endParaRPr>
          </a:p>
          <a:p>
            <a:pPr algn="just" rtl="1">
              <a:buClr>
                <a:srgbClr val="FF33CC"/>
              </a:buClr>
              <a:buSzPct val="89000"/>
              <a:buFont typeface="Wingdings" pitchFamily="2" charset="2"/>
              <a:buChar char="ü"/>
            </a:pPr>
            <a:r>
              <a:rPr lang="fa-IR" sz="2500" dirty="0" smtClean="0">
                <a:cs typeface="B Nazanin" pitchFamily="2" charset="-78"/>
              </a:rPr>
              <a:t>ا</a:t>
            </a:r>
            <a:r>
              <a:rPr lang="ar-SA" sz="2500" dirty="0" smtClean="0">
                <a:cs typeface="B Nazanin" pitchFamily="2" charset="-78"/>
              </a:rPr>
              <a:t>لف: صدمات داخلی</a:t>
            </a:r>
            <a:endParaRPr lang="fa-IR" sz="2500" dirty="0" smtClean="0">
              <a:cs typeface="B Nazanin" pitchFamily="2" charset="-78"/>
            </a:endParaRPr>
          </a:p>
          <a:p>
            <a:pPr algn="just" rtl="1">
              <a:buClr>
                <a:srgbClr val="FF33CC"/>
              </a:buClr>
              <a:buSzPct val="89000"/>
            </a:pPr>
            <a:endParaRPr lang="fa-IR" sz="2500" dirty="0" smtClean="0">
              <a:cs typeface="B Nazanin" pitchFamily="2" charset="-78"/>
            </a:endParaRPr>
          </a:p>
          <a:p>
            <a:pPr algn="just" rtl="1">
              <a:buClr>
                <a:srgbClr val="FF33CC"/>
              </a:buClr>
              <a:buSzPct val="89000"/>
              <a:buFont typeface="Wingdings" pitchFamily="2" charset="2"/>
              <a:buChar char="ü"/>
            </a:pPr>
            <a:r>
              <a:rPr lang="ar-SA" sz="2500" dirty="0" smtClean="0">
                <a:cs typeface="B Nazanin" pitchFamily="2" charset="-78"/>
              </a:rPr>
              <a:t> ب:صدمات</a:t>
            </a:r>
            <a:r>
              <a:rPr lang="fa-IR" sz="2500" dirty="0" smtClean="0">
                <a:cs typeface="B Nazanin" pitchFamily="2" charset="-78"/>
              </a:rPr>
              <a:t> </a:t>
            </a:r>
            <a:r>
              <a:rPr lang="ar-SA" sz="2500" dirty="0" smtClean="0">
                <a:cs typeface="B Nazanin" pitchFamily="2" charset="-78"/>
              </a:rPr>
              <a:t>خارجی </a:t>
            </a:r>
            <a:endParaRPr lang="fa-IR" sz="2500" dirty="0" smtClean="0">
              <a:cs typeface="B Nazanin" pitchFamily="2" charset="-78"/>
            </a:endParaRPr>
          </a:p>
          <a:p>
            <a:pPr algn="just" rtl="1">
              <a:buClr>
                <a:srgbClr val="FF33CC"/>
              </a:buClr>
              <a:buSzPct val="89000"/>
            </a:pPr>
            <a:r>
              <a:rPr lang="ar-SA" sz="2500" dirty="0" smtClean="0">
                <a:cs typeface="B Nazanin" pitchFamily="2" charset="-78"/>
              </a:rPr>
              <a:t/>
            </a:r>
            <a:br>
              <a:rPr lang="ar-SA" sz="2500" dirty="0" smtClean="0">
                <a:cs typeface="B Nazanin" pitchFamily="2" charset="-78"/>
              </a:rPr>
            </a:br>
            <a:endParaRPr lang="en-US" sz="25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8" name="Slide Number Placeholder 7"/>
          <p:cNvSpPr>
            <a:spLocks noGrp="1"/>
          </p:cNvSpPr>
          <p:nvPr>
            <p:ph type="sldNum" sz="quarter" idx="12"/>
          </p:nvPr>
        </p:nvSpPr>
        <p:spPr/>
        <p:txBody>
          <a:bodyPr/>
          <a:lstStyle/>
          <a:p>
            <a:fld id="{BC751F45-9E0E-4B4F-A6C7-E739C3EB3F30}" type="slidenum">
              <a:rPr lang="en-US" smtClean="0"/>
              <a:pPr/>
              <a:t>32</a:t>
            </a:fld>
            <a:endParaRPr lang="en-US"/>
          </a:p>
        </p:txBody>
      </p:sp>
      <p:graphicFrame>
        <p:nvGraphicFramePr>
          <p:cNvPr id="9" name="Table 8"/>
          <p:cNvGraphicFramePr>
            <a:graphicFrameLocks noGrp="1"/>
          </p:cNvGraphicFramePr>
          <p:nvPr/>
        </p:nvGraphicFramePr>
        <p:xfrm>
          <a:off x="428598" y="3214686"/>
          <a:ext cx="6000790" cy="3406901"/>
        </p:xfrm>
        <a:graphic>
          <a:graphicData uri="http://schemas.openxmlformats.org/drawingml/2006/table">
            <a:tbl>
              <a:tblPr rtl="1">
                <a:tableStyleId>{C4B1156A-380E-4F78-BDF5-A606A8083BF9}</a:tableStyleId>
              </a:tblPr>
              <a:tblGrid>
                <a:gridCol w="1200158"/>
                <a:gridCol w="1200158"/>
                <a:gridCol w="1200158"/>
                <a:gridCol w="1200158"/>
                <a:gridCol w="1200158"/>
              </a:tblGrid>
              <a:tr h="396538">
                <a:tc gridSpan="4">
                  <a:txBody>
                    <a:bodyPr/>
                    <a:lstStyle/>
                    <a:p>
                      <a:pPr algn="ctr" rtl="0"/>
                      <a:r>
                        <a:rPr lang="fa-IR" sz="1800" dirty="0">
                          <a:cs typeface="B Nazanin" pitchFamily="2" charset="-78"/>
                        </a:rPr>
                        <a:t>              مقاومت بر حسب اهم</a:t>
                      </a: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endParaRPr lang="en-US" sz="1800" dirty="0">
                        <a:cs typeface="B Nazanin" pitchFamily="2" charset="-78"/>
                      </a:endParaRPr>
                    </a:p>
                  </a:txBody>
                  <a:tcPr/>
                </a:tc>
              </a:tr>
              <a:tr h="599314">
                <a:tc>
                  <a:txBody>
                    <a:bodyPr/>
                    <a:lstStyle/>
                    <a:p>
                      <a:pPr algn="ctr" rtl="1"/>
                      <a:r>
                        <a:rPr lang="ar-SA" sz="1800">
                          <a:cs typeface="B Nazanin" pitchFamily="2" charset="-78"/>
                        </a:rPr>
                        <a:t>بیشتر از 220ولت</a:t>
                      </a:r>
                    </a:p>
                  </a:txBody>
                  <a:tcPr marL="9525" marR="9525" marT="9525" marB="9525" anchor="ctr"/>
                </a:tc>
                <a:tc>
                  <a:txBody>
                    <a:bodyPr/>
                    <a:lstStyle/>
                    <a:p>
                      <a:pPr algn="ctr" rtl="1"/>
                      <a:r>
                        <a:rPr lang="fa-IR" sz="1800" dirty="0">
                          <a:cs typeface="B Nazanin" pitchFamily="2" charset="-78"/>
                        </a:rPr>
                        <a:t>220 ولت</a:t>
                      </a:r>
                    </a:p>
                  </a:txBody>
                  <a:tcPr marL="9525" marR="9525" marT="9525" marB="9525" anchor="ctr"/>
                </a:tc>
                <a:tc>
                  <a:txBody>
                    <a:bodyPr/>
                    <a:lstStyle/>
                    <a:p>
                      <a:pPr algn="ctr" rtl="1"/>
                      <a:r>
                        <a:rPr lang="fa-IR" sz="1800">
                          <a:cs typeface="B Nazanin" pitchFamily="2" charset="-78"/>
                        </a:rPr>
                        <a:t>127ولت </a:t>
                      </a:r>
                    </a:p>
                  </a:txBody>
                  <a:tcPr marL="9525" marR="9525" marT="9525" marB="9525" anchor="ctr"/>
                </a:tc>
                <a:tc>
                  <a:txBody>
                    <a:bodyPr/>
                    <a:lstStyle/>
                    <a:p>
                      <a:pPr algn="ctr" rtl="1"/>
                      <a:r>
                        <a:rPr lang="ar-SA" sz="1800">
                          <a:cs typeface="B Nazanin" pitchFamily="2" charset="-78"/>
                        </a:rPr>
                        <a:t>كمتر از 65 ولت</a:t>
                      </a:r>
                    </a:p>
                  </a:txBody>
                  <a:tcPr marL="9525" marR="9525" marT="9525" marB="9525" anchor="ctr"/>
                </a:tc>
                <a:tc>
                  <a:txBody>
                    <a:bodyPr/>
                    <a:lstStyle/>
                    <a:p>
                      <a:pPr algn="ctr" rtl="1"/>
                      <a:r>
                        <a:rPr lang="ar-SA" sz="1800" dirty="0">
                          <a:cs typeface="B Nazanin" pitchFamily="2" charset="-78"/>
                        </a:rPr>
                        <a:t>مسیر جریان در بدن</a:t>
                      </a:r>
                    </a:p>
                  </a:txBody>
                  <a:tcPr marL="9525" marR="9525" marT="9525" marB="9525" anchor="ctr"/>
                </a:tc>
              </a:tr>
              <a:tr h="375499">
                <a:tc>
                  <a:txBody>
                    <a:bodyPr/>
                    <a:lstStyle/>
                    <a:p>
                      <a:pPr algn="ctr" rtl="1"/>
                      <a:r>
                        <a:rPr lang="en-US" sz="1800">
                          <a:cs typeface="B Nazanin" pitchFamily="2" charset="-78"/>
                        </a:rPr>
                        <a:t>     650  </a:t>
                      </a:r>
                    </a:p>
                  </a:txBody>
                  <a:tcPr marL="9525" marR="9525" marT="9525" marB="9525" anchor="ctr"/>
                </a:tc>
                <a:tc>
                  <a:txBody>
                    <a:bodyPr/>
                    <a:lstStyle/>
                    <a:p>
                      <a:pPr algn="ctr" rtl="1"/>
                      <a:r>
                        <a:rPr lang="en-US" sz="1800">
                          <a:cs typeface="B Nazanin" pitchFamily="2" charset="-78"/>
                        </a:rPr>
                        <a:t> 800</a:t>
                      </a:r>
                    </a:p>
                  </a:txBody>
                  <a:tcPr marL="9525" marR="9525" marT="9525" marB="9525" anchor="ctr"/>
                </a:tc>
                <a:tc>
                  <a:txBody>
                    <a:bodyPr/>
                    <a:lstStyle/>
                    <a:p>
                      <a:pPr algn="ctr" rtl="1"/>
                      <a:r>
                        <a:rPr lang="en-US" sz="1800">
                          <a:cs typeface="B Nazanin" pitchFamily="2" charset="-78"/>
                        </a:rPr>
                        <a:t> 2500</a:t>
                      </a:r>
                    </a:p>
                  </a:txBody>
                  <a:tcPr marL="9525" marR="9525" marT="9525" marB="9525" anchor="ctr"/>
                </a:tc>
                <a:tc>
                  <a:txBody>
                    <a:bodyPr/>
                    <a:lstStyle/>
                    <a:p>
                      <a:pPr algn="ctr" rtl="1"/>
                      <a:r>
                        <a:rPr lang="en-US" sz="1800">
                          <a:cs typeface="B Nazanin" pitchFamily="2" charset="-78"/>
                        </a:rPr>
                        <a:t>    3200</a:t>
                      </a:r>
                    </a:p>
                  </a:txBody>
                  <a:tcPr marL="9525" marR="9525" marT="9525" marB="9525" anchor="ctr"/>
                </a:tc>
                <a:tc>
                  <a:txBody>
                    <a:bodyPr/>
                    <a:lstStyle/>
                    <a:p>
                      <a:pPr algn="ctr" rtl="1"/>
                      <a:r>
                        <a:rPr lang="fa-IR" sz="1800" dirty="0">
                          <a:cs typeface="B Nazanin" pitchFamily="2" charset="-78"/>
                        </a:rPr>
                        <a:t> كف دست تا شانه</a:t>
                      </a:r>
                    </a:p>
                  </a:txBody>
                  <a:tcPr marL="9525" marR="9525" marT="9525" marB="9525" anchor="ctr"/>
                </a:tc>
              </a:tr>
              <a:tr h="375499">
                <a:tc>
                  <a:txBody>
                    <a:bodyPr/>
                    <a:lstStyle/>
                    <a:p>
                      <a:pPr algn="ctr" rtl="1"/>
                      <a:r>
                        <a:rPr lang="en-US" sz="1800">
                          <a:cs typeface="B Nazanin" pitchFamily="2" charset="-78"/>
                        </a:rPr>
                        <a:t>     800</a:t>
                      </a:r>
                    </a:p>
                  </a:txBody>
                  <a:tcPr marL="9525" marR="9525" marT="9525" marB="9525" anchor="ctr"/>
                </a:tc>
                <a:tc>
                  <a:txBody>
                    <a:bodyPr/>
                    <a:lstStyle/>
                    <a:p>
                      <a:pPr algn="ctr" rtl="1"/>
                      <a:r>
                        <a:rPr lang="en-US" sz="1800" dirty="0">
                          <a:cs typeface="B Nazanin" pitchFamily="2" charset="-78"/>
                        </a:rPr>
                        <a:t>1200 </a:t>
                      </a:r>
                    </a:p>
                  </a:txBody>
                  <a:tcPr marL="9525" marR="9525" marT="9525" marB="9525" anchor="ctr"/>
                </a:tc>
                <a:tc>
                  <a:txBody>
                    <a:bodyPr/>
                    <a:lstStyle/>
                    <a:p>
                      <a:pPr algn="ctr" rtl="1"/>
                      <a:r>
                        <a:rPr lang="en-US" sz="1800">
                          <a:cs typeface="B Nazanin" pitchFamily="2" charset="-78"/>
                        </a:rPr>
                        <a:t> 2800</a:t>
                      </a:r>
                    </a:p>
                  </a:txBody>
                  <a:tcPr marL="9525" marR="9525" marT="9525" marB="9525" anchor="ctr"/>
                </a:tc>
                <a:tc>
                  <a:txBody>
                    <a:bodyPr/>
                    <a:lstStyle/>
                    <a:p>
                      <a:pPr algn="ctr" rtl="1"/>
                      <a:r>
                        <a:rPr lang="en-US" sz="1800" dirty="0">
                          <a:cs typeface="B Nazanin" pitchFamily="2" charset="-78"/>
                        </a:rPr>
                        <a:t>    3600</a:t>
                      </a:r>
                    </a:p>
                  </a:txBody>
                  <a:tcPr marL="9525" marR="9525" marT="9525" marB="9525" anchor="ctr"/>
                </a:tc>
                <a:tc>
                  <a:txBody>
                    <a:bodyPr/>
                    <a:lstStyle/>
                    <a:p>
                      <a:pPr algn="ctr" rtl="1"/>
                      <a:r>
                        <a:rPr lang="fa-IR" sz="1800" dirty="0">
                          <a:cs typeface="B Nazanin" pitchFamily="2" charset="-78"/>
                        </a:rPr>
                        <a:t>  شانه تا پا</a:t>
                      </a:r>
                    </a:p>
                  </a:txBody>
                  <a:tcPr marL="9525" marR="9525" marT="9525" marB="9525" anchor="ctr"/>
                </a:tc>
              </a:tr>
              <a:tr h="1467860">
                <a:tc>
                  <a:txBody>
                    <a:bodyPr/>
                    <a:lstStyle/>
                    <a:p>
                      <a:pPr algn="ctr" rtl="1"/>
                      <a:r>
                        <a:rPr lang="en-US" sz="1800" dirty="0">
                          <a:cs typeface="B Nazanin" pitchFamily="2" charset="-78"/>
                        </a:rPr>
                        <a:t>   1200</a:t>
                      </a:r>
                    </a:p>
                  </a:txBody>
                  <a:tcPr marL="9525" marR="9525" marT="9525" marB="9525" anchor="ctr"/>
                </a:tc>
                <a:tc>
                  <a:txBody>
                    <a:bodyPr/>
                    <a:lstStyle/>
                    <a:p>
                      <a:pPr algn="ctr" rtl="1"/>
                      <a:r>
                        <a:rPr lang="en-US" sz="1800" dirty="0">
                          <a:cs typeface="B Nazanin" pitchFamily="2" charset="-78"/>
                        </a:rPr>
                        <a:t> 1600</a:t>
                      </a:r>
                    </a:p>
                  </a:txBody>
                  <a:tcPr marL="9525" marR="9525" marT="9525" marB="9525" anchor="ctr"/>
                </a:tc>
                <a:tc>
                  <a:txBody>
                    <a:bodyPr/>
                    <a:lstStyle/>
                    <a:p>
                      <a:pPr algn="ctr" rtl="1"/>
                      <a:r>
                        <a:rPr lang="en-US" sz="1800" dirty="0">
                          <a:cs typeface="B Nazanin" pitchFamily="2" charset="-78"/>
                        </a:rPr>
                        <a:t>  3400</a:t>
                      </a:r>
                    </a:p>
                  </a:txBody>
                  <a:tcPr marL="9525" marR="9525" marT="9525" marB="9525" anchor="ctr"/>
                </a:tc>
                <a:tc>
                  <a:txBody>
                    <a:bodyPr/>
                    <a:lstStyle/>
                    <a:p>
                      <a:pPr algn="ctr" rtl="1"/>
                      <a:r>
                        <a:rPr lang="en-US" sz="1800" dirty="0">
                          <a:cs typeface="B Nazanin" pitchFamily="2" charset="-78"/>
                        </a:rPr>
                        <a:t>   4400</a:t>
                      </a:r>
                    </a:p>
                  </a:txBody>
                  <a:tcPr marL="9525" marR="9525" marT="9525" marB="9525" anchor="ctr"/>
                </a:tc>
                <a:tc>
                  <a:txBody>
                    <a:bodyPr/>
                    <a:lstStyle/>
                    <a:p>
                      <a:pPr algn="ctr" rtl="1"/>
                      <a:r>
                        <a:rPr lang="ar-SA" sz="1800" dirty="0">
                          <a:cs typeface="B Nazanin" pitchFamily="2" charset="-78"/>
                        </a:rPr>
                        <a:t>مسیر كف دست تا پاهاو مسیر كف دست راست تا كف دست چپ</a:t>
                      </a:r>
                    </a:p>
                  </a:txBody>
                  <a:tcPr marL="9525" marR="9525" marT="9525" marB="9525" anchor="ctr"/>
                </a:tc>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14290"/>
            <a:ext cx="7572428" cy="928670"/>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200" dirty="0" smtClean="0">
                <a:cs typeface="B Koodak" pitchFamily="2" charset="-78"/>
              </a:rPr>
              <a:t>صدماتي كه برق به بدن انسان وارد مي كند:</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rgbClr val="FF33CC"/>
              </a:buClr>
              <a:buSzPct val="89000"/>
              <a:buFont typeface="Wingdings" pitchFamily="2" charset="2"/>
              <a:buChar char="ü"/>
            </a:pPr>
            <a:r>
              <a:rPr lang="fa-IR" sz="2500" dirty="0" smtClean="0">
                <a:cs typeface="B Nazanin" pitchFamily="2" charset="-78"/>
              </a:rPr>
              <a:t>الف – صدمات داخلي:</a:t>
            </a:r>
          </a:p>
          <a:p>
            <a:pPr algn="just" rtl="1">
              <a:buClr>
                <a:srgbClr val="FF33CC"/>
              </a:buClr>
              <a:buSzPct val="89000"/>
              <a:buFont typeface="Wingdings" pitchFamily="2" charset="2"/>
              <a:buChar char="Ø"/>
            </a:pPr>
            <a:r>
              <a:rPr lang="fa-IR" sz="2500" dirty="0" smtClean="0">
                <a:cs typeface="B Nazanin" pitchFamily="2" charset="-78"/>
              </a:rPr>
              <a:t>صدماتی است كه بر اثر عبور جریان از بدن تأثیر روی مغز و قلب و یا سیستم تنفسی ایجاد می كند ، صدمات داخلی بسیار مهم است و موجب قطع تنفس، قطع تپش قلب و یا هر دو با هم می شود .</a:t>
            </a:r>
          </a:p>
          <a:p>
            <a:pPr algn="just" rtl="1">
              <a:buClr>
                <a:srgbClr val="FF33CC"/>
              </a:buClr>
              <a:buSzPct val="89000"/>
            </a:pPr>
            <a:endParaRPr lang="fa-IR" sz="2500" dirty="0" smtClean="0">
              <a:cs typeface="B Nazanin" pitchFamily="2" charset="-78"/>
            </a:endParaRPr>
          </a:p>
          <a:p>
            <a:pPr algn="just" rtl="1">
              <a:buClr>
                <a:srgbClr val="FF33CC"/>
              </a:buClr>
              <a:buSzPct val="89000"/>
              <a:buFont typeface="Wingdings" pitchFamily="2" charset="2"/>
              <a:buChar char="Ø"/>
            </a:pPr>
            <a:r>
              <a:rPr lang="fa-IR" sz="2500" dirty="0" smtClean="0">
                <a:cs typeface="B Nazanin" pitchFamily="2" charset="-78"/>
              </a:rPr>
              <a:t>در این حالت اگر سریعاًٌ از طریق تنفس</a:t>
            </a:r>
          </a:p>
          <a:p>
            <a:pPr algn="just" rtl="1">
              <a:buClr>
                <a:srgbClr val="FF33CC"/>
              </a:buClr>
              <a:buSzPct val="89000"/>
            </a:pPr>
            <a:r>
              <a:rPr lang="fa-IR" sz="2500" dirty="0" smtClean="0">
                <a:cs typeface="B Nazanin" pitchFamily="2" charset="-78"/>
              </a:rPr>
              <a:t> مصنوعی و یا ماساژ قلبی و یا دیگر راه ها</a:t>
            </a:r>
          </a:p>
          <a:p>
            <a:pPr algn="just" rtl="1">
              <a:buClr>
                <a:srgbClr val="FF33CC"/>
              </a:buClr>
              <a:buSzPct val="89000"/>
            </a:pPr>
            <a:r>
              <a:rPr lang="fa-IR" sz="2500" dirty="0" smtClean="0">
                <a:cs typeface="B Nazanin" pitchFamily="2" charset="-78"/>
              </a:rPr>
              <a:t> ( بستگی به نوع صدمه ) به شخص مصدوم</a:t>
            </a:r>
          </a:p>
          <a:p>
            <a:pPr algn="just" rtl="1">
              <a:buClr>
                <a:srgbClr val="FF33CC"/>
              </a:buClr>
              <a:buSzPct val="89000"/>
            </a:pPr>
            <a:r>
              <a:rPr lang="fa-IR" sz="2500" dirty="0" smtClean="0">
                <a:cs typeface="B Nazanin" pitchFamily="2" charset="-78"/>
              </a:rPr>
              <a:t> كمك نشود احتمال مرگ بسیار بالا خواهد </a:t>
            </a:r>
          </a:p>
          <a:p>
            <a:pPr algn="just" rtl="1">
              <a:buClr>
                <a:srgbClr val="FF33CC"/>
              </a:buClr>
              <a:buSzPct val="89000"/>
            </a:pPr>
            <a:r>
              <a:rPr lang="fa-IR" sz="2500" dirty="0" smtClean="0">
                <a:cs typeface="B Nazanin" pitchFamily="2" charset="-78"/>
              </a:rPr>
              <a:t>بود بطوری كه اگر در دقیقه اول به او كمك</a:t>
            </a:r>
          </a:p>
          <a:p>
            <a:pPr algn="just" rtl="1">
              <a:buClr>
                <a:srgbClr val="FF33CC"/>
              </a:buClr>
              <a:buSzPct val="89000"/>
            </a:pPr>
            <a:r>
              <a:rPr lang="fa-IR" sz="2500" dirty="0" smtClean="0">
                <a:cs typeface="B Nazanin" pitchFamily="2" charset="-78"/>
              </a:rPr>
              <a:t> شود 90 درصد احیا و پس از 6 دقیقه </a:t>
            </a:r>
          </a:p>
          <a:p>
            <a:pPr algn="just" rtl="1">
              <a:buClr>
                <a:srgbClr val="FF33CC"/>
              </a:buClr>
              <a:buSzPct val="89000"/>
            </a:pPr>
            <a:r>
              <a:rPr lang="fa-IR" sz="2500" dirty="0" smtClean="0">
                <a:cs typeface="B Nazanin" pitchFamily="2" charset="-78"/>
              </a:rPr>
              <a:t>10 درصد و بعد از گذشت 12 دقیقه احتمال</a:t>
            </a:r>
          </a:p>
          <a:p>
            <a:pPr algn="just" rtl="1">
              <a:buClr>
                <a:srgbClr val="FF33CC"/>
              </a:buClr>
              <a:buSzPct val="89000"/>
            </a:pPr>
            <a:r>
              <a:rPr lang="fa-IR" sz="2500" dirty="0" smtClean="0">
                <a:cs typeface="B Nazanin" pitchFamily="2" charset="-78"/>
              </a:rPr>
              <a:t> حیات و بازگشت به زندگی بسیار كم خواهد  شد. </a:t>
            </a:r>
            <a:endParaRPr lang="en-US" sz="25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8" name="Slide Number Placeholder 7"/>
          <p:cNvSpPr>
            <a:spLocks noGrp="1"/>
          </p:cNvSpPr>
          <p:nvPr>
            <p:ph type="sldNum" sz="quarter" idx="12"/>
          </p:nvPr>
        </p:nvSpPr>
        <p:spPr/>
        <p:txBody>
          <a:bodyPr/>
          <a:lstStyle/>
          <a:p>
            <a:fld id="{BC751F45-9E0E-4B4F-A6C7-E739C3EB3F30}" type="slidenum">
              <a:rPr lang="en-US" smtClean="0"/>
              <a:pPr/>
              <a:t>33</a:t>
            </a:fld>
            <a:endParaRPr lang="en-US"/>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8066" name="Picture 2" descr="C:\Documents and Settings\e.ghoochani\My Documents\My Pictures\untitledsfd.bmp"/>
          <p:cNvPicPr>
            <a:picLocks noChangeAspect="1" noChangeArrowheads="1"/>
          </p:cNvPicPr>
          <p:nvPr/>
        </p:nvPicPr>
        <p:blipFill>
          <a:blip r:embed="rId3"/>
          <a:srcRect/>
          <a:stretch>
            <a:fillRect/>
          </a:stretch>
        </p:blipFill>
        <p:spPr bwMode="auto">
          <a:xfrm>
            <a:off x="357158" y="3286124"/>
            <a:ext cx="3981450" cy="2667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circle(in)">
                                      <p:cBhvr>
                                        <p:cTn id="7" dur="2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14290"/>
            <a:ext cx="7572428" cy="928670"/>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200" dirty="0" smtClean="0">
                <a:cs typeface="B Koodak" pitchFamily="2" charset="-78"/>
              </a:rPr>
              <a:t>صدماتي كه برق به بدن انسان وارد مي كند:</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rgbClr val="FF33CC"/>
              </a:buClr>
              <a:buSzPct val="89000"/>
              <a:buFont typeface="Wingdings" pitchFamily="2" charset="2"/>
              <a:buChar char="ü"/>
            </a:pPr>
            <a:r>
              <a:rPr lang="ar-SA" sz="2400" dirty="0" smtClean="0">
                <a:cs typeface="B Nazanin" pitchFamily="2" charset="-78"/>
              </a:rPr>
              <a:t>ب- صدمات خارجی: صدمات خارجی به دو صورت امكان پذیر خواهد بود. </a:t>
            </a:r>
            <a:br>
              <a:rPr lang="ar-SA" sz="2400" dirty="0" smtClean="0">
                <a:cs typeface="B Nazanin" pitchFamily="2" charset="-78"/>
              </a:rPr>
            </a:br>
            <a:r>
              <a:rPr lang="ar-SA" sz="2400" dirty="0" smtClean="0">
                <a:cs typeface="B Nazanin" pitchFamily="2" charset="-78"/>
              </a:rPr>
              <a:t>1. پاشیدن جرقه به شخص، در این حالت بدون اینكه بدن شخص در معرض عبور جریان قرار گیرد بر اثر پاشیدن جرقه سوختگی هایی در سطح پوست بوجود می آید كه گاه ممكن است خطرناك و كشنده باشد.</a:t>
            </a:r>
            <a:endParaRPr lang="fa-IR" sz="2400" dirty="0" smtClean="0">
              <a:cs typeface="B Nazanin" pitchFamily="2" charset="-78"/>
            </a:endParaRPr>
          </a:p>
          <a:p>
            <a:pPr algn="just" rtl="1">
              <a:buClr>
                <a:srgbClr val="FF33CC"/>
              </a:buClr>
              <a:buSzPct val="89000"/>
              <a:buFont typeface="Wingdings" pitchFamily="2" charset="2"/>
              <a:buChar char="ü"/>
            </a:pPr>
            <a:endParaRPr lang="fa-IR" sz="2400" dirty="0" smtClean="0">
              <a:cs typeface="B Nazanin" pitchFamily="2" charset="-78"/>
            </a:endParaRPr>
          </a:p>
          <a:p>
            <a:pPr algn="just" rtl="1">
              <a:buClr>
                <a:srgbClr val="FF33CC"/>
              </a:buClr>
              <a:buSzPct val="89000"/>
              <a:buFont typeface="Wingdings" pitchFamily="2" charset="2"/>
              <a:buChar char="ü"/>
            </a:pPr>
            <a:r>
              <a:rPr lang="ar-SA" sz="2400" dirty="0" smtClean="0">
                <a:cs typeface="B Nazanin" pitchFamily="2" charset="-78"/>
              </a:rPr>
              <a:t> رعایت نكردن فاصله مجاز: در این حالت شخص مستقیماً در معرض عبور جریان برق قرار می گیرد بدین گونه كه با رعایت نكردن فاصلة مجاز بین خود و خطوط و تجهیزات فشار قوی و نزدیك شدن به آنها جریان شدیدی در حدود چندین آمپر همراه با قوس الكتریكی از بدن می گذرد و عكس العمل آنی و فوری ایجاد می نماید كه این عكس العمل باعث تكان و پرتاب شدید شخص حادثه دیده شده و در نتیجه قطع عبور جریان برق از بدن می گردد. </a:t>
            </a:r>
            <a:br>
              <a:rPr lang="ar-SA" sz="2400" dirty="0" smtClean="0">
                <a:cs typeface="B Nazanin" pitchFamily="2" charset="-78"/>
              </a:rPr>
            </a:br>
            <a:r>
              <a:rPr lang="ar-SA" sz="2400" dirty="0" smtClean="0">
                <a:cs typeface="B Nazanin" pitchFamily="2" charset="-78"/>
              </a:rPr>
              <a:t>این نوع برق گرفتگی به دلیل اینكه به مدت بسیار كمی جریان برق از بدن شخص عبور می كند صدمات داخلی را بوجود نمی آورد ولی سبب سوختگی های بسیار شدید كه ممكن است مرگ را به همراه داشته باشد موجب خواهد شد.</a:t>
            </a:r>
            <a:endParaRPr lang="fa-IR" sz="2400" dirty="0" smtClean="0">
              <a:cs typeface="B Nazanin" pitchFamily="2" charset="-78"/>
            </a:endParaRPr>
          </a:p>
          <a:p>
            <a:pPr algn="just" rtl="1">
              <a:buClr>
                <a:srgbClr val="FF33CC"/>
              </a:buClr>
              <a:buSzPct val="89000"/>
            </a:pPr>
            <a:r>
              <a:rPr lang="ar-SA" sz="2400" dirty="0" smtClean="0">
                <a:cs typeface="B Nazanin" pitchFamily="2" charset="-78"/>
              </a:rPr>
              <a:t/>
            </a:r>
            <a:br>
              <a:rPr lang="ar-SA" sz="2400" dirty="0" smtClean="0">
                <a:cs typeface="B Nazanin" pitchFamily="2" charset="-78"/>
              </a:rPr>
            </a:br>
            <a:endParaRPr lang="en-US" sz="24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8" name="Slide Number Placeholder 7"/>
          <p:cNvSpPr>
            <a:spLocks noGrp="1"/>
          </p:cNvSpPr>
          <p:nvPr>
            <p:ph type="sldNum" sz="quarter" idx="12"/>
          </p:nvPr>
        </p:nvSpPr>
        <p:spPr/>
        <p:txBody>
          <a:bodyPr/>
          <a:lstStyle/>
          <a:p>
            <a:fld id="{BC751F45-9E0E-4B4F-A6C7-E739C3EB3F30}" type="slidenum">
              <a:rPr lang="en-US" smtClean="0"/>
              <a:pPr/>
              <a:t>34</a:t>
            </a:fld>
            <a:endParaRPr lang="en-US"/>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14290"/>
            <a:ext cx="7572428" cy="928670"/>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200" dirty="0" smtClean="0">
                <a:cs typeface="B Koodak" pitchFamily="2" charset="-78"/>
              </a:rPr>
              <a:t>انواع اتصالي در برق گرفتگي</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ar-SA" sz="2400" dirty="0" smtClean="0">
                <a:cs typeface="B Nazanin" pitchFamily="2" charset="-78"/>
              </a:rPr>
              <a:t>فاز قرمز: اگر فردی دچار برق گرفتگی شد به طریقی كه مسیر عبور جریان قلب باشد. یعنی از یك دست وارد و از دست دیگر خارج شود همزمان با انقباض بطن چپ باشد فرد برق گرفته در این زمان كه </a:t>
            </a:r>
            <a:r>
              <a:rPr lang="fa-IR" sz="2400" dirty="0" smtClean="0">
                <a:cs typeface="B Nazanin" pitchFamily="2" charset="-78"/>
              </a:rPr>
              <a:t>0.02</a:t>
            </a:r>
            <a:r>
              <a:rPr lang="ar-SA" sz="2400" dirty="0" smtClean="0">
                <a:cs typeface="B Nazanin" pitchFamily="2" charset="-78"/>
              </a:rPr>
              <a:t>ثانیه است، می میرد كه این حالت را در اصطلاح فنی پزشكی </a:t>
            </a:r>
            <a:r>
              <a:rPr lang="ar-SA" sz="2400" dirty="0" smtClean="0">
                <a:solidFill>
                  <a:srgbClr val="FF0000"/>
                </a:solidFill>
                <a:cs typeface="B Nazanin" pitchFamily="2" charset="-78"/>
              </a:rPr>
              <a:t>فاز قرمز </a:t>
            </a:r>
            <a:r>
              <a:rPr lang="ar-SA" sz="2400" dirty="0" smtClean="0">
                <a:cs typeface="B Nazanin" pitchFamily="2" charset="-78"/>
              </a:rPr>
              <a:t>می گویند.</a:t>
            </a:r>
            <a:endParaRPr lang="fa-IR" sz="2400" dirty="0" smtClean="0">
              <a:cs typeface="B Nazanin" pitchFamily="2" charset="-78"/>
            </a:endParaRPr>
          </a:p>
          <a:p>
            <a:pPr algn="just" rtl="1"/>
            <a:r>
              <a:rPr lang="ar-SA" sz="2400" dirty="0" smtClean="0">
                <a:cs typeface="B Nazanin" pitchFamily="2" charset="-78"/>
              </a:rPr>
              <a:t> </a:t>
            </a:r>
            <a:br>
              <a:rPr lang="ar-SA" sz="2400" dirty="0" smtClean="0">
                <a:cs typeface="B Nazanin" pitchFamily="2" charset="-78"/>
              </a:rPr>
            </a:br>
            <a:r>
              <a:rPr lang="ar-SA" sz="2400" dirty="0" smtClean="0">
                <a:cs typeface="B Nazanin" pitchFamily="2" charset="-78"/>
              </a:rPr>
              <a:t>برق گرفتگی یك نوع </a:t>
            </a:r>
            <a:r>
              <a:rPr lang="ar-SA" sz="2400" dirty="0" smtClean="0">
                <a:solidFill>
                  <a:srgbClr val="FF0000"/>
                </a:solidFill>
                <a:cs typeface="B Nazanin" pitchFamily="2" charset="-78"/>
              </a:rPr>
              <a:t>ش</a:t>
            </a:r>
            <a:r>
              <a:rPr lang="fa-IR" sz="2400" dirty="0" smtClean="0">
                <a:solidFill>
                  <a:srgbClr val="FF0000"/>
                </a:solidFill>
                <a:cs typeface="B Nazanin" pitchFamily="2" charset="-78"/>
              </a:rPr>
              <a:t>و</a:t>
            </a:r>
            <a:r>
              <a:rPr lang="ar-SA" sz="2400" dirty="0" smtClean="0">
                <a:solidFill>
                  <a:srgbClr val="FF0000"/>
                </a:solidFill>
                <a:cs typeface="B Nazanin" pitchFamily="2" charset="-78"/>
              </a:rPr>
              <a:t>ك الكتریكی </a:t>
            </a:r>
            <a:r>
              <a:rPr lang="ar-SA" sz="2400" dirty="0" smtClean="0">
                <a:cs typeface="B Nazanin" pitchFamily="2" charset="-78"/>
              </a:rPr>
              <a:t>می باشد. بعبارت ساده تر یك نوع اتصالی است كه جهت روشن شدن مطلب به انواع اتصالی می پردازیم:</a:t>
            </a:r>
            <a:endParaRPr lang="fa-IR" sz="2400" dirty="0" smtClean="0">
              <a:cs typeface="B Nazanin" pitchFamily="2" charset="-78"/>
            </a:endParaRPr>
          </a:p>
          <a:p>
            <a:pPr algn="just" rtl="1"/>
            <a:r>
              <a:rPr lang="ar-SA" sz="2400" dirty="0" smtClean="0">
                <a:cs typeface="B Nazanin" pitchFamily="2" charset="-78"/>
              </a:rPr>
              <a:t> </a:t>
            </a:r>
            <a:br>
              <a:rPr lang="ar-SA" sz="2400" dirty="0" smtClean="0">
                <a:cs typeface="B Nazanin" pitchFamily="2" charset="-78"/>
              </a:rPr>
            </a:br>
            <a:r>
              <a:rPr lang="ar-SA" sz="2400" b="1" dirty="0" smtClean="0">
                <a:solidFill>
                  <a:schemeClr val="accent3">
                    <a:lumMod val="50000"/>
                  </a:schemeClr>
                </a:solidFill>
                <a:cs typeface="B Nazanin" pitchFamily="2" charset="-78"/>
              </a:rPr>
              <a:t>1- فاز به زمین </a:t>
            </a:r>
            <a:r>
              <a:rPr lang="ar-SA" sz="2400" dirty="0" smtClean="0">
                <a:cs typeface="B Nazanin" pitchFamily="2" charset="-78"/>
              </a:rPr>
              <a:t>: در این حالت كه حدود 90% حوادث چه از نظر شبكه و چه از نظر برق گرفتگی شامل می شود را در بر می گیرد، فرد یا ارتباط مستقیم با فاز و نول شبكه قرار گرفته و یا ارتباط مستقیم به فاز و زمین قرار می گیرد.</a:t>
            </a:r>
            <a:endParaRPr lang="fa-IR" sz="2400" dirty="0" smtClean="0">
              <a:cs typeface="B Nazanin" pitchFamily="2" charset="-78"/>
            </a:endParaRPr>
          </a:p>
          <a:p>
            <a:pPr algn="just" rtl="1"/>
            <a:r>
              <a:rPr lang="ar-SA" sz="2400" dirty="0" smtClean="0">
                <a:cs typeface="B Nazanin" pitchFamily="2" charset="-78"/>
              </a:rPr>
              <a:t>  </a:t>
            </a:r>
            <a:br>
              <a:rPr lang="ar-SA" sz="2400" dirty="0" smtClean="0">
                <a:cs typeface="B Nazanin" pitchFamily="2" charset="-78"/>
              </a:rPr>
            </a:br>
            <a:endParaRPr lang="ar-SA" sz="2400" dirty="0" smtClean="0">
              <a:cs typeface="B Nazanin" pitchFamily="2" charset="-78"/>
            </a:endParaRPr>
          </a:p>
          <a:p>
            <a:pPr algn="just" rtl="1"/>
            <a:r>
              <a:rPr lang="ar-SA" sz="2400" dirty="0" smtClean="0">
                <a:cs typeface="B Nazanin" pitchFamily="2" charset="-78"/>
              </a:rPr>
              <a:t/>
            </a:r>
            <a:br>
              <a:rPr lang="ar-SA" sz="2400" dirty="0" smtClean="0">
                <a:cs typeface="B Nazanin" pitchFamily="2" charset="-78"/>
              </a:rPr>
            </a:br>
            <a:endParaRPr lang="en-US" sz="24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8" name="Slide Number Placeholder 7"/>
          <p:cNvSpPr>
            <a:spLocks noGrp="1"/>
          </p:cNvSpPr>
          <p:nvPr>
            <p:ph type="sldNum" sz="quarter" idx="12"/>
          </p:nvPr>
        </p:nvSpPr>
        <p:spPr/>
        <p:txBody>
          <a:bodyPr/>
          <a:lstStyle/>
          <a:p>
            <a:fld id="{BC751F45-9E0E-4B4F-A6C7-E739C3EB3F30}" type="slidenum">
              <a:rPr lang="en-US" smtClean="0"/>
              <a:pPr/>
              <a:t>35</a:t>
            </a:fld>
            <a:endParaRPr lang="en-US"/>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14290"/>
            <a:ext cx="7572428" cy="642942"/>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200" dirty="0" smtClean="0">
                <a:cs typeface="B Koodak" pitchFamily="2" charset="-78"/>
              </a:rPr>
              <a:t>انواع اتصالي در برق گرفتگي</a:t>
            </a:r>
            <a:endParaRPr lang="en-US" sz="3200" dirty="0">
              <a:cs typeface="B Koodak" pitchFamily="2" charset="-78"/>
            </a:endParaRPr>
          </a:p>
        </p:txBody>
      </p:sp>
      <p:sp>
        <p:nvSpPr>
          <p:cNvPr id="5" name="Content Placeholder 2"/>
          <p:cNvSpPr txBox="1">
            <a:spLocks/>
          </p:cNvSpPr>
          <p:nvPr/>
        </p:nvSpPr>
        <p:spPr>
          <a:xfrm>
            <a:off x="214282" y="1000108"/>
            <a:ext cx="8715436" cy="564360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400" dirty="0" smtClean="0">
                <a:cs typeface="B Nazanin" pitchFamily="2" charset="-78"/>
              </a:rPr>
              <a:t>2-</a:t>
            </a:r>
            <a:r>
              <a:rPr lang="ar-SA" sz="2400" dirty="0" smtClean="0">
                <a:cs typeface="B Nazanin" pitchFamily="2" charset="-78"/>
              </a:rPr>
              <a:t> فاز به فاز: در این حالت فرد ارتباط به دو فاز پیدا می نماید، در مورد شبكه، عبور پرندگان با بال های بلند از بین دو فاز می تواند حوادثی را برای تأسیسات داشته باشد.</a:t>
            </a:r>
            <a:endParaRPr lang="fa-IR" sz="2400" dirty="0" smtClean="0">
              <a:cs typeface="B Nazanin" pitchFamily="2" charset="-78"/>
            </a:endParaRPr>
          </a:p>
          <a:p>
            <a:pPr algn="just" rtl="1"/>
            <a:r>
              <a:rPr lang="ar-SA" sz="2400" dirty="0" smtClean="0">
                <a:cs typeface="B Nazanin" pitchFamily="2" charset="-78"/>
              </a:rPr>
              <a:t> </a:t>
            </a:r>
            <a:br>
              <a:rPr lang="ar-SA" sz="2400" dirty="0" smtClean="0">
                <a:cs typeface="B Nazanin" pitchFamily="2" charset="-78"/>
              </a:rPr>
            </a:br>
            <a:r>
              <a:rPr lang="ar-SA" sz="2400" dirty="0" smtClean="0">
                <a:cs typeface="B Nazanin" pitchFamily="2" charset="-78"/>
              </a:rPr>
              <a:t>3- دو فاز به زمین: در این حالت ضمن ارتباط شخص به دو فاز جریان از طریق زمین هم برقرار می گردد یا به عبارتی تخلیه الكتریكی به زمین انجام می شود. در ارتباط با حوادث تأسیسات، زمانی كه یك حیوان مانند گربه بین دو فاز قرار گرفته و ارتباط با زمین هم دارد موجب قطع و حوادث در تأسیسات برقی می گردد.</a:t>
            </a:r>
            <a:endParaRPr lang="fa-IR" sz="2400" dirty="0" smtClean="0">
              <a:cs typeface="B Nazanin" pitchFamily="2" charset="-78"/>
            </a:endParaRPr>
          </a:p>
          <a:p>
            <a:pPr algn="just" rtl="1"/>
            <a:r>
              <a:rPr lang="ar-SA" sz="2400" dirty="0" smtClean="0">
                <a:cs typeface="B Nazanin" pitchFamily="2" charset="-78"/>
              </a:rPr>
              <a:t> </a:t>
            </a:r>
            <a:br>
              <a:rPr lang="ar-SA" sz="2400" dirty="0" smtClean="0">
                <a:cs typeface="B Nazanin" pitchFamily="2" charset="-78"/>
              </a:rPr>
            </a:br>
            <a:r>
              <a:rPr lang="ar-SA" sz="2400" dirty="0" smtClean="0">
                <a:cs typeface="B Nazanin" pitchFamily="2" charset="-78"/>
              </a:rPr>
              <a:t>4- سه فاز با هم: این حالت زمانی اتفاقی می افتد كه فرد روی سه فاز قرار بگیرد، ‌در ارتباط با حوادث تأسیسات این حالت را به هنگام افتادن شاخه درخت روی سه فاز در شبكه خواهیم داشت و باعث قطع جریان برق می گردد.</a:t>
            </a:r>
            <a:endParaRPr lang="fa-IR" sz="2400" dirty="0" smtClean="0">
              <a:cs typeface="B Nazanin" pitchFamily="2" charset="-78"/>
            </a:endParaRPr>
          </a:p>
          <a:p>
            <a:pPr algn="ctr" rtl="1"/>
            <a:r>
              <a:rPr lang="ar-SA" sz="2400" dirty="0" smtClean="0">
                <a:cs typeface="B Nazanin" pitchFamily="2" charset="-78"/>
              </a:rPr>
              <a:t> </a:t>
            </a:r>
            <a:br>
              <a:rPr lang="ar-SA" sz="2400" dirty="0" smtClean="0">
                <a:cs typeface="B Nazanin" pitchFamily="2" charset="-78"/>
              </a:rPr>
            </a:br>
            <a:r>
              <a:rPr lang="ar-SA" sz="2400" dirty="0" smtClean="0">
                <a:solidFill>
                  <a:srgbClr val="C00000"/>
                </a:solidFill>
                <a:cs typeface="B Nazanin" pitchFamily="2" charset="-78"/>
              </a:rPr>
              <a:t>و در منازل بیشترین اتفاق برق گرفتگی حالت اول است ( فاز به زمین ) زیرا كه كنتور تك فاز تشكیل شده از یك فاز و یك نول و حالت های 2 الی4 برای كسانی كه دركارگاه یا تأسیسات فشار قوی مانند خطوط انتقال و پستهای برق مشغول فعالیت می باشند ممكن است پیش بیاید</a:t>
            </a:r>
            <a:r>
              <a:rPr lang="ar-SA" sz="2400" dirty="0" smtClean="0">
                <a:cs typeface="B Nazanin" pitchFamily="2" charset="-78"/>
              </a:rPr>
              <a:t>.</a:t>
            </a:r>
          </a:p>
          <a:p>
            <a:pPr algn="just" rtl="1"/>
            <a:r>
              <a:rPr lang="ar-SA" sz="2400" dirty="0" smtClean="0">
                <a:cs typeface="B Nazanin" pitchFamily="2" charset="-78"/>
              </a:rPr>
              <a:t/>
            </a:r>
            <a:br>
              <a:rPr lang="ar-SA" sz="2400" dirty="0" smtClean="0">
                <a:cs typeface="B Nazanin" pitchFamily="2" charset="-78"/>
              </a:rPr>
            </a:br>
            <a:endParaRPr lang="en-US" sz="24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872792" cy="928694"/>
          </a:xfrm>
          <a:prstGeom prst="rect">
            <a:avLst/>
          </a:prstGeom>
          <a:noFill/>
        </p:spPr>
      </p:pic>
      <p:sp>
        <p:nvSpPr>
          <p:cNvPr id="8" name="Slide Number Placeholder 7"/>
          <p:cNvSpPr>
            <a:spLocks noGrp="1"/>
          </p:cNvSpPr>
          <p:nvPr>
            <p:ph type="sldNum" sz="quarter" idx="12"/>
          </p:nvPr>
        </p:nvSpPr>
        <p:spPr/>
        <p:txBody>
          <a:bodyPr/>
          <a:lstStyle/>
          <a:p>
            <a:fld id="{BC751F45-9E0E-4B4F-A6C7-E739C3EB3F30}" type="slidenum">
              <a:rPr lang="en-US" smtClean="0"/>
              <a:pPr/>
              <a:t>36</a:t>
            </a:fld>
            <a:endParaRPr lang="en-US"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14290"/>
            <a:ext cx="7572428" cy="1000132"/>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200" dirty="0" smtClean="0">
                <a:cs typeface="B Nazanin" pitchFamily="2" charset="-78"/>
              </a:rPr>
              <a:t>اگر ولتاژ برق بيش از 500 ولت باشد ( نظير کارخانه ها و مراکز برق ) سه حالت براي مصدوم اتفاق مي افتد </a:t>
            </a:r>
            <a:endParaRPr lang="en-US" sz="3200" dirty="0">
              <a:cs typeface="B Nazanin" pitchFamily="2" charset="-78"/>
            </a:endParaRPr>
          </a:p>
        </p:txBody>
      </p:sp>
      <p:sp>
        <p:nvSpPr>
          <p:cNvPr id="5" name="Content Placeholder 2"/>
          <p:cNvSpPr txBox="1">
            <a:spLocks/>
          </p:cNvSpPr>
          <p:nvPr/>
        </p:nvSpPr>
        <p:spPr>
          <a:xfrm>
            <a:off x="214282" y="1428736"/>
            <a:ext cx="8715436" cy="521497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400" dirty="0" smtClean="0">
                <a:cs typeface="B Nazanin" pitchFamily="2" charset="-78"/>
              </a:rPr>
              <a:t>1- شخص برق گرفته به محل بي خطري دور از کابل برق پرتاب شده است . در اينصورت نيازي به قطع برق نبوده و اقدامات بعدي بايد صورت گيرد</a:t>
            </a:r>
          </a:p>
          <a:p>
            <a:pPr algn="just" rtl="1"/>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2- شخص برق گرفته در کنار کابل برق افتاده اما بدن او با جريان برق تماس ندارد. در اينحالت شخص نجات دهنده بايد از نزديک شدن به مصدوم خودداري کرده و توسط عصا ، چوب ، طناب عايق يا ... مصدوم را به اندازه کافي از کابل دور نموده و کمکهاي اوليه را </a:t>
            </a:r>
            <a:r>
              <a:rPr lang="fa-IR" sz="2400" smtClean="0">
                <a:cs typeface="B Nazanin" pitchFamily="2" charset="-78"/>
              </a:rPr>
              <a:t>آغاز کند</a:t>
            </a:r>
          </a:p>
          <a:p>
            <a:pPr algn="just" rtl="1"/>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3- - شخص برق گرفته با کابل و جريان برق در تماس مستقيم مي باشد که به احتمال زياد به هلاکت وي خواهد انجاميد . در اينحالت شخص نجات دهنده پس از اطمينان کامل از قطع برق بايد بوسيله چنگک عايق ، زنجيري بر روي کابل بيندازد تا کابل به زمين اتصال يافته و بار الکتريسيته موجود در آن دفع گردد . سپس فورا" مصدوم را به پزشک برساند .</a:t>
            </a:r>
            <a:br>
              <a:rPr lang="fa-IR" sz="2400" dirty="0" smtClean="0">
                <a:cs typeface="B Nazanin" pitchFamily="2" charset="-78"/>
              </a:rPr>
            </a:br>
            <a:endParaRPr lang="en-US" sz="24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872792" cy="928694"/>
          </a:xfrm>
          <a:prstGeom prst="rect">
            <a:avLst/>
          </a:prstGeom>
          <a:noFill/>
        </p:spPr>
      </p:pic>
      <p:sp>
        <p:nvSpPr>
          <p:cNvPr id="8" name="Slide Number Placeholder 7"/>
          <p:cNvSpPr>
            <a:spLocks noGrp="1"/>
          </p:cNvSpPr>
          <p:nvPr>
            <p:ph type="sldNum" sz="quarter" idx="12"/>
          </p:nvPr>
        </p:nvSpPr>
        <p:spPr/>
        <p:txBody>
          <a:bodyPr/>
          <a:lstStyle/>
          <a:p>
            <a:fld id="{BC751F45-9E0E-4B4F-A6C7-E739C3EB3F30}" type="slidenum">
              <a:rPr lang="en-US" smtClean="0"/>
              <a:pPr/>
              <a:t>37</a:t>
            </a:fld>
            <a:endParaRPr lang="en-US"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14546" y="214290"/>
            <a:ext cx="647225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Autofit/>
          </a:bodyPr>
          <a:lstStyle/>
          <a:p>
            <a:pPr rtl="1"/>
            <a:r>
              <a:rPr lang="fa-IR" sz="3600" dirty="0" smtClean="0">
                <a:cs typeface="B Koodak" pitchFamily="2" charset="-78"/>
              </a:rPr>
              <a:t>اثرات تخريبي انرژي الكتريكي روي قلب</a:t>
            </a:r>
            <a:endParaRPr lang="en-US" sz="3600"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lnSpc>
                <a:spcPct val="150000"/>
              </a:lnSpc>
              <a:spcAft>
                <a:spcPts val="0"/>
              </a:spcAft>
            </a:pPr>
            <a:r>
              <a:rPr lang="fa-IR" sz="2800" dirty="0" smtClean="0">
                <a:cs typeface="B Nazanin" pitchFamily="2" charset="-78"/>
              </a:rPr>
              <a:t> </a:t>
            </a:r>
            <a:r>
              <a:rPr lang="fa-IR" sz="2800" dirty="0" smtClean="0">
                <a:latin typeface="Tahoma"/>
                <a:ea typeface="Times New Roman"/>
                <a:cs typeface="B Nazanin"/>
              </a:rPr>
              <a:t>در معالجات به عمل آمده از افرادی که دچار برق گرفتگی شده اند و در مدتی کمتر از 30 الی 60 دقیقه بعد از وقوع حادثه به بیمارستان و پزشک انتقال یافته اند ، بعد از معاینات این تغییرات روی قلب دیده شده است :</a:t>
            </a:r>
            <a:endParaRPr lang="en-US" sz="2400" dirty="0" smtClean="0">
              <a:latin typeface="Times New Roman"/>
              <a:ea typeface="Times New Roman"/>
            </a:endParaRPr>
          </a:p>
          <a:p>
            <a:pPr algn="r" rtl="1">
              <a:lnSpc>
                <a:spcPct val="150000"/>
              </a:lnSpc>
              <a:spcAft>
                <a:spcPts val="0"/>
              </a:spcAft>
              <a:buClr>
                <a:srgbClr val="FF33CC"/>
              </a:buClr>
              <a:buFont typeface="Wingdings" pitchFamily="2" charset="2"/>
              <a:buChar char="ü"/>
            </a:pPr>
            <a:r>
              <a:rPr lang="fa-IR" sz="2800" dirty="0" smtClean="0">
                <a:latin typeface="Tahoma"/>
                <a:ea typeface="Times New Roman"/>
                <a:cs typeface="B Nazanin"/>
              </a:rPr>
              <a:t>- اختلال در ریتم یا ریتم اضافی در ضربان قلب</a:t>
            </a:r>
            <a:endParaRPr lang="en-US" sz="2400" dirty="0" smtClean="0">
              <a:latin typeface="Times New Roman"/>
              <a:ea typeface="Times New Roman"/>
            </a:endParaRPr>
          </a:p>
          <a:p>
            <a:pPr algn="r" rtl="1">
              <a:lnSpc>
                <a:spcPct val="150000"/>
              </a:lnSpc>
              <a:spcAft>
                <a:spcPts val="0"/>
              </a:spcAft>
              <a:buClr>
                <a:srgbClr val="FF33CC"/>
              </a:buClr>
              <a:buFont typeface="Wingdings" pitchFamily="2" charset="2"/>
              <a:buChar char="ü"/>
            </a:pPr>
            <a:r>
              <a:rPr lang="fa-IR" sz="2800" dirty="0" smtClean="0">
                <a:latin typeface="Tahoma"/>
                <a:ea typeface="Times New Roman"/>
                <a:cs typeface="B Nazanin"/>
              </a:rPr>
              <a:t>- بلوکاژ یا قطع جریان خون </a:t>
            </a:r>
            <a:endParaRPr lang="en-US" sz="2400" dirty="0" smtClean="0">
              <a:latin typeface="Times New Roman"/>
              <a:ea typeface="Times New Roman"/>
            </a:endParaRPr>
          </a:p>
          <a:p>
            <a:pPr algn="r" rtl="1">
              <a:lnSpc>
                <a:spcPct val="150000"/>
              </a:lnSpc>
              <a:spcAft>
                <a:spcPts val="0"/>
              </a:spcAft>
              <a:buClr>
                <a:srgbClr val="FF33CC"/>
              </a:buClr>
              <a:buFont typeface="Wingdings" pitchFamily="2" charset="2"/>
              <a:buChar char="ü"/>
            </a:pPr>
            <a:r>
              <a:rPr lang="fa-IR" sz="2800" dirty="0" smtClean="0">
                <a:latin typeface="Tahoma"/>
                <a:ea typeface="Times New Roman"/>
                <a:cs typeface="B Nazanin"/>
              </a:rPr>
              <a:t>- تاکی کاردی یا اختلال در عمل قلب و ضربان </a:t>
            </a:r>
            <a:endParaRPr lang="en-US" sz="2400" dirty="0" smtClean="0">
              <a:latin typeface="Times New Roman"/>
              <a:ea typeface="Times New Roman"/>
            </a:endParaRPr>
          </a:p>
          <a:p>
            <a:pPr algn="r" rtl="1">
              <a:lnSpc>
                <a:spcPct val="150000"/>
              </a:lnSpc>
              <a:spcAft>
                <a:spcPts val="0"/>
              </a:spcAft>
              <a:buClr>
                <a:srgbClr val="FF33CC"/>
              </a:buClr>
              <a:buFont typeface="Wingdings" pitchFamily="2" charset="2"/>
              <a:buChar char="ü"/>
            </a:pPr>
            <a:r>
              <a:rPr lang="fa-IR" sz="2800" dirty="0" smtClean="0">
                <a:latin typeface="Tahoma"/>
                <a:ea typeface="Times New Roman"/>
                <a:cs typeface="B Nazanin"/>
              </a:rPr>
              <a:t>- ایسکمی یا اختلال در گردش خون و کم رسانی خون به عضله قلب </a:t>
            </a:r>
            <a:endParaRPr lang="en-US" sz="2400" dirty="0" smtClean="0">
              <a:latin typeface="Times New Roman"/>
              <a:ea typeface="Times New Roman"/>
            </a:endParaRPr>
          </a:p>
          <a:p>
            <a:pPr algn="r" rtl="1">
              <a:lnSpc>
                <a:spcPct val="150000"/>
              </a:lnSpc>
              <a:spcAft>
                <a:spcPts val="0"/>
              </a:spcAft>
              <a:buClr>
                <a:srgbClr val="FF33CC"/>
              </a:buClr>
              <a:buFont typeface="Wingdings" pitchFamily="2" charset="2"/>
              <a:buChar char="ü"/>
            </a:pPr>
            <a:r>
              <a:rPr lang="fa-IR" sz="2800" dirty="0" smtClean="0">
                <a:latin typeface="Tahoma"/>
                <a:ea typeface="Times New Roman"/>
                <a:cs typeface="B Nazanin"/>
              </a:rPr>
              <a:t>آنفاکتوس یا توقف عمل قلب</a:t>
            </a:r>
            <a:endParaRPr lang="en-US" sz="2400" dirty="0" smtClean="0">
              <a:latin typeface="Times New Roman"/>
              <a:ea typeface="Times New Roman"/>
            </a:endParaRPr>
          </a:p>
          <a:p>
            <a:pPr algn="just" rtl="1">
              <a:buClr>
                <a:srgbClr val="FF33CC"/>
              </a:buClr>
              <a:buSzPct val="89000"/>
              <a:buFontTx/>
              <a:buChar char="-"/>
            </a:pPr>
            <a:endParaRPr lang="en-US" sz="28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38</a:t>
            </a:fld>
            <a:endParaRPr lang="en-US"/>
          </a:p>
        </p:txBody>
      </p:sp>
      <p:pic>
        <p:nvPicPr>
          <p:cNvPr id="6146" name="Picture 2" descr="D:\Org\jozve\earth\pic\untitled.bmp"/>
          <p:cNvPicPr>
            <a:picLocks noChangeAspect="1" noChangeArrowheads="1"/>
          </p:cNvPicPr>
          <p:nvPr/>
        </p:nvPicPr>
        <p:blipFill>
          <a:blip r:embed="rId3"/>
          <a:srcRect/>
          <a:stretch>
            <a:fillRect/>
          </a:stretch>
        </p:blipFill>
        <p:spPr bwMode="auto">
          <a:xfrm>
            <a:off x="500034" y="2714620"/>
            <a:ext cx="1714512" cy="261259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سوختگي ناشي از برق</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800" dirty="0" smtClean="0">
                <a:cs typeface="B Nazanin" pitchFamily="2" charset="-78"/>
              </a:rPr>
              <a:t> </a:t>
            </a:r>
          </a:p>
          <a:p>
            <a:pPr algn="just" rtl="1">
              <a:buFontTx/>
              <a:buChar char="-"/>
            </a:pPr>
            <a:r>
              <a:rPr lang="fa-IR" sz="2800" dirty="0" smtClean="0">
                <a:cs typeface="B Nazanin" pitchFamily="2" charset="-78"/>
              </a:rPr>
              <a:t>به دلیل </a:t>
            </a:r>
            <a:r>
              <a:rPr lang="fa-IR" sz="2800" dirty="0" smtClean="0">
                <a:solidFill>
                  <a:srgbClr val="FF0000"/>
                </a:solidFill>
                <a:cs typeface="B Nazanin" pitchFamily="2" charset="-78"/>
              </a:rPr>
              <a:t>حرارتی</a:t>
            </a:r>
            <a:r>
              <a:rPr lang="fa-IR" sz="2800" dirty="0" smtClean="0">
                <a:cs typeface="B Nazanin" pitchFamily="2" charset="-78"/>
              </a:rPr>
              <a:t> که در مسیر </a:t>
            </a:r>
            <a:r>
              <a:rPr lang="fa-IR" sz="2800" dirty="0" smtClean="0">
                <a:solidFill>
                  <a:srgbClr val="FF0000"/>
                </a:solidFill>
                <a:cs typeface="B Nazanin" pitchFamily="2" charset="-78"/>
              </a:rPr>
              <a:t>عبور جریان الکتریکی </a:t>
            </a:r>
            <a:r>
              <a:rPr lang="fa-IR" sz="2800" dirty="0" smtClean="0">
                <a:cs typeface="B Nazanin" pitchFamily="2" charset="-78"/>
              </a:rPr>
              <a:t>در </a:t>
            </a:r>
            <a:r>
              <a:rPr lang="fa-IR" sz="2800" dirty="0" smtClean="0">
                <a:solidFill>
                  <a:srgbClr val="FF0000"/>
                </a:solidFill>
                <a:cs typeface="B Nazanin" pitchFamily="2" charset="-78"/>
              </a:rPr>
              <a:t>بافتهای بدن </a:t>
            </a:r>
            <a:r>
              <a:rPr lang="fa-IR" sz="2800" dirty="0" smtClean="0">
                <a:cs typeface="B Nazanin" pitchFamily="2" charset="-78"/>
              </a:rPr>
              <a:t>ایجاد میشود ، سوختگی در داخل و روی لایه های پوست در نقطه تماس با هادیهای الکتریکی ایجاد میشود .</a:t>
            </a:r>
          </a:p>
          <a:p>
            <a:pPr algn="just" rtl="1"/>
            <a:endParaRPr lang="en-US" sz="2800" dirty="0" smtClean="0">
              <a:cs typeface="B Nazanin" pitchFamily="2" charset="-78"/>
            </a:endParaRPr>
          </a:p>
          <a:p>
            <a:pPr algn="just" rtl="1">
              <a:buFontTx/>
              <a:buChar char="-"/>
            </a:pPr>
            <a:r>
              <a:rPr lang="fa-IR" sz="2800" dirty="0" smtClean="0">
                <a:cs typeface="B Nazanin" pitchFamily="2" charset="-78"/>
              </a:rPr>
              <a:t>اغلب سوختگي ها در ناحيه دست ها بوجود مي آيد .</a:t>
            </a:r>
          </a:p>
          <a:p>
            <a:pPr algn="just" rtl="1">
              <a:buFontTx/>
              <a:buChar char="-"/>
            </a:pPr>
            <a:endParaRPr lang="fa-IR" sz="2800" dirty="0" smtClean="0">
              <a:cs typeface="B Nazanin" pitchFamily="2" charset="-78"/>
            </a:endParaRPr>
          </a:p>
          <a:p>
            <a:pPr algn="just" rtl="1">
              <a:buFontTx/>
              <a:buChar char="-"/>
            </a:pPr>
            <a:r>
              <a:rPr lang="fa-IR" sz="2800" dirty="0" smtClean="0">
                <a:cs typeface="B Nazanin" pitchFamily="2" charset="-78"/>
              </a:rPr>
              <a:t> آتش سوزیهای برقی : جراحات و عوارض ناشی از آتش سوزیهای ادوات برقی میتواند </a:t>
            </a:r>
            <a:r>
              <a:rPr lang="fa-IR" sz="2800" dirty="0" smtClean="0">
                <a:solidFill>
                  <a:srgbClr val="FF0000"/>
                </a:solidFill>
                <a:cs typeface="B Nazanin" pitchFamily="2" charset="-78"/>
              </a:rPr>
              <a:t>سوختگیها</a:t>
            </a:r>
            <a:r>
              <a:rPr lang="fa-IR" sz="2800" dirty="0" smtClean="0">
                <a:cs typeface="B Nazanin" pitchFamily="2" charset="-78"/>
              </a:rPr>
              <a:t> و </a:t>
            </a:r>
            <a:r>
              <a:rPr lang="fa-IR" sz="2800" dirty="0" smtClean="0">
                <a:solidFill>
                  <a:srgbClr val="FF0000"/>
                </a:solidFill>
                <a:cs typeface="B Nazanin" pitchFamily="2" charset="-78"/>
              </a:rPr>
              <a:t>استنشاق دود </a:t>
            </a:r>
            <a:r>
              <a:rPr lang="fa-IR" sz="2800" dirty="0" smtClean="0">
                <a:cs typeface="B Nazanin" pitchFamily="2" charset="-78"/>
              </a:rPr>
              <a:t>و در نتیجه</a:t>
            </a:r>
            <a:r>
              <a:rPr lang="fa-IR" sz="2800" dirty="0" smtClean="0">
                <a:solidFill>
                  <a:srgbClr val="FF0000"/>
                </a:solidFill>
                <a:cs typeface="B Nazanin" pitchFamily="2" charset="-78"/>
              </a:rPr>
              <a:t> خفگی </a:t>
            </a:r>
            <a:r>
              <a:rPr lang="fa-IR" sz="2800" dirty="0" smtClean="0">
                <a:cs typeface="B Nazanin" pitchFamily="2" charset="-78"/>
              </a:rPr>
              <a:t>باشد .</a:t>
            </a:r>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5918" y="428604"/>
            <a:ext cx="6943716" cy="714380"/>
          </a:xfrm>
          <a:ln w="38100">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r>
              <a:rPr lang="fa-IR" sz="3200" dirty="0" smtClean="0">
                <a:cs typeface="B Koodak" pitchFamily="2" charset="-78"/>
              </a:rPr>
              <a:t>مقدمه (تاريخچه ايمني و حفاظت صنعتي)</a:t>
            </a:r>
            <a:endParaRPr lang="en-US" sz="3200" dirty="0">
              <a:cs typeface="B Koodak" pitchFamily="2" charset="-78"/>
            </a:endParaRPr>
          </a:p>
        </p:txBody>
      </p:sp>
      <p:sp>
        <p:nvSpPr>
          <p:cNvPr id="5" name="Content Placeholder 2"/>
          <p:cNvSpPr>
            <a:spLocks noGrp="1"/>
          </p:cNvSpPr>
          <p:nvPr>
            <p:ph idx="1"/>
          </p:nvPr>
        </p:nvSpPr>
        <p:spPr>
          <a:xfrm>
            <a:off x="500034" y="1428736"/>
            <a:ext cx="8286808" cy="5214974"/>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algn="just" rtl="1"/>
            <a:r>
              <a:rPr lang="ar-SA" sz="2600" dirty="0" smtClean="0">
                <a:cs typeface="B Mitra" pitchFamily="2" charset="-78"/>
              </a:rPr>
              <a:t>وقوع انقلاب صنعتي 1760-1830 در انگلستان (</a:t>
            </a:r>
            <a:r>
              <a:rPr lang="fa-IR" sz="2600" dirty="0" smtClean="0">
                <a:cs typeface="B Mitra" pitchFamily="2" charset="-78"/>
              </a:rPr>
              <a:t> </a:t>
            </a:r>
            <a:r>
              <a:rPr lang="ar-SA" sz="2600" dirty="0" smtClean="0">
                <a:cs typeface="B Mitra" pitchFamily="2" charset="-78"/>
              </a:rPr>
              <a:t>اختراع ماشين بخار 1782 جيمزوات) و سرايت به ديگر کشورهاي اروپايي و استفاده از نيروي محرکه مکانيکي و الکتريکي موجب تبديل کارهاي دستي به ماشيني گرديد و باعث تقسيم کار، افزايش توليدات و سرعت در انجام کار شد که نتيجه آن</a:t>
            </a:r>
            <a:r>
              <a:rPr lang="ar-SA" sz="2600" b="1" dirty="0" smtClean="0">
                <a:cs typeface="B Mitra" pitchFamily="2" charset="-78"/>
              </a:rPr>
              <a:t> </a:t>
            </a:r>
            <a:r>
              <a:rPr lang="ar-SA" sz="2600" dirty="0" smtClean="0">
                <a:solidFill>
                  <a:srgbClr val="FF0000"/>
                </a:solidFill>
                <a:cs typeface="B Mitra" pitchFamily="2" charset="-78"/>
              </a:rPr>
              <a:t>افزايش خطر در محيطهاي صنعتي </a:t>
            </a:r>
            <a:r>
              <a:rPr lang="ar-SA" sz="2600" dirty="0" smtClean="0">
                <a:cs typeface="B Mitra" pitchFamily="2" charset="-78"/>
              </a:rPr>
              <a:t>بوده است</a:t>
            </a:r>
            <a:r>
              <a:rPr lang="fa-IR" sz="2600" dirty="0" smtClean="0">
                <a:cs typeface="B Mitra" pitchFamily="2" charset="-78"/>
              </a:rPr>
              <a:t>.</a:t>
            </a:r>
          </a:p>
          <a:p>
            <a:pPr algn="just" rtl="1">
              <a:buNone/>
            </a:pPr>
            <a:endParaRPr lang="fa-IR" sz="2800" dirty="0" smtClean="0">
              <a:cs typeface="B Mitra" pitchFamily="2" charset="-78"/>
            </a:endParaRPr>
          </a:p>
          <a:p>
            <a:pPr algn="just" rtl="1"/>
            <a:r>
              <a:rPr lang="ar-SA" sz="2800" dirty="0" smtClean="0">
                <a:cs typeface="B Mitra" pitchFamily="2" charset="-78"/>
              </a:rPr>
              <a:t>فرايند صنعتي شدن، موجب استفاده فزاينده از ابزار و ماشين آلات فني شده </a:t>
            </a:r>
            <a:r>
              <a:rPr lang="fa-IR" sz="2800" dirty="0" smtClean="0">
                <a:cs typeface="B Mitra" pitchFamily="2" charset="-78"/>
              </a:rPr>
              <a:t>ا</a:t>
            </a:r>
            <a:r>
              <a:rPr lang="ar-SA" sz="2800" dirty="0" smtClean="0">
                <a:cs typeface="B Mitra" pitchFamily="2" charset="-78"/>
              </a:rPr>
              <a:t>ست. عدم رعايت اصول صحيح در ساخت يا استفاده از وسايل، حوادث ناشي از کار را افزايش داده است. بنابر بيانيه</a:t>
            </a:r>
            <a:r>
              <a:rPr lang="fa-IR" sz="2800" dirty="0" smtClean="0">
                <a:cs typeface="B Mitra" pitchFamily="2" charset="-78"/>
              </a:rPr>
              <a:t> </a:t>
            </a:r>
            <a:r>
              <a:rPr lang="ar-SA" sz="2800" dirty="0" smtClean="0">
                <a:cs typeface="B Mitra" pitchFamily="2" charset="-78"/>
              </a:rPr>
              <a:t>آمار</a:t>
            </a:r>
            <a:r>
              <a:rPr lang="fa-IR" sz="2800" dirty="0" smtClean="0">
                <a:cs typeface="B Mitra" pitchFamily="2" charset="-78"/>
              </a:rPr>
              <a:t> </a:t>
            </a:r>
            <a:r>
              <a:rPr lang="ar-SA" sz="2800" dirty="0" smtClean="0">
                <a:cs typeface="B Mitra" pitchFamily="2" charset="-78"/>
              </a:rPr>
              <a:t>ساز</a:t>
            </a:r>
            <a:r>
              <a:rPr lang="fa-IR" sz="2800" dirty="0" smtClean="0">
                <a:cs typeface="B Mitra" pitchFamily="2" charset="-78"/>
              </a:rPr>
              <a:t>م</a:t>
            </a:r>
            <a:r>
              <a:rPr lang="ar-SA" sz="2800" dirty="0" smtClean="0">
                <a:cs typeface="B Mitra" pitchFamily="2" charset="-78"/>
              </a:rPr>
              <a:t>ان بين</a:t>
            </a:r>
            <a:r>
              <a:rPr lang="fa-IR" sz="2800" dirty="0" smtClean="0">
                <a:cs typeface="B Mitra" pitchFamily="2" charset="-78"/>
              </a:rPr>
              <a:t> </a:t>
            </a:r>
            <a:r>
              <a:rPr lang="ar-SA" sz="2800" dirty="0" smtClean="0">
                <a:cs typeface="B Mitra" pitchFamily="2" charset="-78"/>
              </a:rPr>
              <a:t>المللي کار در سال 2003 روزانه هزار نفر در اثر حوادث ناشي از کار جان مي</a:t>
            </a:r>
            <a:r>
              <a:rPr lang="fa-IR" sz="2800" dirty="0" smtClean="0">
                <a:cs typeface="B Mitra" pitchFamily="2" charset="-78"/>
              </a:rPr>
              <a:t> </a:t>
            </a:r>
            <a:r>
              <a:rPr lang="ar-SA" sz="2800" dirty="0" smtClean="0">
                <a:cs typeface="B Mitra" pitchFamily="2" charset="-78"/>
              </a:rPr>
              <a:t>دهند و</a:t>
            </a:r>
            <a:r>
              <a:rPr lang="fa-IR" sz="2800" dirty="0" smtClean="0">
                <a:cs typeface="B Mitra" pitchFamily="2" charset="-78"/>
              </a:rPr>
              <a:t> </a:t>
            </a:r>
            <a:r>
              <a:rPr lang="ar-SA" sz="2800" dirty="0" smtClean="0">
                <a:cs typeface="B Mitra" pitchFamily="2" charset="-78"/>
              </a:rPr>
              <a:t>خسارت سالانه بالغ بر</a:t>
            </a:r>
            <a:r>
              <a:rPr lang="fa-IR" sz="2800" dirty="0" smtClean="0">
                <a:cs typeface="B Mitra" pitchFamily="2" charset="-78"/>
              </a:rPr>
              <a:t>    109</a:t>
            </a:r>
            <a:r>
              <a:rPr lang="ar-SA" sz="2800" dirty="0" smtClean="0">
                <a:cs typeface="B Mitra" pitchFamily="2" charset="-78"/>
              </a:rPr>
              <a:t> </a:t>
            </a:r>
            <a:r>
              <a:rPr lang="fa-IR" sz="2800" dirty="0" smtClean="0">
                <a:cs typeface="B Mitra" pitchFamily="2" charset="-78"/>
              </a:rPr>
              <a:t>*</a:t>
            </a:r>
            <a:r>
              <a:rPr lang="ar-SA" sz="2800" dirty="0" smtClean="0">
                <a:cs typeface="B Mitra" pitchFamily="2" charset="-78"/>
              </a:rPr>
              <a:t> </a:t>
            </a:r>
            <a:r>
              <a:rPr lang="fa-IR" sz="2800" dirty="0" smtClean="0">
                <a:cs typeface="B Mitra" pitchFamily="2" charset="-78"/>
              </a:rPr>
              <a:t>1250 دلار </a:t>
            </a:r>
            <a:r>
              <a:rPr lang="ar-SA" sz="2800" dirty="0" smtClean="0">
                <a:cs typeface="B Mitra" pitchFamily="2" charset="-78"/>
              </a:rPr>
              <a:t>مي شود</a:t>
            </a:r>
            <a:endParaRPr lang="fa-IR" sz="2800" dirty="0" smtClean="0">
              <a:cs typeface="B Mitra" pitchFamily="2" charset="-78"/>
            </a:endParaRPr>
          </a:p>
          <a:p>
            <a:pPr algn="just" rtl="1"/>
            <a:endParaRPr lang="en-US" sz="2800" b="1" dirty="0" smtClean="0">
              <a:cs typeface="Nazanin" pitchFamily="2" charset="-78"/>
            </a:endParaRPr>
          </a:p>
          <a:p>
            <a:pPr algn="just" rtl="1"/>
            <a:endParaRPr lang="fa-IR" sz="2800" dirty="0" smtClean="0">
              <a:cs typeface="B Koodak"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85720" y="0"/>
            <a:ext cx="1214446" cy="1292231"/>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a:t>
            </a:fld>
            <a:endParaRPr lang="en-US"/>
          </a:p>
        </p:txBody>
      </p:sp>
      <p:sp>
        <p:nvSpPr>
          <p:cNvPr id="8" name="Rounded Rectangle 7"/>
          <p:cNvSpPr/>
          <p:nvPr/>
        </p:nvSpPr>
        <p:spPr>
          <a:xfrm>
            <a:off x="785786" y="6000768"/>
            <a:ext cx="7858180" cy="571504"/>
          </a:xfrm>
          <a:prstGeom prst="roundRect">
            <a:avLst/>
          </a:prstGeom>
          <a:solidFill>
            <a:srgbClr val="FDF0A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ايمنی زمانی حاصل می شود که بدانيم چگونه از خطر دور شويم</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ضايعات الكتريسيته</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800" dirty="0" smtClean="0">
                <a:cs typeface="B Nazanin" pitchFamily="2" charset="-78"/>
              </a:rPr>
              <a:t> </a:t>
            </a:r>
          </a:p>
          <a:p>
            <a:pPr algn="just" rtl="1"/>
            <a:r>
              <a:rPr lang="fa-IR" sz="2800" b="1" dirty="0" smtClean="0">
                <a:solidFill>
                  <a:srgbClr val="FF0000"/>
                </a:solidFill>
                <a:cs typeface="B Nazanin" pitchFamily="2" charset="-78"/>
              </a:rPr>
              <a:t>قوس الکتریکی </a:t>
            </a:r>
            <a:r>
              <a:rPr lang="fa-IR" sz="2800" dirty="0" smtClean="0">
                <a:cs typeface="B Nazanin" pitchFamily="2" charset="-78"/>
              </a:rPr>
              <a:t>– اگر در یک وسیله برقی به اندازه کافی انرژی وجود داشته باشد ، به نحوی که درون هوا یا عایق بین دو هادی دارای پتانسیل مختلف ، یک مسیر هادی ایجاد کند ، قوس الکتریکی رخ میدهد . معمولا انرژی بسیار زیاد در قوس ایجاد میشود و میتواند </a:t>
            </a:r>
            <a:r>
              <a:rPr lang="fa-IR" sz="2800" dirty="0" smtClean="0">
                <a:solidFill>
                  <a:srgbClr val="FF0000"/>
                </a:solidFill>
                <a:cs typeface="B Nazanin" pitchFamily="2" charset="-78"/>
              </a:rPr>
              <a:t>سوختگیهای</a:t>
            </a:r>
            <a:r>
              <a:rPr lang="fa-IR" sz="2800" dirty="0" smtClean="0">
                <a:cs typeface="B Nazanin" pitchFamily="2" charset="-78"/>
              </a:rPr>
              <a:t> بسیار شدید و مرگبار یا </a:t>
            </a:r>
            <a:r>
              <a:rPr lang="fa-IR" sz="2800" dirty="0" smtClean="0">
                <a:solidFill>
                  <a:srgbClr val="FF0000"/>
                </a:solidFill>
                <a:cs typeface="B Nazanin" pitchFamily="2" charset="-78"/>
              </a:rPr>
              <a:t>آتش سوزی </a:t>
            </a:r>
            <a:r>
              <a:rPr lang="fa-IR" sz="2800" dirty="0" smtClean="0">
                <a:cs typeface="B Nazanin" pitchFamily="2" charset="-78"/>
              </a:rPr>
              <a:t>ایجاد کند .</a:t>
            </a:r>
          </a:p>
          <a:p>
            <a:pPr algn="just" rtl="1"/>
            <a:r>
              <a:rPr lang="fa-IR" sz="2800" b="1" dirty="0" smtClean="0">
                <a:solidFill>
                  <a:srgbClr val="FF0000"/>
                </a:solidFill>
                <a:cs typeface="B Nazanin" pitchFamily="2" charset="-78"/>
              </a:rPr>
              <a:t> انفجار –</a:t>
            </a:r>
            <a:r>
              <a:rPr lang="fa-IR" sz="2800" dirty="0" smtClean="0">
                <a:cs typeface="B Nazanin" pitchFamily="2" charset="-78"/>
              </a:rPr>
              <a:t> انفجارهایی که منبع آنها الکتریکی است شامل روشن شدن بخارات ، </a:t>
            </a:r>
            <a:r>
              <a:rPr lang="fa-IR" sz="2800" dirty="0" smtClean="0">
                <a:solidFill>
                  <a:srgbClr val="FF0000"/>
                </a:solidFill>
                <a:cs typeface="B Nazanin" pitchFamily="2" charset="-78"/>
              </a:rPr>
              <a:t>گازها و مایعات قابل اشتعال </a:t>
            </a:r>
            <a:r>
              <a:rPr lang="fa-IR" sz="2800" dirty="0" smtClean="0">
                <a:cs typeface="B Nazanin" pitchFamily="2" charset="-78"/>
              </a:rPr>
              <a:t>و </a:t>
            </a:r>
            <a:r>
              <a:rPr lang="fa-IR" sz="2800" dirty="0" smtClean="0">
                <a:solidFill>
                  <a:srgbClr val="FF0000"/>
                </a:solidFill>
                <a:cs typeface="B Nazanin" pitchFamily="2" charset="-78"/>
              </a:rPr>
              <a:t>گرد و غبار </a:t>
            </a:r>
            <a:r>
              <a:rPr lang="fa-IR" sz="2800" dirty="0" smtClean="0">
                <a:cs typeface="B Nazanin" pitchFamily="2" charset="-78"/>
              </a:rPr>
              <a:t>بوسیله </a:t>
            </a:r>
            <a:r>
              <a:rPr lang="fa-IR" sz="2800" dirty="0" smtClean="0">
                <a:solidFill>
                  <a:srgbClr val="FF0000"/>
                </a:solidFill>
                <a:cs typeface="B Nazanin" pitchFamily="2" charset="-78"/>
              </a:rPr>
              <a:t>جرقه</a:t>
            </a:r>
            <a:r>
              <a:rPr lang="fa-IR" sz="2800" dirty="0" smtClean="0">
                <a:cs typeface="B Nazanin" pitchFamily="2" charset="-78"/>
              </a:rPr>
              <a:t> و </a:t>
            </a:r>
            <a:r>
              <a:rPr lang="fa-IR" sz="2800" dirty="0" smtClean="0">
                <a:solidFill>
                  <a:srgbClr val="FF0000"/>
                </a:solidFill>
                <a:cs typeface="B Nazanin" pitchFamily="2" charset="-78"/>
              </a:rPr>
              <a:t>قوسهای الکتریکی </a:t>
            </a:r>
            <a:r>
              <a:rPr lang="fa-IR" sz="2800" dirty="0" smtClean="0">
                <a:cs typeface="B Nazanin" pitchFamily="2" charset="-78"/>
              </a:rPr>
              <a:t>یا </a:t>
            </a:r>
            <a:r>
              <a:rPr lang="fa-IR" sz="2800" dirty="0" smtClean="0">
                <a:solidFill>
                  <a:srgbClr val="FF0000"/>
                </a:solidFill>
                <a:cs typeface="B Nazanin" pitchFamily="2" charset="-78"/>
              </a:rPr>
              <a:t>حرارت سطحی زیاد </a:t>
            </a:r>
            <a:r>
              <a:rPr lang="fa-IR" sz="2800" dirty="0" smtClean="0">
                <a:cs typeface="B Nazanin" pitchFamily="2" charset="-78"/>
              </a:rPr>
              <a:t>و سایل الکتریکی میشوند .</a:t>
            </a:r>
          </a:p>
          <a:p>
            <a:pPr algn="just" rtl="1"/>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پيشگيري از برق گرفتگي</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rtl="1"/>
            <a:r>
              <a:rPr lang="fa-IR" sz="2800" dirty="0" smtClean="0"/>
              <a:t>اغلب خطر برق گرفتگی در مواقعی پیش می آ یدکه پوشش سیمهای برق معیوب شده باشد اگر روپوش سیمهای حامل برق پاره یا در آ ن شکافی ایجاد شود در موقع دست زدن ممکن است سانحه ای بوجود آید همچنین ممکن است پوشش سیمهای داخلی موتورها یا دستگاههای الکتریکی ساییده یا سوخته شود ودراثرتماس بابدنه دستگاه مخاطراتی ایجاد کند این مورد بیشتر در موتورها یا دستگاههایی که قابل حرکت بوده وآ نها رابرای انجام کار ا زنقطه ای به نقطه دیگر حمل می کنند پیش می آ ید .</a:t>
            </a:r>
          </a:p>
          <a:p>
            <a:pPr rtl="1"/>
            <a:r>
              <a:rPr lang="fa-IR" sz="2800" dirty="0" smtClean="0"/>
              <a:t>اگر شدت جریان از 025/0 آمپر تجاوز کند در موقع عبور از بدن موجب مرگ می شود. مقاومتی که بدن شخص در مقابل عبور جریان برق بوجود می آ ید متفاوت است واز 500 تا 5000 اهم یا بیشتر می رسد . این اختلاف مقاومت بستگی به طبیعت شخص و وضع محیطی دارد که در آن قرار گرفته است . در شرایط نا مساعد ومواردی که تدابیر حفاظتی کامل اتخاذ نشده باشد یک اختلاف پتانسیل مختصرمثلا 15 تا20 ولت نیز ممکن است برای شخص خطرناک باشد . البته عبورجریان نیزدرشدت برق گرفتگی وخطرات ناشی از آ ن دخالت تام دارد . اگر در دستگاههایی که با فشار ضعیف 24 ولت کار می کنند اتصال بدنه بوجود آ ید ممکن است به اشخاصی که مورد برق گرفتگی حساسیت واستعداد دارند آسیب برساند زیرا اگر مقاومت بدن شخص درحدود 1500 اهم باشد جریانی معادل 048/0 آمپر از بدن عبورکرده وچون میزان آ ن ازحد 025/0 آمپر بیشتر است باعث مرگ او خواهد شد .  </a:t>
            </a:r>
            <a:endParaRPr lang="fa-IR" sz="2800" dirty="0"/>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642942"/>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پيشگيري از برق گرفتگي</a:t>
            </a:r>
            <a:endParaRPr lang="en-US" dirty="0">
              <a:cs typeface="B Koodak" pitchFamily="2" charset="-78"/>
            </a:endParaRPr>
          </a:p>
        </p:txBody>
      </p:sp>
      <p:sp>
        <p:nvSpPr>
          <p:cNvPr id="5" name="Content Placeholder 2"/>
          <p:cNvSpPr txBox="1">
            <a:spLocks/>
          </p:cNvSpPr>
          <p:nvPr/>
        </p:nvSpPr>
        <p:spPr>
          <a:xfrm>
            <a:off x="214282" y="1071546"/>
            <a:ext cx="8715436" cy="5786454"/>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lnSpc>
                <a:spcPct val="150000"/>
              </a:lnSpc>
              <a:buClr>
                <a:srgbClr val="FF33CC"/>
              </a:buClr>
              <a:buSzPct val="153000"/>
              <a:buFont typeface="Wingdings" pitchFamily="2" charset="2"/>
              <a:buChar char="ü"/>
            </a:pPr>
            <a:r>
              <a:rPr lang="fa-IR" sz="2400" dirty="0" smtClean="0">
                <a:cs typeface="B Nazanin" pitchFamily="2" charset="-78"/>
              </a:rPr>
              <a:t>اگر شدت جریان از </a:t>
            </a:r>
            <a:r>
              <a:rPr lang="fa-IR" sz="2400" b="1" i="1" u="sng" dirty="0" smtClean="0">
                <a:solidFill>
                  <a:schemeClr val="accent4">
                    <a:lumMod val="75000"/>
                  </a:schemeClr>
                </a:solidFill>
                <a:cs typeface="B Nazanin" pitchFamily="2" charset="-78"/>
              </a:rPr>
              <a:t>25</a:t>
            </a:r>
            <a:r>
              <a:rPr lang="fa-IR" sz="2400" u="sng" dirty="0" smtClean="0">
                <a:solidFill>
                  <a:schemeClr val="accent4">
                    <a:lumMod val="75000"/>
                  </a:schemeClr>
                </a:solidFill>
                <a:cs typeface="B Nazanin" pitchFamily="2" charset="-78"/>
              </a:rPr>
              <a:t> </a:t>
            </a:r>
            <a:r>
              <a:rPr lang="fa-IR" sz="2400" b="1" u="sng" dirty="0" smtClean="0">
                <a:solidFill>
                  <a:schemeClr val="accent4">
                    <a:lumMod val="75000"/>
                  </a:schemeClr>
                </a:solidFill>
                <a:cs typeface="B Nazanin" pitchFamily="2" charset="-78"/>
              </a:rPr>
              <a:t>ميلي آمپر </a:t>
            </a:r>
            <a:r>
              <a:rPr lang="fa-IR" sz="2400" dirty="0" smtClean="0">
                <a:cs typeface="B Nazanin" pitchFamily="2" charset="-78"/>
              </a:rPr>
              <a:t>تجاوز کند در موقع عبور از بدن موجب مرگ می شود. مقاومتی که بدن شخص در مقابل عبور جریان برق بوجود می آید متفاوت است واز 500 تا 5000 اهم یا بیشتر می رسد . </a:t>
            </a:r>
          </a:p>
          <a:p>
            <a:pPr algn="just" rtl="1">
              <a:lnSpc>
                <a:spcPct val="150000"/>
              </a:lnSpc>
              <a:buClr>
                <a:srgbClr val="FF33CC"/>
              </a:buClr>
              <a:buSzPct val="153000"/>
              <a:buFont typeface="Wingdings" pitchFamily="2" charset="2"/>
              <a:buChar char="ü"/>
            </a:pPr>
            <a:r>
              <a:rPr lang="fa-IR" sz="2400" dirty="0" smtClean="0">
                <a:cs typeface="B Nazanin" pitchFamily="2" charset="-78"/>
              </a:rPr>
              <a:t>این اختلاف مقاومت بستگی به طبیعت شخص و وضع محیطی دارد که در آن قرار گرفته است . در شرایط نا مساعد ومواردی که تدابیر حفاظتی کامل اتخاذ نشده باشد یک اختلاف پتانسیل مختصرمثلا 15 تا20 ولت نیز ممکن است برای شخص خطرناک باشد . </a:t>
            </a:r>
          </a:p>
          <a:p>
            <a:pPr algn="just" rtl="1">
              <a:lnSpc>
                <a:spcPct val="150000"/>
              </a:lnSpc>
              <a:buClr>
                <a:srgbClr val="FF33CC"/>
              </a:buClr>
              <a:buSzPct val="153000"/>
              <a:buFont typeface="Wingdings" pitchFamily="2" charset="2"/>
              <a:buChar char="ü"/>
            </a:pPr>
            <a:r>
              <a:rPr lang="fa-IR" sz="2400" dirty="0" smtClean="0">
                <a:cs typeface="B Nazanin" pitchFamily="2" charset="-78"/>
              </a:rPr>
              <a:t> اگر در دستگاههایی که با فشار ضعیف 24 ولت کار می کنند اتصال بدنه بوجود آ ید ممکن است به اشخاصی که به برق گرفتگی حساسیت واستعداد دارند آسیب برساند زیرا اگر مقاومت بدن شخص درحدود 1500 اهم باشد جریانی معادل 48 ميلي آمپر از بدن عبورکرده وچون میزان آن ازحد 25 ميلي آمپر بیشتر است باعث مرگ او خواهد شد .  </a:t>
            </a:r>
            <a:endParaRPr lang="fa-IR" sz="24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0" y="0"/>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پيشگيري از برق گرفتگي</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800" dirty="0" smtClean="0">
                <a:cs typeface="B Nazanin" pitchFamily="2" charset="-78"/>
              </a:rPr>
              <a:t>با رعایت موارد زیر مي توان خطر برق گرفتگي را کاهش داد:</a:t>
            </a:r>
          </a:p>
          <a:p>
            <a:pPr algn="just" rtl="1"/>
            <a:endParaRPr lang="fa-IR" sz="2800" dirty="0" smtClean="0">
              <a:cs typeface="B Nazanin" pitchFamily="2" charset="-78"/>
            </a:endParaRPr>
          </a:p>
          <a:p>
            <a:pPr algn="just" rtl="1">
              <a:buClr>
                <a:srgbClr val="FF33CC"/>
              </a:buClr>
              <a:buFont typeface="Wingdings" pitchFamily="2" charset="2"/>
              <a:buChar char="ü"/>
            </a:pPr>
            <a:r>
              <a:rPr lang="fa-IR" sz="2800" dirty="0" smtClean="0">
                <a:cs typeface="B Nazanin" pitchFamily="2" charset="-78"/>
              </a:rPr>
              <a:t> مقاومت الكتريكي بين بدن و زمين را زياد نمود. </a:t>
            </a:r>
          </a:p>
          <a:p>
            <a:pPr algn="just" rtl="1">
              <a:buClr>
                <a:srgbClr val="FF33CC"/>
              </a:buClr>
            </a:pPr>
            <a:r>
              <a:rPr lang="fa-IR" sz="2800" dirty="0" smtClean="0">
                <a:cs typeface="B Nazanin" pitchFamily="2" charset="-78"/>
              </a:rPr>
              <a:t>(از طريق استفاده از فرش يا سكوي عايق و دستكش و </a:t>
            </a:r>
            <a:br>
              <a:rPr lang="fa-IR" sz="2800" dirty="0" smtClean="0">
                <a:cs typeface="B Nazanin" pitchFamily="2" charset="-78"/>
              </a:rPr>
            </a:br>
            <a:r>
              <a:rPr lang="fa-IR" sz="2800" dirty="0" smtClean="0">
                <a:cs typeface="B Nazanin" pitchFamily="2" charset="-78"/>
              </a:rPr>
              <a:t>كفش مناسب)</a:t>
            </a:r>
          </a:p>
          <a:p>
            <a:pPr algn="just" rtl="1">
              <a:buClr>
                <a:srgbClr val="FF33CC"/>
              </a:buClr>
            </a:pPr>
            <a:endParaRPr lang="fa-IR" sz="2800" dirty="0" smtClean="0">
              <a:cs typeface="B Nazanin" pitchFamily="2" charset="-78"/>
            </a:endParaRPr>
          </a:p>
          <a:p>
            <a:pPr algn="just" rtl="1">
              <a:buClr>
                <a:srgbClr val="FF33CC"/>
              </a:buClr>
              <a:buFont typeface="Wingdings" pitchFamily="2" charset="2"/>
              <a:buChar char="ü"/>
            </a:pPr>
            <a:r>
              <a:rPr lang="fa-IR" sz="2800" dirty="0" smtClean="0">
                <a:cs typeface="B Nazanin" pitchFamily="2" charset="-78"/>
              </a:rPr>
              <a:t>بايد مسيرهاي ديگري جهت عبور جريان با مقاومت بسيار پائين بوجود آورد.(ارت نمودن دستگاه ها و هادي ها)</a:t>
            </a:r>
          </a:p>
          <a:p>
            <a:pPr algn="just" rtl="1">
              <a:buClr>
                <a:srgbClr val="FF33CC"/>
              </a:buClr>
            </a:pPr>
            <a:endParaRPr lang="fa-IR" sz="2800" dirty="0" smtClean="0">
              <a:cs typeface="B Nazanin" pitchFamily="2" charset="-78"/>
            </a:endParaRPr>
          </a:p>
          <a:p>
            <a:pPr algn="just" rtl="1">
              <a:buClr>
                <a:srgbClr val="FF33CC"/>
              </a:buClr>
              <a:buFont typeface="Wingdings" pitchFamily="2" charset="2"/>
              <a:buChar char="ü"/>
            </a:pPr>
            <a:r>
              <a:rPr lang="fa-IR" sz="2800" dirty="0" smtClean="0">
                <a:cs typeface="B Nazanin" pitchFamily="2" charset="-78"/>
              </a:rPr>
              <a:t>قطع سيم برگشت فاز از محل ترانس ها و ژنراتورها (قطع ارتباط فاز با زمين)</a:t>
            </a:r>
          </a:p>
          <a:p>
            <a:pPr algn="just" rtl="1">
              <a:buClr>
                <a:srgbClr val="FF33CC"/>
              </a:buClr>
            </a:pPr>
            <a:endParaRPr lang="fa-IR" sz="2800" dirty="0" smtClean="0">
              <a:cs typeface="B Nazanin" pitchFamily="2" charset="-78"/>
            </a:endParaRPr>
          </a:p>
          <a:p>
            <a:pPr algn="just" rtl="1">
              <a:buClr>
                <a:srgbClr val="FF33CC"/>
              </a:buClr>
              <a:buFont typeface="Wingdings" pitchFamily="2" charset="2"/>
              <a:buChar char="ü"/>
            </a:pPr>
            <a:r>
              <a:rPr lang="fa-IR" sz="2800" dirty="0" smtClean="0">
                <a:cs typeface="B Nazanin" pitchFamily="2" charset="-78"/>
              </a:rPr>
              <a:t>در صورت امكان استفاده از ولتاژهاي پائين برق فشار ضعيف</a:t>
            </a:r>
          </a:p>
          <a:p>
            <a:pPr algn="just" rtl="1"/>
            <a:endParaRPr lang="fa-IR" sz="2800" dirty="0" smtClean="0">
              <a:cs typeface="B Nazanin" pitchFamily="2" charset="-78"/>
            </a:endParaRPr>
          </a:p>
          <a:p>
            <a:pPr algn="just" rtl="1"/>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پيشگيري از برق گرفتگي</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800" dirty="0" smtClean="0">
                <a:cs typeface="B Nazanin" pitchFamily="2" charset="-78"/>
              </a:rPr>
              <a:t>در حين كار با مدارات و وسايل الكتريكي بايد نكات ايمني زير را رعايت نمود:</a:t>
            </a:r>
            <a:br>
              <a:rPr lang="fa-IR" sz="2800" dirty="0" smtClean="0">
                <a:cs typeface="B Nazanin" pitchFamily="2" charset="-78"/>
              </a:rPr>
            </a:br>
            <a:r>
              <a:rPr lang="fa-IR" sz="2800" dirty="0" smtClean="0">
                <a:cs typeface="B Nazanin" pitchFamily="2" charset="-78"/>
              </a:rPr>
              <a:t>1) هميشه بايد سيم هاي برق را برقدار فرض نمود.</a:t>
            </a:r>
          </a:p>
          <a:p>
            <a:pPr algn="just" rtl="1"/>
            <a:r>
              <a:rPr lang="fa-IR" sz="2800" dirty="0" smtClean="0">
                <a:cs typeface="B Nazanin" pitchFamily="2" charset="-78"/>
              </a:rPr>
              <a:t>2) جهت تشخيص مدار الكتريكي از وسايل مناسب استفاده شود.</a:t>
            </a:r>
          </a:p>
          <a:p>
            <a:pPr algn="just" rtl="1"/>
            <a:endParaRPr lang="fa-IR" sz="2800" dirty="0" smtClean="0">
              <a:cs typeface="B Nazanin" pitchFamily="2" charset="-78"/>
            </a:endParaRPr>
          </a:p>
          <a:p>
            <a:pPr algn="just" rtl="1"/>
            <a:r>
              <a:rPr lang="fa-IR" sz="2800" dirty="0" smtClean="0">
                <a:cs typeface="B Nazanin" pitchFamily="2" charset="-78"/>
              </a:rPr>
              <a:t>3) هنگام كار با مدارات و تجهيزات الكتريكي از تجهيزات حفاظتي مناسب استفاده شود از قبيل دستكش لاستيكي، كفش عايق، عينك و نقاب حفاظتي، زير پائي لاستيكي، انبرهاي حفاظتي،و ابزارآلات عايق</a:t>
            </a:r>
          </a:p>
          <a:p>
            <a:pPr algn="just" rtl="1"/>
            <a:endParaRPr lang="fa-IR" sz="2800" dirty="0" smtClean="0">
              <a:cs typeface="B Nazanin" pitchFamily="2" charset="-78"/>
            </a:endParaRPr>
          </a:p>
          <a:p>
            <a:pPr algn="just" rtl="1"/>
            <a:r>
              <a:rPr lang="fa-IR" sz="2800" dirty="0" smtClean="0">
                <a:cs typeface="B Nazanin" pitchFamily="2" charset="-78"/>
              </a:rPr>
              <a:t>4) هميشه از علائم خطر استفاده شود.</a:t>
            </a:r>
          </a:p>
          <a:p>
            <a:pPr algn="just" rtl="1"/>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5) مكانهاي مخاطره آميز محصور شوند.</a:t>
            </a:r>
          </a:p>
          <a:p>
            <a:pPr algn="just" rtl="1"/>
            <a:r>
              <a:rPr lang="fa-IR" sz="2800" dirty="0" smtClean="0">
                <a:cs typeface="B Nazanin" pitchFamily="2" charset="-78"/>
              </a:rPr>
              <a:t>6) از نردبان هاي فلزي استفاده نشود.</a:t>
            </a:r>
          </a:p>
          <a:p>
            <a:pPr algn="just" rtl="1"/>
            <a:r>
              <a:rPr lang="fa-IR" sz="2800" dirty="0" smtClean="0">
                <a:cs typeface="B Nazanin" pitchFamily="2" charset="-78"/>
              </a:rPr>
              <a:t/>
            </a:r>
            <a:br>
              <a:rPr lang="fa-IR" sz="2800" dirty="0" smtClean="0">
                <a:cs typeface="B Nazanin" pitchFamily="2" charset="-78"/>
              </a:rPr>
            </a:br>
            <a:endParaRPr lang="en-US" sz="2800" dirty="0" smtClean="0">
              <a:cs typeface="B Nazanin" pitchFamily="2" charset="-78"/>
            </a:endParaRPr>
          </a:p>
          <a:p>
            <a:pPr algn="just" rtl="1"/>
            <a:r>
              <a:rPr lang="fa-IR" sz="2800" dirty="0" smtClean="0">
                <a:cs typeface="B Nazanin" pitchFamily="2" charset="-78"/>
              </a:rPr>
              <a:t> </a:t>
            </a:r>
          </a:p>
          <a:p>
            <a:pPr algn="just" rtl="1"/>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44</a:t>
            </a:fld>
            <a:endParaRPr lang="en-US"/>
          </a:p>
        </p:txBody>
      </p:sp>
      <p:pic>
        <p:nvPicPr>
          <p:cNvPr id="4098" name="Picture 2" descr="D:\Org\jozve\earth\pic\02.jpg"/>
          <p:cNvPicPr>
            <a:picLocks noChangeAspect="1" noChangeArrowheads="1"/>
          </p:cNvPicPr>
          <p:nvPr/>
        </p:nvPicPr>
        <p:blipFill>
          <a:blip r:embed="rId4"/>
          <a:srcRect/>
          <a:stretch>
            <a:fillRect/>
          </a:stretch>
        </p:blipFill>
        <p:spPr bwMode="auto">
          <a:xfrm>
            <a:off x="571472" y="3929066"/>
            <a:ext cx="2366789" cy="272257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پيشگيري از برق گرفتگي</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800" dirty="0" smtClean="0">
                <a:cs typeface="B Nazanin" pitchFamily="2" charset="-78"/>
              </a:rPr>
              <a:t>در حين كار با مدارات و وسايل الكتريكي بايد نكات ايمني زير را رعايت نمود:</a:t>
            </a:r>
            <a:br>
              <a:rPr lang="fa-IR" sz="2800" dirty="0" smtClean="0">
                <a:cs typeface="B Nazanin" pitchFamily="2" charset="-78"/>
              </a:rPr>
            </a:br>
            <a:r>
              <a:rPr lang="fa-IR" sz="2800" dirty="0" smtClean="0">
                <a:cs typeface="B Nazanin" pitchFamily="2" charset="-78"/>
              </a:rPr>
              <a:t>7) هرگز مدارات الكتريكي با لامپ امتحان نشود زيرا در صورت تركيدن لامپ عواقب وخيمي در پي خواهد داشت.</a:t>
            </a:r>
          </a:p>
          <a:p>
            <a:pPr algn="just" rtl="1"/>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8) بطور منظم و مرتب برنامه بازديد از تجهيزات و سيمهاي الكتريكي ترتيب داده شود و وسايل، تجهيزات، كليدها و فيوزهاي فرسوده و خراب بلافاصله از كارگاه خارج و معدوم شود.</a:t>
            </a:r>
          </a:p>
          <a:p>
            <a:pPr algn="just" rtl="1"/>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9) توصيه مي شود در هنگام كار بر روي مدارات </a:t>
            </a:r>
          </a:p>
          <a:p>
            <a:pPr algn="just" rtl="1"/>
            <a:r>
              <a:rPr lang="fa-IR" sz="2800" dirty="0" smtClean="0">
                <a:cs typeface="B Nazanin" pitchFamily="2" charset="-78"/>
              </a:rPr>
              <a:t>الكتريكي افراد به تنهائي اقدام بكار ننمايند.</a:t>
            </a:r>
          </a:p>
          <a:p>
            <a:pPr algn="just" rtl="1"/>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10) تعمير وسايل برقي به افراد ماهر واگذار شود.</a:t>
            </a:r>
          </a:p>
          <a:p>
            <a:pPr algn="just" rtl="1"/>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11. </a:t>
            </a:r>
            <a:br>
              <a:rPr lang="fa-IR" sz="2800" dirty="0" smtClean="0">
                <a:cs typeface="B Nazanin" pitchFamily="2" charset="-78"/>
              </a:rPr>
            </a:br>
            <a:endParaRPr lang="en-US" sz="2800" dirty="0" smtClean="0">
              <a:cs typeface="B Nazanin" pitchFamily="2" charset="-78"/>
            </a:endParaRPr>
          </a:p>
          <a:p>
            <a:pPr algn="just" rtl="1"/>
            <a:r>
              <a:rPr lang="fa-IR" sz="2800" dirty="0" smtClean="0">
                <a:cs typeface="B Nazanin" pitchFamily="2" charset="-78"/>
              </a:rPr>
              <a:t> </a:t>
            </a:r>
          </a:p>
          <a:p>
            <a:pPr algn="just" rtl="1"/>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45</a:t>
            </a:fld>
            <a:endParaRPr lang="en-US"/>
          </a:p>
        </p:txBody>
      </p:sp>
      <p:pic>
        <p:nvPicPr>
          <p:cNvPr id="3074" name="Picture 2" descr="D:\Org\jozve\earth\pic\EI-82-01.jpg"/>
          <p:cNvPicPr>
            <a:picLocks noChangeAspect="1" noChangeArrowheads="1"/>
          </p:cNvPicPr>
          <p:nvPr/>
        </p:nvPicPr>
        <p:blipFill>
          <a:blip r:embed="rId4"/>
          <a:srcRect/>
          <a:stretch>
            <a:fillRect/>
          </a:stretch>
        </p:blipFill>
        <p:spPr bwMode="auto">
          <a:xfrm>
            <a:off x="714348" y="4071942"/>
            <a:ext cx="2223027" cy="250033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dirty="0" smtClean="0">
                <a:cs typeface="B Koodak" pitchFamily="2" charset="-78"/>
              </a:rPr>
              <a:t>پيشگيري از برق گرفتگي</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800" dirty="0" smtClean="0">
                <a:cs typeface="B Nazanin" pitchFamily="2" charset="-78"/>
              </a:rPr>
              <a:t>در حين كار با مدارات و وسايل الكتريكي بايد نكات ايمني زير را رعايت نمود:</a:t>
            </a:r>
            <a:br>
              <a:rPr lang="fa-IR" sz="2800" dirty="0" smtClean="0">
                <a:cs typeface="B Nazanin" pitchFamily="2" charset="-78"/>
              </a:rPr>
            </a:br>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11) سيم هاي وسايل الكتريكي كه از ولتاژ بالاي24 ولت استفاده مي كنند به دوشاخه ارت دارمتصل شوند.</a:t>
            </a:r>
          </a:p>
          <a:p>
            <a:pPr algn="just" rtl="1"/>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12) كليه دستگاه هاي سيار با كليد و فيوز به شبكه وصل شود.</a:t>
            </a:r>
          </a:p>
          <a:p>
            <a:pPr algn="just" rtl="1"/>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13) هرگز از سيم ها بيش از حد توصيه شده بار كشيده نشود.</a:t>
            </a:r>
          </a:p>
          <a:p>
            <a:pPr algn="just" rtl="1"/>
            <a:r>
              <a:rPr lang="fa-IR" sz="2800" dirty="0" smtClean="0">
                <a:cs typeface="B Nazanin" pitchFamily="2" charset="-78"/>
              </a:rPr>
              <a:t/>
            </a:r>
            <a:br>
              <a:rPr lang="fa-IR" sz="2800" dirty="0" smtClean="0">
                <a:cs typeface="B Nazanin" pitchFamily="2" charset="-78"/>
              </a:rPr>
            </a:br>
            <a:endParaRPr lang="fa-IR" sz="2800" dirty="0" smtClean="0">
              <a:cs typeface="B Nazanin" pitchFamily="2" charset="-78"/>
            </a:endParaRPr>
          </a:p>
          <a:p>
            <a:pPr algn="just" rtl="1"/>
            <a:r>
              <a:rPr lang="fa-IR" sz="2800" dirty="0" smtClean="0">
                <a:cs typeface="B Nazanin" pitchFamily="2" charset="-78"/>
              </a:rPr>
              <a:t> </a:t>
            </a:r>
            <a:br>
              <a:rPr lang="fa-IR" sz="2800" dirty="0" smtClean="0">
                <a:cs typeface="B Nazanin" pitchFamily="2" charset="-78"/>
              </a:rPr>
            </a:br>
            <a:endParaRPr lang="en-US" sz="2800" dirty="0" smtClean="0">
              <a:cs typeface="B Nazanin" pitchFamily="2" charset="-78"/>
            </a:endParaRPr>
          </a:p>
          <a:p>
            <a:pPr algn="just" rtl="1"/>
            <a:r>
              <a:rPr lang="fa-IR" sz="2800" dirty="0" smtClean="0">
                <a:cs typeface="B Nazanin" pitchFamily="2" charset="-78"/>
              </a:rPr>
              <a:t> </a:t>
            </a:r>
          </a:p>
          <a:p>
            <a:pPr algn="just" rtl="1"/>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46</a:t>
            </a:fld>
            <a:endParaRPr lang="en-US"/>
          </a:p>
        </p:txBody>
      </p:sp>
      <p:pic>
        <p:nvPicPr>
          <p:cNvPr id="5122" name="Picture 2" descr="D:\Org\jozve\earth\pic\3333.jpg"/>
          <p:cNvPicPr>
            <a:picLocks noChangeAspect="1" noChangeArrowheads="1"/>
          </p:cNvPicPr>
          <p:nvPr/>
        </p:nvPicPr>
        <p:blipFill>
          <a:blip r:embed="rId4"/>
          <a:srcRect/>
          <a:stretch>
            <a:fillRect/>
          </a:stretch>
        </p:blipFill>
        <p:spPr bwMode="auto">
          <a:xfrm>
            <a:off x="357158" y="3500438"/>
            <a:ext cx="1643074" cy="3048000"/>
          </a:xfrm>
          <a:prstGeom prst="rect">
            <a:avLst/>
          </a:prstGeom>
          <a:noFill/>
        </p:spPr>
      </p:pic>
      <p:pic>
        <p:nvPicPr>
          <p:cNvPr id="5123" name="Picture 3" descr="D:\Org\jozve\earth\pic\04.jpg"/>
          <p:cNvPicPr>
            <a:picLocks noChangeAspect="1" noChangeArrowheads="1"/>
          </p:cNvPicPr>
          <p:nvPr/>
        </p:nvPicPr>
        <p:blipFill>
          <a:blip r:embed="rId5"/>
          <a:srcRect/>
          <a:stretch>
            <a:fillRect/>
          </a:stretch>
        </p:blipFill>
        <p:spPr bwMode="auto">
          <a:xfrm>
            <a:off x="5715008" y="4929198"/>
            <a:ext cx="3014170" cy="164307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14290"/>
            <a:ext cx="5543560"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rtl="1"/>
            <a:r>
              <a:rPr lang="fa-IR" dirty="0" smtClean="0">
                <a:cs typeface="B Koodak" pitchFamily="2" charset="-78"/>
              </a:rPr>
              <a:t>ايمني برق در پستهاي فشار قوي</a:t>
            </a:r>
            <a:endParaRPr lang="en-US"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r>
              <a:rPr lang="fa-IR" sz="2800" dirty="0" smtClean="0">
                <a:cs typeface="B Nazanin" pitchFamily="2" charset="-78"/>
              </a:rPr>
              <a:t/>
            </a:r>
            <a:br>
              <a:rPr lang="fa-IR" sz="2800" dirty="0" smtClean="0">
                <a:cs typeface="B Nazanin" pitchFamily="2" charset="-78"/>
              </a:rPr>
            </a:br>
            <a:r>
              <a:rPr lang="ar-SA" sz="2800" dirty="0" smtClean="0">
                <a:cs typeface="B Nazanin" pitchFamily="2" charset="-78"/>
              </a:rPr>
              <a:t> فشار الكتريكي</a:t>
            </a:r>
            <a:r>
              <a:rPr lang="fa-IR" sz="2800" dirty="0" smtClean="0">
                <a:cs typeface="B Nazanin" pitchFamily="2" charset="-78"/>
              </a:rPr>
              <a:t> (ولتاژ برق)</a:t>
            </a:r>
            <a:r>
              <a:rPr lang="ar-SA" sz="2800" dirty="0" smtClean="0">
                <a:cs typeface="B Nazanin" pitchFamily="2" charset="-78"/>
              </a:rPr>
              <a:t> در صنعت به سه دسته زير تقسيم مي شود:</a:t>
            </a:r>
            <a:endParaRPr lang="fa-IR" sz="2800" dirty="0" smtClean="0">
              <a:cs typeface="B Nazanin" pitchFamily="2" charset="-78"/>
            </a:endParaRPr>
          </a:p>
          <a:p>
            <a:pPr algn="r" rtl="1"/>
            <a:r>
              <a:rPr lang="ar-SA" sz="2800" dirty="0" smtClean="0">
                <a:cs typeface="B Nazanin" pitchFamily="2" charset="-78"/>
              </a:rPr>
              <a:t> </a:t>
            </a:r>
            <a:endParaRPr lang="en-US" sz="2800" dirty="0" smtClean="0">
              <a:cs typeface="B Nazanin" pitchFamily="2" charset="-78"/>
            </a:endParaRPr>
          </a:p>
          <a:p>
            <a:pPr algn="r" rtl="1"/>
            <a:r>
              <a:rPr lang="ar-SA" sz="2800" dirty="0" smtClean="0">
                <a:cs typeface="B Nazanin" pitchFamily="2" charset="-78"/>
              </a:rPr>
              <a:t>1.       ولتاژ بالا كه از 650 ولت به بالا مي‌باشد.</a:t>
            </a:r>
            <a:endParaRPr lang="en-US" sz="2800" dirty="0" smtClean="0">
              <a:cs typeface="B Nazanin" pitchFamily="2" charset="-78"/>
            </a:endParaRPr>
          </a:p>
          <a:p>
            <a:pPr algn="r" rtl="1"/>
            <a:r>
              <a:rPr lang="ar-SA" sz="2800" dirty="0" smtClean="0">
                <a:cs typeface="B Nazanin" pitchFamily="2" charset="-78"/>
              </a:rPr>
              <a:t>2.       ولتاژ متوسط كه بين 250 تا 650 ولت مي‌باشد.</a:t>
            </a:r>
            <a:endParaRPr lang="en-US" sz="2800" dirty="0" smtClean="0">
              <a:cs typeface="B Nazanin" pitchFamily="2" charset="-78"/>
            </a:endParaRPr>
          </a:p>
          <a:p>
            <a:pPr algn="r" rtl="1"/>
            <a:r>
              <a:rPr lang="ar-SA" sz="2800" dirty="0" smtClean="0">
                <a:cs typeface="B Nazanin" pitchFamily="2" charset="-78"/>
              </a:rPr>
              <a:t>3.       ولتاژ پائين كه از 250 ولت كمتر است.</a:t>
            </a:r>
            <a:endParaRPr lang="en-US" sz="2800" dirty="0" smtClean="0">
              <a:cs typeface="B Nazanin" pitchFamily="2" charset="-78"/>
            </a:endParaRPr>
          </a:p>
          <a:p>
            <a:pPr algn="r" rtl="1"/>
            <a:endParaRPr lang="fa-IR" sz="2800" dirty="0" smtClean="0">
              <a:cs typeface="B Nazanin" pitchFamily="2" charset="-78"/>
            </a:endParaRPr>
          </a:p>
          <a:p>
            <a:pPr algn="ctr" rtl="1">
              <a:buClr>
                <a:schemeClr val="accent2">
                  <a:lumMod val="75000"/>
                </a:schemeClr>
              </a:buClr>
              <a:buFont typeface="Wingdings" pitchFamily="2" charset="2"/>
              <a:buChar char="ü"/>
            </a:pPr>
            <a:r>
              <a:rPr lang="fa-IR" sz="2800" dirty="0" smtClean="0">
                <a:cs typeface="B Nazanin" pitchFamily="2" charset="-78"/>
              </a:rPr>
              <a:t>طبق تعريف وزارت نيرو ولتاژهاي بيشتر از 1 كيلو ولت (1000 ولت ) فشار قوي و كمتر از اين مقدار فشار ضعيف در نظر گرفته ميشود.</a:t>
            </a:r>
          </a:p>
          <a:p>
            <a:pPr algn="r" rtl="1"/>
            <a:r>
              <a:rPr lang="fa-IR" sz="2800" dirty="0" smtClean="0">
                <a:cs typeface="B Nazanin" pitchFamily="2" charset="-78"/>
              </a:rPr>
              <a:t> </a:t>
            </a:r>
            <a:br>
              <a:rPr lang="fa-IR" sz="2800" dirty="0" smtClean="0">
                <a:cs typeface="B Nazanin" pitchFamily="2" charset="-78"/>
              </a:rPr>
            </a:br>
            <a:endParaRPr lang="en-US" sz="2800" dirty="0" smtClean="0">
              <a:cs typeface="B Nazanin" pitchFamily="2" charset="-78"/>
            </a:endParaRPr>
          </a:p>
          <a:p>
            <a:pPr algn="just" rtl="1"/>
            <a:r>
              <a:rPr lang="fa-IR" sz="2800" dirty="0" smtClean="0">
                <a:cs typeface="B Nazanin" pitchFamily="2" charset="-78"/>
              </a:rPr>
              <a:t> </a:t>
            </a:r>
          </a:p>
          <a:p>
            <a:pPr algn="just" rtl="1"/>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algn="r" rtl="1"/>
            <a:r>
              <a:rPr lang="fa-IR" sz="3200" dirty="0" smtClean="0">
                <a:cs typeface="B Koodak" pitchFamily="2" charset="-78"/>
              </a:rPr>
              <a:t>ايمني برق در پستهاي فشار قوي(فازمتر فشار قوي)</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r>
              <a:rPr lang="fa-IR" sz="2800" dirty="0" smtClean="0">
                <a:cs typeface="B Nazanin" pitchFamily="2" charset="-78"/>
              </a:rPr>
              <a:t/>
            </a:r>
            <a:br>
              <a:rPr lang="fa-IR" sz="2800" dirty="0" smtClean="0">
                <a:cs typeface="B Nazanin" pitchFamily="2" charset="-78"/>
              </a:rPr>
            </a:br>
            <a:endParaRPr lang="fa-IR" sz="2800" dirty="0" smtClean="0">
              <a:cs typeface="B Nazanin" pitchFamily="2" charset="-78"/>
            </a:endParaRPr>
          </a:p>
          <a:p>
            <a:pPr algn="just" rtl="1"/>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48</a:t>
            </a:fld>
            <a:endParaRPr lang="en-US"/>
          </a:p>
        </p:txBody>
      </p:sp>
      <p:graphicFrame>
        <p:nvGraphicFramePr>
          <p:cNvPr id="8" name="Table 7"/>
          <p:cNvGraphicFramePr>
            <a:graphicFrameLocks noGrp="1"/>
          </p:cNvGraphicFramePr>
          <p:nvPr/>
        </p:nvGraphicFramePr>
        <p:xfrm>
          <a:off x="2571736" y="1643050"/>
          <a:ext cx="6333572" cy="4962234"/>
        </p:xfrm>
        <a:graphic>
          <a:graphicData uri="http://schemas.openxmlformats.org/drawingml/2006/table">
            <a:tbl>
              <a:tblPr/>
              <a:tblGrid>
                <a:gridCol w="6333572"/>
              </a:tblGrid>
              <a:tr h="0">
                <a:tc>
                  <a:txBody>
                    <a:bodyPr/>
                    <a:lstStyle/>
                    <a:p>
                      <a:pPr>
                        <a:buClr>
                          <a:srgbClr val="FF0000"/>
                        </a:buClr>
                        <a:buFont typeface="Wingdings" pitchFamily="2" charset="2"/>
                        <a:buChar char="ü"/>
                      </a:pPr>
                      <a:endParaRPr lang="en-US" sz="2800" dirty="0">
                        <a:cs typeface="B Nazanin" pitchFamily="2" charset="-78"/>
                      </a:endParaRPr>
                    </a:p>
                  </a:txBody>
                  <a:tcPr marL="0" marR="0" marT="0" marB="0" anchor="ctr">
                    <a:lnL>
                      <a:noFill/>
                    </a:lnL>
                    <a:lnR>
                      <a:noFill/>
                    </a:lnR>
                    <a:lnT>
                      <a:noFill/>
                    </a:lnT>
                    <a:lnB>
                      <a:noFill/>
                    </a:lnB>
                    <a:solidFill>
                      <a:schemeClr val="bg1"/>
                    </a:solidFill>
                  </a:tcPr>
                </a:tc>
              </a:tr>
              <a:tr h="4535514">
                <a:tc>
                  <a:txBody>
                    <a:bodyPr/>
                    <a:lstStyle/>
                    <a:p>
                      <a:pPr algn="r" rtl="1">
                        <a:buClr>
                          <a:srgbClr val="FF0000"/>
                        </a:buClr>
                        <a:buFont typeface="Wingdings" pitchFamily="2" charset="2"/>
                        <a:buChar char="ü"/>
                      </a:pPr>
                      <a:r>
                        <a:rPr lang="fa-IR" sz="2800" dirty="0" smtClean="0">
                          <a:cs typeface="B Nazanin" pitchFamily="2" charset="-78"/>
                        </a:rPr>
                        <a:t>این دستگاه </a:t>
                      </a:r>
                      <a:r>
                        <a:rPr lang="fa-IR" sz="2800" dirty="0">
                          <a:cs typeface="B Nazanin" pitchFamily="2" charset="-78"/>
                        </a:rPr>
                        <a:t>جهت تست ولتاژ در شبکه مورد استفاده قرار می گیرد که با نزدیک شدن به شبکه برقدار وجود ولتاژ را به صورت سیگنال نوری و صوتی در سطح ولتاژ فشار متوسط (6 تا 33 کیلو ولت) و فشار قوی (66 تا 230 کیلو ولت) مشخص می نمایید</a:t>
                      </a:r>
                      <a:r>
                        <a:rPr lang="fa-IR" sz="2800" dirty="0" smtClean="0">
                          <a:cs typeface="B Nazanin" pitchFamily="2" charset="-78"/>
                        </a:rPr>
                        <a:t>.</a:t>
                      </a:r>
                    </a:p>
                    <a:p>
                      <a:pPr algn="r" rtl="1">
                        <a:buClr>
                          <a:srgbClr val="FF0000"/>
                        </a:buClr>
                        <a:buFont typeface="Wingdings" pitchFamily="2" charset="2"/>
                        <a:buChar char="ü"/>
                      </a:pPr>
                      <a:endParaRPr lang="fa-IR" sz="2800" dirty="0">
                        <a:cs typeface="B Nazanin" pitchFamily="2" charset="-78"/>
                      </a:endParaRPr>
                    </a:p>
                    <a:p>
                      <a:pPr algn="just" rtl="1">
                        <a:buClr>
                          <a:srgbClr val="FF0000"/>
                        </a:buClr>
                        <a:buFont typeface="Wingdings" pitchFamily="2" charset="2"/>
                        <a:buChar char="ü"/>
                      </a:pPr>
                      <a:r>
                        <a:rPr lang="fa-IR" sz="2800" dirty="0">
                          <a:cs typeface="B Nazanin" pitchFamily="2" charset="-78"/>
                        </a:rPr>
                        <a:t>  </a:t>
                      </a:r>
                      <a:r>
                        <a:rPr lang="fa-IR" sz="2800" dirty="0" smtClean="0">
                          <a:cs typeface="B Nazanin" pitchFamily="2" charset="-78"/>
                        </a:rPr>
                        <a:t> </a:t>
                      </a:r>
                      <a:r>
                        <a:rPr lang="fa-IR" sz="2800" dirty="0">
                          <a:cs typeface="B Nazanin" pitchFamily="2" charset="-78"/>
                        </a:rPr>
                        <a:t>با استفاده از دستکش و کفش عایق و رعایت موارد ایمنی و گرفتن حد فاصل مشخص شده روی فازمتر، دستگاه را </a:t>
                      </a:r>
                      <a:r>
                        <a:rPr lang="fa-IR" sz="2800" dirty="0" smtClean="0">
                          <a:cs typeface="B Nazanin" pitchFamily="2" charset="-78"/>
                        </a:rPr>
                        <a:t>بايد به آرامی </a:t>
                      </a:r>
                      <a:r>
                        <a:rPr lang="fa-IR" sz="2800" dirty="0">
                          <a:cs typeface="B Nazanin" pitchFamily="2" charset="-78"/>
                        </a:rPr>
                        <a:t>به شبکه نزدیک </a:t>
                      </a:r>
                      <a:r>
                        <a:rPr lang="fa-IR" sz="2800" dirty="0" smtClean="0">
                          <a:cs typeface="B Nazanin" pitchFamily="2" charset="-78"/>
                        </a:rPr>
                        <a:t>نمود.</a:t>
                      </a:r>
                      <a:endParaRPr lang="fa-IR" sz="2800" dirty="0">
                        <a:cs typeface="B Nazanin" pitchFamily="2" charset="-78"/>
                      </a:endParaRPr>
                    </a:p>
                  </a:txBody>
                  <a:tcPr marL="0" marR="0" marT="0" marB="0" anchor="ctr">
                    <a:lnL>
                      <a:noFill/>
                    </a:lnL>
                    <a:lnR>
                      <a:noFill/>
                    </a:lnR>
                    <a:lnT>
                      <a:noFill/>
                    </a:lnT>
                    <a:lnB>
                      <a:noFill/>
                    </a:lnB>
                    <a:solidFill>
                      <a:schemeClr val="bg1"/>
                    </a:solidFill>
                  </a:tcPr>
                </a:tc>
              </a:tr>
            </a:tbl>
          </a:graphicData>
        </a:graphic>
      </p:graphicFrame>
      <p:pic>
        <p:nvPicPr>
          <p:cNvPr id="8193" name="Picture 1" descr="http://www.pezeshkian.ir/Faz/2.jpg"/>
          <p:cNvPicPr>
            <a:picLocks noChangeAspect="1" noChangeArrowheads="1"/>
          </p:cNvPicPr>
          <p:nvPr/>
        </p:nvPicPr>
        <p:blipFill>
          <a:blip r:embed="rId4"/>
          <a:srcRect/>
          <a:stretch>
            <a:fillRect/>
          </a:stretch>
        </p:blipFill>
        <p:spPr bwMode="auto">
          <a:xfrm>
            <a:off x="1" y="4500570"/>
            <a:ext cx="2571736" cy="1928802"/>
          </a:xfrm>
          <a:prstGeom prst="rect">
            <a:avLst/>
          </a:prstGeom>
          <a:noFill/>
        </p:spPr>
      </p:pic>
      <p:pic>
        <p:nvPicPr>
          <p:cNvPr id="8194" name="Picture 2" descr="http://www.pezeshkian.ir/Faz/6.jpg"/>
          <p:cNvPicPr>
            <a:picLocks noChangeAspect="1" noChangeArrowheads="1"/>
          </p:cNvPicPr>
          <p:nvPr/>
        </p:nvPicPr>
        <p:blipFill>
          <a:blip r:embed="rId5"/>
          <a:srcRect/>
          <a:stretch>
            <a:fillRect/>
          </a:stretch>
        </p:blipFill>
        <p:spPr bwMode="auto">
          <a:xfrm>
            <a:off x="357158" y="1571612"/>
            <a:ext cx="1419225" cy="27908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algn="r" rtl="1"/>
            <a:r>
              <a:rPr lang="fa-IR" sz="3200" dirty="0" smtClean="0">
                <a:cs typeface="B Koodak" pitchFamily="2" charset="-78"/>
              </a:rPr>
              <a:t>ميدان هاي الكتريكي و مغناطيسي در پستهاي فشار قوي</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rgbClr val="FF0000"/>
              </a:buClr>
            </a:pPr>
            <a:endParaRPr lang="fa-IR" sz="2800" dirty="0" smtClean="0">
              <a:cs typeface="B Nazanin" pitchFamily="2" charset="-78"/>
            </a:endParaRPr>
          </a:p>
          <a:p>
            <a:pPr algn="just" rtl="1">
              <a:buClr>
                <a:srgbClr val="FF0000"/>
              </a:buClr>
              <a:buFont typeface="Wingdings" pitchFamily="2" charset="2"/>
              <a:buChar char="Ø"/>
            </a:pPr>
            <a:r>
              <a:rPr lang="fa-IR" sz="2800" b="1" dirty="0" smtClean="0">
                <a:solidFill>
                  <a:srgbClr val="FF0000"/>
                </a:solidFill>
                <a:cs typeface="B Nazanin" pitchFamily="2" charset="-78"/>
              </a:rPr>
              <a:t>خطوط انتقال </a:t>
            </a:r>
            <a:r>
              <a:rPr lang="fa-IR" sz="2800" dirty="0" smtClean="0">
                <a:cs typeface="B Nazanin" pitchFamily="2" charset="-78"/>
              </a:rPr>
              <a:t>و </a:t>
            </a:r>
            <a:r>
              <a:rPr lang="fa-IR" sz="2800" b="1" dirty="0" smtClean="0">
                <a:solidFill>
                  <a:srgbClr val="FF0000"/>
                </a:solidFill>
                <a:cs typeface="B Nazanin" pitchFamily="2" charset="-78"/>
              </a:rPr>
              <a:t>پست‏های فشارقوی </a:t>
            </a:r>
            <a:r>
              <a:rPr lang="fa-IR" sz="2800" dirty="0" smtClean="0">
                <a:cs typeface="B Nazanin" pitchFamily="2" charset="-78"/>
              </a:rPr>
              <a:t>از مکان‏هایی است که علاوه بر نیروگاه، به علت وجود جریان‏ها و ولتاژهای بالا، دارای </a:t>
            </a:r>
            <a:r>
              <a:rPr lang="fa-IR" sz="2800" b="1" dirty="0" smtClean="0">
                <a:solidFill>
                  <a:schemeClr val="accent1">
                    <a:lumMod val="75000"/>
                  </a:schemeClr>
                </a:solidFill>
                <a:cs typeface="B Nazanin" pitchFamily="2" charset="-78"/>
              </a:rPr>
              <a:t>میدان‏های الکتریکی </a:t>
            </a:r>
            <a:r>
              <a:rPr lang="fa-IR" sz="2800" dirty="0" smtClean="0">
                <a:cs typeface="B Nazanin" pitchFamily="2" charset="-78"/>
              </a:rPr>
              <a:t>و </a:t>
            </a:r>
            <a:r>
              <a:rPr lang="fa-IR" sz="2800" b="1" dirty="0" smtClean="0">
                <a:solidFill>
                  <a:schemeClr val="accent1">
                    <a:lumMod val="75000"/>
                  </a:schemeClr>
                </a:solidFill>
                <a:cs typeface="B Nazanin" pitchFamily="2" charset="-78"/>
              </a:rPr>
              <a:t>مغناطیسی</a:t>
            </a:r>
            <a:r>
              <a:rPr lang="fa-IR" sz="2800" dirty="0" smtClean="0">
                <a:cs typeface="B Nazanin" pitchFamily="2" charset="-78"/>
              </a:rPr>
              <a:t> بالایی هستند. </a:t>
            </a:r>
            <a:r>
              <a:rPr lang="fa-IR" sz="2800" b="1" dirty="0" smtClean="0">
                <a:solidFill>
                  <a:schemeClr val="accent3">
                    <a:lumMod val="75000"/>
                  </a:schemeClr>
                </a:solidFill>
                <a:cs typeface="B Nazanin" pitchFamily="2" charset="-78"/>
              </a:rPr>
              <a:t>محوطه ژنراتور</a:t>
            </a:r>
            <a:r>
              <a:rPr lang="fa-IR" sz="2800" dirty="0" smtClean="0">
                <a:cs typeface="B Nazanin" pitchFamily="2" charset="-78"/>
              </a:rPr>
              <a:t>، </a:t>
            </a:r>
            <a:r>
              <a:rPr lang="fa-IR" sz="2800" b="1" dirty="0" smtClean="0">
                <a:solidFill>
                  <a:schemeClr val="accent3">
                    <a:lumMod val="75000"/>
                  </a:schemeClr>
                </a:solidFill>
                <a:cs typeface="B Nazanin" pitchFamily="2" charset="-78"/>
              </a:rPr>
              <a:t>ترانس‏های اصلی </a:t>
            </a:r>
            <a:r>
              <a:rPr lang="fa-IR" sz="2800" dirty="0" smtClean="0">
                <a:cs typeface="B Nazanin" pitchFamily="2" charset="-78"/>
              </a:rPr>
              <a:t>در نیروگاه‌ها، بریکرها و دیگر </a:t>
            </a:r>
            <a:r>
              <a:rPr lang="fa-IR" sz="2800" b="1" dirty="0" smtClean="0">
                <a:solidFill>
                  <a:schemeClr val="accent3">
                    <a:lumMod val="75000"/>
                  </a:schemeClr>
                </a:solidFill>
                <a:cs typeface="B Nazanin" pitchFamily="2" charset="-78"/>
              </a:rPr>
              <a:t>تجهیزات فشار قوی </a:t>
            </a:r>
            <a:r>
              <a:rPr lang="fa-IR" sz="2800" dirty="0" smtClean="0">
                <a:cs typeface="B Nazanin" pitchFamily="2" charset="-78"/>
              </a:rPr>
              <a:t>پست، از جمله مناطق مهم ایجاد میدان‏ها هستند.</a:t>
            </a:r>
          </a:p>
          <a:p>
            <a:pPr algn="just" rtl="1">
              <a:buClr>
                <a:srgbClr val="FF0000"/>
              </a:buClr>
            </a:pPr>
            <a:endParaRPr lang="fa-IR" sz="2800" dirty="0" smtClean="0">
              <a:cs typeface="B Nazanin" pitchFamily="2" charset="-78"/>
            </a:endParaRPr>
          </a:p>
          <a:p>
            <a:pPr algn="just" rtl="1">
              <a:buClr>
                <a:srgbClr val="FF0000"/>
              </a:buClr>
              <a:buFont typeface="Wingdings" pitchFamily="2" charset="2"/>
              <a:buChar char="Ø"/>
            </a:pPr>
            <a:r>
              <a:rPr lang="fa-IR" sz="2800" dirty="0" smtClean="0">
                <a:cs typeface="B Nazanin" pitchFamily="2" charset="-78"/>
              </a:rPr>
              <a:t>درمورد زندگی در کنار خطوط فشار قوی باید گفت اثرات وتغییرات ناشی از انتقال برق بر روی محیط زیست و سلامت انسان‏ها آنچنان کند است که تقریباً نادیده گرفته می‏شود. خطوط انتقال همچنین ممکن است پوشش‏های گیاهی را در مسیر خود از بین ببرند.</a:t>
            </a:r>
          </a:p>
          <a:p>
            <a:pPr algn="just" rtl="1">
              <a:buClr>
                <a:srgbClr val="FF0000"/>
              </a:buClr>
            </a:pPr>
            <a:r>
              <a:rPr lang="fa-IR" sz="2800" dirty="0" smtClean="0">
                <a:cs typeface="B Nazanin" pitchFamily="2" charset="-78"/>
              </a:rPr>
              <a:t/>
            </a:r>
            <a:br>
              <a:rPr lang="fa-IR" sz="2800" dirty="0" smtClean="0">
                <a:cs typeface="B Nazanin" pitchFamily="2" charset="-78"/>
              </a:rPr>
            </a:br>
            <a:endParaRPr lang="fa-IR" sz="2800" dirty="0" smtClean="0">
              <a:cs typeface="B Nazanin" pitchFamily="2" charset="-78"/>
            </a:endParaRPr>
          </a:p>
          <a:p>
            <a:pPr algn="just" rtl="1">
              <a:buClr>
                <a:srgbClr val="FF0000"/>
              </a:buClr>
              <a:buFont typeface="Wingdings" pitchFamily="2" charset="2"/>
              <a:buChar char="Ø"/>
            </a:pPr>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5918" y="214290"/>
            <a:ext cx="6872278"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sz="3600" dirty="0" smtClean="0">
                <a:cs typeface="B Koodak" pitchFamily="2" charset="-78"/>
              </a:rPr>
              <a:t>مقدمه</a:t>
            </a:r>
            <a:endParaRPr lang="en-US" sz="3600" dirty="0">
              <a:cs typeface="B Koodak" pitchFamily="2" charset="-78"/>
            </a:endParaRPr>
          </a:p>
        </p:txBody>
      </p:sp>
      <p:sp>
        <p:nvSpPr>
          <p:cNvPr id="5" name="Content Placeholder 2"/>
          <p:cNvSpPr>
            <a:spLocks noGrp="1"/>
          </p:cNvSpPr>
          <p:nvPr>
            <p:ph idx="1"/>
          </p:nvPr>
        </p:nvSpPr>
        <p:spPr>
          <a:xfrm>
            <a:off x="214282" y="1357298"/>
            <a:ext cx="8715436" cy="5214973"/>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rtl="1"/>
            <a:r>
              <a:rPr lang="fa-IR" sz="2400" dirty="0" smtClean="0">
                <a:cs typeface="B Nazanin" pitchFamily="2" charset="-78"/>
              </a:rPr>
              <a:t>تعریف </a:t>
            </a:r>
            <a:r>
              <a:rPr lang="fa-IR" sz="2400" b="1" dirty="0" smtClean="0">
                <a:solidFill>
                  <a:srgbClr val="FF0000"/>
                </a:solidFill>
                <a:cs typeface="B Nazanin" pitchFamily="2" charset="-78"/>
              </a:rPr>
              <a:t>ایمنی</a:t>
            </a:r>
            <a:r>
              <a:rPr lang="fa-IR" sz="2400" dirty="0" smtClean="0">
                <a:cs typeface="B Nazanin" pitchFamily="2" charset="-78"/>
              </a:rPr>
              <a:t> عبارت است از </a:t>
            </a:r>
            <a:r>
              <a:rPr lang="fa-IR" sz="2400" b="1" dirty="0" smtClean="0">
                <a:solidFill>
                  <a:srgbClr val="FF0000"/>
                </a:solidFill>
                <a:cs typeface="B Nazanin" pitchFamily="2" charset="-78"/>
              </a:rPr>
              <a:t>میزان درجه دور بودن از خطر</a:t>
            </a:r>
            <a:r>
              <a:rPr lang="fa-IR" sz="2400" dirty="0" smtClean="0">
                <a:cs typeface="B Nazanin" pitchFamily="2" charset="-78"/>
              </a:rPr>
              <a:t>، واژه (</a:t>
            </a:r>
            <a:r>
              <a:rPr lang="en-US" sz="2400" dirty="0" smtClean="0">
                <a:cs typeface="B Nazanin" pitchFamily="2" charset="-78"/>
              </a:rPr>
              <a:t>Hazard</a:t>
            </a:r>
            <a:r>
              <a:rPr lang="fa-IR" sz="2400" dirty="0" smtClean="0">
                <a:cs typeface="B Nazanin" pitchFamily="2" charset="-78"/>
              </a:rPr>
              <a:t>) كه در تعریف علمی ایمنی آمده است، در واقع شرایطی است كه دارای پتانسیل رساندن آسیب به كاركنان، تجهیزات و ساختمان‌ها، از بین بردن مواد یا كاهش كارایی در اجرای یك وظیفه از پیش تعیین شده می‌باشد. </a:t>
            </a:r>
          </a:p>
          <a:p>
            <a:pPr algn="just" rtl="1">
              <a:buNone/>
            </a:pPr>
            <a:endParaRPr lang="fa-IR" sz="2600" b="1" dirty="0" smtClean="0">
              <a:solidFill>
                <a:srgbClr val="FF0000"/>
              </a:solidFill>
              <a:cs typeface="B Mitra" pitchFamily="2" charset="-78"/>
            </a:endParaRPr>
          </a:p>
          <a:p>
            <a:pPr algn="just" rtl="1"/>
            <a:r>
              <a:rPr lang="fa-IR" sz="2600" b="1" dirty="0" smtClean="0">
                <a:solidFill>
                  <a:srgbClr val="FF0000"/>
                </a:solidFill>
                <a:cs typeface="B Mitra" pitchFamily="2" charset="-78"/>
              </a:rPr>
              <a:t>ایمنی صنعتی</a:t>
            </a:r>
            <a:r>
              <a:rPr lang="fa-IR" sz="2600" dirty="0" smtClean="0">
                <a:cs typeface="B Mitra" pitchFamily="2" charset="-78"/>
              </a:rPr>
              <a:t> علمی است كه در پیشگیری از بروز حوادث در محیط كار به یاری انسان می‌شتابد و همواره در راستای حفاظت و حراست از </a:t>
            </a:r>
            <a:r>
              <a:rPr lang="fa-IR" sz="2600" b="1" dirty="0" smtClean="0">
                <a:solidFill>
                  <a:schemeClr val="accent4">
                    <a:lumMod val="75000"/>
                  </a:schemeClr>
                </a:solidFill>
                <a:cs typeface="B Mitra" pitchFamily="2" charset="-78"/>
              </a:rPr>
              <a:t>نیروی كار و سرمایه </a:t>
            </a:r>
            <a:r>
              <a:rPr lang="fa-IR" sz="2600" dirty="0" smtClean="0">
                <a:cs typeface="B Mitra" pitchFamily="2" charset="-78"/>
              </a:rPr>
              <a:t>گام بر می‌دارد</a:t>
            </a:r>
            <a:endParaRPr lang="en-US" sz="2600" dirty="0" smtClean="0">
              <a:cs typeface="B Mitra" pitchFamily="2" charset="-78"/>
            </a:endParaRPr>
          </a:p>
          <a:p>
            <a:pPr algn="just" rtl="1">
              <a:buNone/>
            </a:pPr>
            <a:endParaRPr lang="fa-IR" sz="2600" dirty="0" smtClean="0">
              <a:cs typeface="B Mitra" pitchFamily="2" charset="-78"/>
            </a:endParaRPr>
          </a:p>
          <a:p>
            <a:pPr algn="just" rtl="1"/>
            <a:r>
              <a:rPr lang="ar-SA" sz="2800" dirty="0" smtClean="0">
                <a:cs typeface="B Mitra" pitchFamily="2" charset="-78"/>
              </a:rPr>
              <a:t>بهداشت حرفه ای شاخه ای از علم بهداشت است که با شناسایی ، ارزشیابی و کنترل عوامل زیان آور در محیط کار از بروز بیماریها و عوارضی که ممکن است توسط عوامل زیان آور فیزیکی ، شیمیایی ، بیولوژیکی، ارگونومیکی بوجود آید ، جلوگیری می کند . کنترل عوامل تهدید کننده سلامت در محیط کار تا حد زیادی از ظهور عواقب و عوارض بعدی شامل بیماریها  و حوادث شغلی و رکود اقتصادی و کاهش بهره وری بعلت از کار افتادگی می کاهد. </a:t>
            </a:r>
            <a:endParaRPr lang="fa-IR" sz="2800" dirty="0" smtClean="0">
              <a:cs typeface="B Mitra" pitchFamily="2" charset="-78"/>
            </a:endParaRPr>
          </a:p>
          <a:p>
            <a:pPr algn="just" rtl="1"/>
            <a:endParaRPr lang="fa-IR" sz="2600" dirty="0" smtClean="0">
              <a:cs typeface="B Mitra"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5"/>
            <a:ext cx="1214446" cy="1292230"/>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sz="3200" b="1" dirty="0" smtClean="0">
                <a:solidFill>
                  <a:srgbClr val="FF0000"/>
                </a:solidFill>
                <a:cs typeface="B Nazanin" pitchFamily="2" charset="-78"/>
              </a:rPr>
              <a:t>نقل از مبحث دوازدهم مقررات ملي ساختمان</a:t>
            </a:r>
            <a:endParaRPr lang="fa-IR" sz="3200" dirty="0">
              <a:solidFill>
                <a:srgbClr val="FF0000"/>
              </a:solidFill>
              <a:cs typeface="B Nazanin"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r>
              <a:rPr lang="fa-IR" sz="2800" b="1" dirty="0" smtClean="0"/>
              <a:t>12-2-2-8- خطوط انتقال نيروي برق</a:t>
            </a:r>
            <a:endParaRPr lang="fa-IR" sz="2800" dirty="0" smtClean="0"/>
          </a:p>
          <a:p>
            <a:pPr algn="just" rtl="1"/>
            <a:r>
              <a:rPr lang="fa-IR" sz="2800" dirty="0" smtClean="0">
                <a:cs typeface="B Nazanin" pitchFamily="2" charset="-78"/>
              </a:rPr>
              <a:t>قبل از شروع عمليات ساختماني مجري بايد حريم خطوط برق عبوري از مجاور ملك را مورد بررسي قرار داده و پس از پيش بيني هاي لازم جهت اجراي عمليات ساختماني و با كسب نظر مهندس ناظر، عمليات ساختماني را شروع نمايد.</a:t>
            </a:r>
          </a:p>
          <a:p>
            <a:pPr algn="just" rtl="1"/>
            <a:r>
              <a:rPr lang="fa-IR" sz="2800" dirty="0" smtClean="0">
                <a:cs typeface="B Nazanin" pitchFamily="2" charset="-78"/>
              </a:rPr>
              <a:t>ب : كليه هادي ها، خطوط و تأسيسات برقي در محوطه و حريم عمليات ساختماني بايد برقدار فرض شوند ، مگر آنكه خلاف آن ثابت گردد.</a:t>
            </a:r>
          </a:p>
          <a:p>
            <a:pPr algn="just" rtl="1"/>
            <a:endParaRPr lang="fa-IR" sz="2800" dirty="0" smtClean="0">
              <a:cs typeface="B Nazanin" pitchFamily="2" charset="-78"/>
            </a:endParaRPr>
          </a:p>
          <a:p>
            <a:pPr algn="just" rtl="1"/>
            <a:r>
              <a:rPr lang="fa-IR" sz="2800" dirty="0" smtClean="0">
                <a:cs typeface="B Nazanin" pitchFamily="2" charset="-78"/>
              </a:rPr>
              <a:t>ج : براي جلوگيري از خطر برق گرفتگي و كاهش آثار زيان آور ميدان هاي الكترومغناطيسي ناشي از خطوط برق فشار قوي ، بايد مقررات مربوط به حريم خطوط انتقال و توزيع نيروي برق در كليه عمليات ساختماني و نيز در تعيين محل احداث بناها و تأسيسات ، رعايت گردد</a:t>
            </a:r>
            <a:r>
              <a:rPr lang="fa-IR" sz="2800" dirty="0" smtClean="0"/>
              <a:t>.</a:t>
            </a:r>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642942"/>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sz="3200" b="1" dirty="0" smtClean="0">
                <a:solidFill>
                  <a:srgbClr val="FF0000"/>
                </a:solidFill>
                <a:cs typeface="B Nazanin" pitchFamily="2" charset="-78"/>
              </a:rPr>
              <a:t>نقل از مبحث دوازدهم مقررات ملي ساختمان</a:t>
            </a:r>
            <a:endParaRPr lang="fa-IR" sz="3200" dirty="0">
              <a:solidFill>
                <a:srgbClr val="FF0000"/>
              </a:solidFill>
              <a:cs typeface="B Nazanin" pitchFamily="2" charset="-78"/>
            </a:endParaRPr>
          </a:p>
        </p:txBody>
      </p:sp>
      <p:sp>
        <p:nvSpPr>
          <p:cNvPr id="5" name="Content Placeholder 2"/>
          <p:cNvSpPr txBox="1">
            <a:spLocks/>
          </p:cNvSpPr>
          <p:nvPr/>
        </p:nvSpPr>
        <p:spPr>
          <a:xfrm>
            <a:off x="214282" y="1071546"/>
            <a:ext cx="8715436" cy="5786454"/>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r>
              <a:rPr lang="fa-IR" sz="2400" b="1" dirty="0" smtClean="0">
                <a:cs typeface="B Nazanin" pitchFamily="2" charset="-78"/>
              </a:rPr>
              <a:t>12-2-2-8 خطوط انتقال نيروي برق</a:t>
            </a:r>
          </a:p>
          <a:p>
            <a:pPr algn="just" rtl="1"/>
            <a:endParaRPr lang="fa-IR" sz="2400" dirty="0" smtClean="0">
              <a:cs typeface="B Nazanin" pitchFamily="2" charset="-78"/>
            </a:endParaRPr>
          </a:p>
          <a:p>
            <a:pPr algn="just" rtl="1"/>
            <a:r>
              <a:rPr lang="fa-IR" sz="2400" dirty="0" smtClean="0">
                <a:cs typeface="B Nazanin" pitchFamily="2" charset="-78"/>
              </a:rPr>
              <a:t>د: كليه سيم كشي هاي موقت و دائم و نصب تجهيزات برقي بايد با رعايت ضوابط و مقررات مبحث طرح و اجراي تأسيسات برقي ساختمانها ( مبحث سيزدهم از مقررات ملي ساختماني ايران ) صورت گيرد.</a:t>
            </a:r>
          </a:p>
          <a:p>
            <a:pPr algn="just" rtl="1"/>
            <a:endParaRPr lang="fa-IR" sz="2400" dirty="0" smtClean="0">
              <a:cs typeface="B Nazanin" pitchFamily="2" charset="-78"/>
            </a:endParaRPr>
          </a:p>
          <a:p>
            <a:pPr algn="just" rtl="1"/>
            <a:r>
              <a:rPr lang="fa-IR" sz="2400" dirty="0" smtClean="0">
                <a:cs typeface="B Nazanin" pitchFamily="2" charset="-78"/>
              </a:rPr>
              <a:t>ه: قبل از هر گونه گودبرداري و حفاري، بايد در مورد وجود كابل هاي زيرزميني انتقال و توزيع نيروي برق در منطقه عمليات بررسي لازم به عمل آمده و ضمن استعلام از مراجع ذيربط  حريم هاي قانوني رعايت و در صورت لزوم اقدامات احتياطي از قبيل قطع جريان ، تغيير مسير موقت يا دائم مسير ، حفاظت و ايزوله كردن اين خطوط توسط مراجع مذكور انجام شود.</a:t>
            </a:r>
          </a:p>
          <a:p>
            <a:pPr algn="just" rtl="1"/>
            <a:r>
              <a:rPr lang="fa-IR" sz="2400" dirty="0" smtClean="0">
                <a:cs typeface="B Nazanin" pitchFamily="2" charset="-78"/>
              </a:rPr>
              <a:t>و : قبل از شروع عمليات ساختماني در مجاورت خطوط هوايي برق فشار ضعيف ، بايد مراتب به مسئولين و مراجع ذيربط اطلاع داده شود تا اقدامات احتياطي لازم از قبيل قطع جريان ، تغيير موقت يا دائم مسير يا روكش كردن خطوط مجاور ساختمان با لوله هاي پلي اتيلن با شيلنگ هاي لاستيكي و نظاير آن انجام شود</a:t>
            </a:r>
          </a:p>
          <a:p>
            <a:pPr algn="just" rtl="1">
              <a:buClr>
                <a:srgbClr val="FF0000"/>
              </a:buClr>
              <a:buFont typeface="Wingdings" pitchFamily="2" charset="2"/>
              <a:buChar char="Ø"/>
            </a:pPr>
            <a:endParaRPr lang="en-US" sz="24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5"/>
            <a:ext cx="928694" cy="988176"/>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algn="r" rtl="1"/>
            <a:r>
              <a:rPr lang="fa-IR" sz="3200" dirty="0" smtClean="0">
                <a:cs typeface="B Koodak" pitchFamily="2" charset="-78"/>
              </a:rPr>
              <a:t>ميدانهاي الكترومغناطيسي در نيروگاهها</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rgbClr val="FF0000"/>
              </a:buClr>
              <a:buFont typeface="Wingdings" pitchFamily="2" charset="2"/>
              <a:buChar char="Ø"/>
            </a:pPr>
            <a:endParaRPr lang="en-US" sz="2800" dirty="0" smtClean="0">
              <a:cs typeface="B Nazanin" pitchFamily="2" charset="-78"/>
            </a:endParaRPr>
          </a:p>
          <a:p>
            <a:pPr algn="just" rtl="1">
              <a:buClr>
                <a:srgbClr val="FF0000"/>
              </a:buClr>
              <a:buFont typeface="Wingdings" pitchFamily="2" charset="2"/>
              <a:buChar char="Ø"/>
            </a:pPr>
            <a:endParaRPr lang="en-US" sz="2800" dirty="0" smtClean="0">
              <a:cs typeface="B Nazanin" pitchFamily="2" charset="-78"/>
            </a:endParaRPr>
          </a:p>
          <a:p>
            <a:pPr algn="just" rtl="1">
              <a:buClr>
                <a:srgbClr val="FF0000"/>
              </a:buClr>
              <a:buFont typeface="Wingdings" pitchFamily="2" charset="2"/>
              <a:buChar char="Ø"/>
            </a:pPr>
            <a:r>
              <a:rPr lang="fa-IR" sz="2800" dirty="0" smtClean="0">
                <a:cs typeface="B Nazanin" pitchFamily="2" charset="-78"/>
              </a:rPr>
              <a:t>در افراد شاغل در پست هاي فشار قوي، کنترل شاخص هاي کلينکي به صورت دوره اي و منظم، در جهت بررسي سطح سلامت کارگران  مورد اجرا قرار گيرد تا کارگراني که دچار تغيير در شاخص هاي کلينيکي شده اند، شناسايي شوند و اقدامات درماني مناسب ارائه شود. </a:t>
            </a:r>
            <a:endParaRPr lang="en-US" sz="2800" dirty="0" smtClean="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algn="r" rtl="1"/>
            <a:r>
              <a:rPr lang="fa-IR" sz="3200" dirty="0" smtClean="0">
                <a:cs typeface="B Koodak" pitchFamily="2" charset="-78"/>
              </a:rPr>
              <a:t>دستورات حفاظتي در پستهاي فشار قوي</a:t>
            </a:r>
            <a:endParaRPr lang="en-US" sz="3200" dirty="0">
              <a:cs typeface="B Koodak" pitchFamily="2" charset="-78"/>
            </a:endParaRPr>
          </a:p>
        </p:txBody>
      </p:sp>
      <p:sp>
        <p:nvSpPr>
          <p:cNvPr id="5" name="Content Placeholder 2"/>
          <p:cNvSpPr txBox="1">
            <a:spLocks/>
          </p:cNvSpPr>
          <p:nvPr/>
        </p:nvSpPr>
        <p:spPr>
          <a:xfrm>
            <a:off x="214282" y="1142984"/>
            <a:ext cx="8715436" cy="550072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r>
              <a:rPr lang="fa-IR" sz="2800" dirty="0" smtClean="0">
                <a:cs typeface="B Nazanin" pitchFamily="2" charset="-78"/>
              </a:rPr>
              <a:t>1- كارهاي  تعميرات و راه اندازي به افراد متخصص سپرده شود</a:t>
            </a:r>
            <a:br>
              <a:rPr lang="fa-IR" sz="2800" dirty="0" smtClean="0">
                <a:cs typeface="B Nazanin" pitchFamily="2" charset="-78"/>
              </a:rPr>
            </a:br>
            <a:r>
              <a:rPr lang="fa-IR" sz="2800" dirty="0" smtClean="0">
                <a:cs typeface="B Nazanin" pitchFamily="2" charset="-78"/>
              </a:rPr>
              <a:t>2-هنگام استفاده از نردبان وجرثقيل لازم است به منظور عدم برخورد با قسمتهاي برقدار دقت شود.</a:t>
            </a:r>
            <a:br>
              <a:rPr lang="fa-IR" sz="2800" dirty="0" smtClean="0">
                <a:cs typeface="B Nazanin" pitchFamily="2" charset="-78"/>
              </a:rPr>
            </a:br>
            <a:r>
              <a:rPr lang="fa-IR" sz="2800" dirty="0" smtClean="0">
                <a:cs typeface="B Nazanin" pitchFamily="2" charset="-78"/>
              </a:rPr>
              <a:t>3- هنگام قطع خودكار تجهيزات قبل از راه اندازي مجددعلت را بررسي نمائيد.</a:t>
            </a:r>
            <a:br>
              <a:rPr lang="fa-IR" sz="2800" dirty="0" smtClean="0">
                <a:cs typeface="B Nazanin" pitchFamily="2" charset="-78"/>
              </a:rPr>
            </a:br>
            <a:r>
              <a:rPr lang="fa-IR" sz="2800" dirty="0" smtClean="0">
                <a:cs typeface="B Nazanin" pitchFamily="2" charset="-78"/>
              </a:rPr>
              <a:t>4-هنگام بستن اتصال زمين موقت بايد ابتدا گيره اتصال زمين به شبكه زمين وسپس به هاديهاي شبكه وصل شود. روش باز كردن  اتصال زمين موقت عكس روش بستن آن مي باشد</a:t>
            </a:r>
            <a:br>
              <a:rPr lang="fa-IR" sz="2800" dirty="0" smtClean="0">
                <a:cs typeface="B Nazanin" pitchFamily="2" charset="-78"/>
              </a:rPr>
            </a:br>
            <a:r>
              <a:rPr lang="fa-IR" sz="2800" dirty="0" smtClean="0">
                <a:cs typeface="B Nazanin" pitchFamily="2" charset="-78"/>
              </a:rPr>
              <a:t>5-هنگام برقدار شدن تجهيزات بي برق بهتر است افراد در نزديكي آنها نباشند</a:t>
            </a:r>
            <a:br>
              <a:rPr lang="fa-IR" sz="2800" dirty="0" smtClean="0">
                <a:cs typeface="B Nazanin" pitchFamily="2" charset="-78"/>
              </a:rPr>
            </a:br>
            <a:r>
              <a:rPr lang="fa-IR" sz="2800" dirty="0" smtClean="0">
                <a:cs typeface="B Nazanin" pitchFamily="2" charset="-78"/>
              </a:rPr>
              <a:t>6-هر مداري را تاهنگامي كه برقدار نبودن آن ثابت نشده برقدار تلقي كنيد</a:t>
            </a:r>
            <a:br>
              <a:rPr lang="fa-IR" sz="2800" dirty="0" smtClean="0">
                <a:cs typeface="B Nazanin" pitchFamily="2" charset="-78"/>
              </a:rPr>
            </a:br>
            <a:r>
              <a:rPr lang="fa-IR" sz="2800" dirty="0" smtClean="0">
                <a:cs typeface="B Nazanin" pitchFamily="2" charset="-78"/>
              </a:rPr>
              <a:t>7-هر مدار بي برق را تا هنگامي كه زمين نشده باشد برقدار تلقي كنيد</a:t>
            </a:r>
            <a:br>
              <a:rPr lang="fa-IR" sz="2800" dirty="0" smtClean="0">
                <a:cs typeface="B Nazanin" pitchFamily="2" charset="-78"/>
              </a:rPr>
            </a:br>
            <a:r>
              <a:rPr lang="fa-IR" sz="2800" dirty="0" smtClean="0">
                <a:cs typeface="B Nazanin" pitchFamily="2" charset="-78"/>
              </a:rPr>
              <a:t>8- كار انفرادي با تجهيزات الكتريكي ممنوع است.</a:t>
            </a:r>
            <a:br>
              <a:rPr lang="fa-IR" sz="2800" dirty="0" smtClean="0">
                <a:cs typeface="B Nazanin" pitchFamily="2" charset="-78"/>
              </a:rPr>
            </a:br>
            <a:r>
              <a:rPr lang="fa-IR" sz="2800" dirty="0" smtClean="0">
                <a:cs typeface="B Nazanin" pitchFamily="2" charset="-78"/>
              </a:rPr>
              <a:t>9- كليه عمليات مانور وتعميرات بايستي بدون ترديد و با اطمينان كافي صورت گيرد     </a:t>
            </a:r>
            <a:br>
              <a:rPr lang="fa-IR" sz="2800" dirty="0" smtClean="0">
                <a:cs typeface="B Nazanin" pitchFamily="2" charset="-78"/>
              </a:rPr>
            </a:br>
            <a:r>
              <a:rPr lang="fa-IR" sz="2800" dirty="0" smtClean="0">
                <a:cs typeface="B Nazanin" pitchFamily="2" charset="-78"/>
              </a:rPr>
              <a:t/>
            </a:r>
            <a:br>
              <a:rPr lang="fa-IR" sz="2800" dirty="0" smtClean="0">
                <a:cs typeface="B Nazanin" pitchFamily="2" charset="-78"/>
              </a:rPr>
            </a:br>
            <a:endParaRPr lang="fa-IR" sz="28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algn="r" rtl="1"/>
            <a:r>
              <a:rPr lang="fa-IR" sz="3200" dirty="0" smtClean="0">
                <a:cs typeface="B Koodak" pitchFamily="2" charset="-78"/>
              </a:rPr>
              <a:t>علت برخي حوادث در پستهاي فشار قوي</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r>
              <a:rPr lang="fa-IR" sz="2800" dirty="0" smtClean="0">
                <a:cs typeface="B Nazanin" pitchFamily="2" charset="-78"/>
              </a:rPr>
              <a:t>1- پرتاب شخص از ارتفاع زياد به دلايل مختلف</a:t>
            </a:r>
            <a:br>
              <a:rPr lang="fa-IR" sz="2800" dirty="0" smtClean="0">
                <a:cs typeface="B Nazanin" pitchFamily="2" charset="-78"/>
              </a:rPr>
            </a:br>
            <a:r>
              <a:rPr lang="fa-IR" sz="2800" dirty="0" smtClean="0">
                <a:cs typeface="B Nazanin" pitchFamily="2" charset="-78"/>
              </a:rPr>
              <a:t>2- اثر شارژ خازني و ولتاژ القائي در خطوط</a:t>
            </a:r>
            <a:br>
              <a:rPr lang="fa-IR" sz="2800" dirty="0" smtClean="0">
                <a:cs typeface="B Nazanin" pitchFamily="2" charset="-78"/>
              </a:rPr>
            </a:br>
            <a:r>
              <a:rPr lang="fa-IR" sz="2800" dirty="0" smtClean="0">
                <a:cs typeface="B Nazanin" pitchFamily="2" charset="-78"/>
              </a:rPr>
              <a:t>3- مانور اشتباه</a:t>
            </a:r>
            <a:br>
              <a:rPr lang="fa-IR" sz="2800" dirty="0" smtClean="0">
                <a:cs typeface="B Nazanin" pitchFamily="2" charset="-78"/>
              </a:rPr>
            </a:br>
            <a:r>
              <a:rPr lang="fa-IR" sz="2800" dirty="0" smtClean="0">
                <a:cs typeface="B Nazanin" pitchFamily="2" charset="-78"/>
              </a:rPr>
              <a:t>4- عدم  تخليه بار الكتريكي در بانكهاي خازني </a:t>
            </a:r>
            <a:br>
              <a:rPr lang="fa-IR" sz="2800" dirty="0" smtClean="0">
                <a:cs typeface="B Nazanin" pitchFamily="2" charset="-78"/>
              </a:rPr>
            </a:br>
            <a:r>
              <a:rPr lang="fa-IR" sz="2800" dirty="0" smtClean="0">
                <a:cs typeface="B Nazanin" pitchFamily="2" charset="-78"/>
              </a:rPr>
              <a:t>5- عدم دقت ،نداشتن نظم وحوصله كاري ، عجله به منظور به پايان رساندن كار</a:t>
            </a:r>
            <a:br>
              <a:rPr lang="fa-IR" sz="2800" dirty="0" smtClean="0">
                <a:cs typeface="B Nazanin" pitchFamily="2" charset="-78"/>
              </a:rPr>
            </a:br>
            <a:r>
              <a:rPr lang="fa-IR" sz="2800" dirty="0" smtClean="0">
                <a:cs typeface="B Nazanin" pitchFamily="2" charset="-78"/>
              </a:rPr>
              <a:t>6- نامناسب بودن زمان انجام كار( مثلا شب)</a:t>
            </a:r>
            <a:br>
              <a:rPr lang="fa-IR" sz="2800" dirty="0" smtClean="0">
                <a:cs typeface="B Nazanin" pitchFamily="2" charset="-78"/>
              </a:rPr>
            </a:br>
            <a:r>
              <a:rPr lang="fa-IR" sz="2800" dirty="0" smtClean="0">
                <a:cs typeface="B Nazanin" pitchFamily="2" charset="-78"/>
              </a:rPr>
              <a:t>7- تداخل كار اكيپهاي مختلف</a:t>
            </a:r>
            <a:br>
              <a:rPr lang="fa-IR" sz="2800" dirty="0" smtClean="0">
                <a:cs typeface="B Nazanin" pitchFamily="2" charset="-78"/>
              </a:rPr>
            </a:br>
            <a:r>
              <a:rPr lang="fa-IR" sz="2800" dirty="0" smtClean="0">
                <a:cs typeface="B Nazanin" pitchFamily="2" charset="-78"/>
              </a:rPr>
              <a:t>8- عدم استفاده از لوازم ايمني مناسب </a:t>
            </a:r>
            <a:br>
              <a:rPr lang="fa-IR" sz="2800" dirty="0" smtClean="0">
                <a:cs typeface="B Nazanin" pitchFamily="2" charset="-78"/>
              </a:rPr>
            </a:br>
            <a:r>
              <a:rPr lang="fa-IR" sz="2800" dirty="0" smtClean="0">
                <a:cs typeface="B Nazanin" pitchFamily="2" charset="-78"/>
              </a:rPr>
              <a:t>9-به جا ماندن ابزار ولوازم بعد از انجام كار</a:t>
            </a:r>
            <a:br>
              <a:rPr lang="fa-IR" sz="2800" dirty="0" smtClean="0">
                <a:cs typeface="B Nazanin" pitchFamily="2" charset="-78"/>
              </a:rPr>
            </a:br>
            <a:r>
              <a:rPr lang="fa-IR" sz="2800" dirty="0" smtClean="0">
                <a:cs typeface="B Nazanin" pitchFamily="2" charset="-78"/>
              </a:rPr>
              <a:t>10- عدم كنترل عمليات يكديگر</a:t>
            </a:r>
            <a:br>
              <a:rPr lang="fa-IR" sz="2800" dirty="0" smtClean="0">
                <a:cs typeface="B Nazanin" pitchFamily="2" charset="-78"/>
              </a:rPr>
            </a:br>
            <a:r>
              <a:rPr lang="fa-IR" sz="2800" dirty="0" smtClean="0">
                <a:cs typeface="B Nazanin" pitchFamily="2" charset="-78"/>
              </a:rPr>
              <a:t>11- عدم نگهداري صحيح تجهيزات فشار قوي</a:t>
            </a:r>
            <a:br>
              <a:rPr lang="fa-IR" sz="2800" dirty="0" smtClean="0">
                <a:cs typeface="B Nazanin" pitchFamily="2" charset="-78"/>
              </a:rPr>
            </a:br>
            <a:endParaRPr lang="fa-IR" sz="28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0166" y="214290"/>
            <a:ext cx="7186634" cy="857256"/>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algn="r" rtl="1"/>
            <a:r>
              <a:rPr lang="fa-IR" sz="3200" dirty="0" smtClean="0">
                <a:cs typeface="B Koodak" pitchFamily="2" charset="-78"/>
              </a:rPr>
              <a:t>علت برخي حوادث در پستهاي فشار قوي</a:t>
            </a:r>
            <a:endParaRPr lang="en-US" sz="3200" dirty="0">
              <a:cs typeface="B Koodak" pitchFamily="2" charset="-78"/>
            </a:endParaRPr>
          </a:p>
        </p:txBody>
      </p:sp>
      <p:sp>
        <p:nvSpPr>
          <p:cNvPr id="5" name="Content Placeholder 2"/>
          <p:cNvSpPr txBox="1">
            <a:spLocks/>
          </p:cNvSpPr>
          <p:nvPr/>
        </p:nvSpPr>
        <p:spPr>
          <a:xfrm>
            <a:off x="214282" y="1357274"/>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chemeClr val="accent3"/>
              </a:buClr>
              <a:buFont typeface="Wingdings" pitchFamily="2" charset="2"/>
              <a:buChar char="q"/>
            </a:pPr>
            <a:r>
              <a:rPr lang="fa-IR" sz="2800" dirty="0" smtClean="0">
                <a:cs typeface="B Nazanin" pitchFamily="2" charset="-78"/>
              </a:rPr>
              <a:t>در اثر عبور جریان از بدن حرارت زیادی تولید می گردد که باعث سوختگی نسوج می گردد.</a:t>
            </a:r>
          </a:p>
          <a:p>
            <a:pPr algn="just" rtl="1">
              <a:buClr>
                <a:schemeClr val="accent3"/>
              </a:buClr>
            </a:pPr>
            <a:endParaRPr lang="fa-IR" sz="2800" dirty="0" smtClean="0">
              <a:cs typeface="B Nazanin" pitchFamily="2" charset="-78"/>
            </a:endParaRPr>
          </a:p>
          <a:p>
            <a:pPr algn="just" rtl="1">
              <a:buClr>
                <a:schemeClr val="accent3"/>
              </a:buClr>
              <a:buFont typeface="Wingdings" pitchFamily="2" charset="2"/>
              <a:buChar char="q"/>
            </a:pPr>
            <a:r>
              <a:rPr lang="fa-IR" sz="2800" dirty="0" smtClean="0">
                <a:cs typeface="B Nazanin" pitchFamily="2" charset="-78"/>
              </a:rPr>
              <a:t>سوختگی نسوج باعث تجزیه آنها شده این مواد حاصل باعث مسمویت بدن می شود</a:t>
            </a:r>
          </a:p>
          <a:p>
            <a:pPr algn="just" rtl="1">
              <a:buClr>
                <a:schemeClr val="accent3"/>
              </a:buClr>
            </a:pPr>
            <a:endParaRPr lang="fa-IR" sz="2800" dirty="0" smtClean="0">
              <a:cs typeface="B Nazanin" pitchFamily="2" charset="-78"/>
            </a:endParaRPr>
          </a:p>
          <a:p>
            <a:pPr algn="just" rtl="1">
              <a:buClr>
                <a:schemeClr val="accent3"/>
              </a:buClr>
              <a:buFont typeface="Wingdings" pitchFamily="2" charset="2"/>
              <a:buChar char="q"/>
            </a:pPr>
            <a:r>
              <a:rPr lang="fa-IR" sz="2800" smtClean="0">
                <a:cs typeface="B Nazanin" pitchFamily="2" charset="-78"/>
              </a:rPr>
              <a:t> سوختگی </a:t>
            </a:r>
            <a:r>
              <a:rPr lang="fa-IR" sz="2800" dirty="0" smtClean="0">
                <a:cs typeface="B Nazanin" pitchFamily="2" charset="-78"/>
              </a:rPr>
              <a:t>گسترده باعث کاهش شدید آب نمک و مواد دیگر لازم بدن شده واحتمال زنده ماندن فرد بسیار کاهش می دهد.</a:t>
            </a:r>
          </a:p>
          <a:p>
            <a:pPr algn="just" rtl="1">
              <a:buClr>
                <a:schemeClr val="accent3"/>
              </a:buClr>
            </a:pPr>
            <a:endParaRPr lang="fa-IR" sz="2800" dirty="0" smtClean="0">
              <a:cs typeface="B Nazanin" pitchFamily="2" charset="-78"/>
            </a:endParaRPr>
          </a:p>
          <a:p>
            <a:pPr algn="just" rtl="1">
              <a:buClr>
                <a:schemeClr val="accent3"/>
              </a:buClr>
              <a:buFont typeface="Wingdings" pitchFamily="2" charset="2"/>
              <a:buChar char="q"/>
            </a:pPr>
            <a:r>
              <a:rPr lang="fa-IR" sz="2800" dirty="0" smtClean="0">
                <a:cs typeface="B Nazanin" pitchFamily="2" charset="-78"/>
              </a:rPr>
              <a:t>بعضی از سوختگی ها باعث از کار افتادن کلیه ها می شود   </a:t>
            </a:r>
            <a:endParaRPr lang="fa-IR" sz="2800" dirty="0">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4282" y="1428712"/>
            <a:ext cx="8715436" cy="528643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rtl="1">
              <a:buClr>
                <a:schemeClr val="accent3"/>
              </a:buClr>
            </a:pPr>
            <a:endParaRPr lang="fa-IR" sz="2800" dirty="0" smtClean="0">
              <a:cs typeface="B Nazanin" pitchFamily="2" charset="-78"/>
            </a:endParaRPr>
          </a:p>
          <a:p>
            <a:pPr algn="just" rtl="1">
              <a:buClr>
                <a:schemeClr val="accent3"/>
              </a:buClr>
            </a:pPr>
            <a:endParaRPr lang="fa-IR" sz="2800" dirty="0" smtClean="0">
              <a:cs typeface="B Nazanin" pitchFamily="2" charset="-78"/>
            </a:endParaRPr>
          </a:p>
          <a:p>
            <a:pPr lvl="2" algn="r" rtl="1">
              <a:buClr>
                <a:schemeClr val="accent3"/>
              </a:buClr>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ايمني هزينه نيست،</a:t>
            </a:r>
          </a:p>
          <a:p>
            <a:pPr lvl="2" algn="r" rtl="1">
              <a:buClr>
                <a:schemeClr val="accent3"/>
              </a:buClr>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سرمايه گذاري است.</a:t>
            </a:r>
          </a:p>
          <a:p>
            <a:pPr lvl="2" algn="r" rtl="1">
              <a:buClr>
                <a:schemeClr val="accent3"/>
              </a:buClr>
            </a:pPr>
            <a:endPar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a:p>
            <a:pPr lvl="2" algn="r" rtl="1">
              <a:buClr>
                <a:schemeClr val="accent3"/>
              </a:buClr>
            </a:pPr>
            <a:r>
              <a:rPr lang="fa-IR"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با تشكر از توجه شما</a:t>
            </a:r>
          </a:p>
          <a:p>
            <a:pPr lvl="2" algn="r" rtl="1">
              <a:buClr>
                <a:schemeClr val="accent3"/>
              </a:buClr>
            </a:pPr>
            <a:endParaRPr lang="fa-IR"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endParaRPr>
          </a:p>
          <a:p>
            <a:pPr lvl="2" algn="r" rtl="1">
              <a:buClr>
                <a:schemeClr val="accent3"/>
              </a:buClr>
            </a:pPr>
            <a:r>
              <a:rPr lang="fa-IR" sz="2800" b="1" cap="all"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cs typeface="B Nazanin" pitchFamily="2" charset="-78"/>
              </a:rPr>
              <a:t>مركز تحقيقات و تعليمات</a:t>
            </a:r>
          </a:p>
          <a:p>
            <a:pPr lvl="2" algn="r" rtl="1">
              <a:buClr>
                <a:schemeClr val="accent3"/>
              </a:buClr>
            </a:pPr>
            <a:r>
              <a:rPr lang="fa-IR" sz="2800" b="1" cap="all"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cs typeface="B Nazanin" pitchFamily="2" charset="-78"/>
              </a:rPr>
              <a:t> حفاظت و بهداشت كار</a:t>
            </a:r>
          </a:p>
          <a:p>
            <a:pPr lvl="2" algn="r" rtl="1">
              <a:buClr>
                <a:schemeClr val="accent3"/>
              </a:buClr>
            </a:pPr>
            <a:r>
              <a:rPr lang="fa-IR" sz="2800" b="1" cap="all" dirty="0" smtClean="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cs typeface="B Nazanin" pitchFamily="2" charset="-78"/>
              </a:rPr>
              <a:t> شمال شرق كشور</a:t>
            </a:r>
            <a:endParaRPr lang="fa-IR" sz="2800" b="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cs typeface="B Nazanin"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56</a:t>
            </a:fld>
            <a:endParaRPr lang="en-US" dirty="0"/>
          </a:p>
        </p:txBody>
      </p:sp>
      <p:pic>
        <p:nvPicPr>
          <p:cNvPr id="8" name="Picture 5" descr="48"/>
          <p:cNvPicPr>
            <a:picLocks noChangeAspect="1" noChangeArrowheads="1"/>
          </p:cNvPicPr>
          <p:nvPr/>
        </p:nvPicPr>
        <p:blipFill>
          <a:blip r:embed="rId4"/>
          <a:srcRect t="3929"/>
          <a:stretch>
            <a:fillRect/>
          </a:stretch>
        </p:blipFill>
        <p:spPr bwMode="auto">
          <a:xfrm>
            <a:off x="642910" y="1714488"/>
            <a:ext cx="3643339" cy="4552051"/>
          </a:xfrm>
          <a:prstGeom prst="rect">
            <a:avLst/>
          </a:prstGeom>
          <a:noFill/>
          <a:ln w="38100">
            <a:solidFill>
              <a:srgbClr val="763B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71604" y="214290"/>
            <a:ext cx="7086592"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sz="3600" dirty="0" smtClean="0">
                <a:cs typeface="B Koodak" pitchFamily="2" charset="-78"/>
              </a:rPr>
              <a:t>مزاياي رعايت اصول ايمني و بهداشت كار</a:t>
            </a:r>
            <a:endParaRPr lang="en-US" sz="3600" dirty="0">
              <a:cs typeface="B Koodak" pitchFamily="2" charset="-78"/>
            </a:endParaRPr>
          </a:p>
        </p:txBody>
      </p:sp>
      <p:sp>
        <p:nvSpPr>
          <p:cNvPr id="5" name="Content Placeholder 2"/>
          <p:cNvSpPr>
            <a:spLocks noGrp="1"/>
          </p:cNvSpPr>
          <p:nvPr>
            <p:ph idx="1"/>
          </p:nvPr>
        </p:nvSpPr>
        <p:spPr>
          <a:xfrm>
            <a:off x="214282" y="1285860"/>
            <a:ext cx="8715436" cy="5357850"/>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r" rtl="1">
              <a:lnSpc>
                <a:spcPct val="90000"/>
              </a:lnSpc>
              <a:buNone/>
            </a:pPr>
            <a:r>
              <a:rPr lang="fa-IR" sz="2600" dirty="0" smtClean="0">
                <a:cs typeface="B Mitra" pitchFamily="2" charset="-78"/>
              </a:rPr>
              <a:t>   مزایای توجه به رعایت اصول ایمنی و بهداشت حرفه‌ای به شرح زیر است: </a:t>
            </a:r>
          </a:p>
          <a:p>
            <a:pPr algn="r" rtl="1">
              <a:lnSpc>
                <a:spcPct val="90000"/>
              </a:lnSpc>
              <a:buFont typeface="Wingdings" pitchFamily="2" charset="2"/>
              <a:buChar char="ü"/>
            </a:pPr>
            <a:r>
              <a:rPr lang="fa-IR" sz="2600" b="1" dirty="0" smtClean="0">
                <a:solidFill>
                  <a:schemeClr val="accent1">
                    <a:lumMod val="50000"/>
                  </a:schemeClr>
                </a:solidFill>
                <a:cs typeface="B Mitra" pitchFamily="2" charset="-78"/>
              </a:rPr>
              <a:t>   برای كارگر: </a:t>
            </a:r>
          </a:p>
          <a:p>
            <a:pPr algn="r" rtl="1">
              <a:lnSpc>
                <a:spcPct val="90000"/>
              </a:lnSpc>
              <a:buNone/>
            </a:pPr>
            <a:r>
              <a:rPr lang="fa-IR" sz="2600" dirty="0" smtClean="0">
                <a:cs typeface="B Mitra" pitchFamily="2" charset="-78"/>
              </a:rPr>
              <a:t>۱- افزایش روحیه ۲- كاهش فشار كار ۳- كاهش جراحات و صدمات</a:t>
            </a:r>
          </a:p>
          <a:p>
            <a:pPr algn="r" rtl="1">
              <a:lnSpc>
                <a:spcPct val="90000"/>
              </a:lnSpc>
              <a:buNone/>
            </a:pPr>
            <a:r>
              <a:rPr lang="fa-IR" sz="2600" dirty="0" smtClean="0">
                <a:cs typeface="B Mitra" pitchFamily="2" charset="-78"/>
              </a:rPr>
              <a:t> ۴- كاهش حوادث ۵- افزایش راحتی ۶- افزایش حفظ رفاه و سلامتی</a:t>
            </a:r>
          </a:p>
          <a:p>
            <a:pPr algn="r" rtl="1">
              <a:lnSpc>
                <a:spcPct val="90000"/>
              </a:lnSpc>
              <a:buNone/>
            </a:pPr>
            <a:r>
              <a:rPr lang="fa-IR" sz="2600" dirty="0" smtClean="0">
                <a:cs typeface="B Mitra" pitchFamily="2" charset="-78"/>
              </a:rPr>
              <a:t>۷- افزایش سطح بهداشت كار </a:t>
            </a:r>
          </a:p>
          <a:p>
            <a:pPr algn="r" rtl="1">
              <a:lnSpc>
                <a:spcPct val="90000"/>
              </a:lnSpc>
              <a:buNone/>
            </a:pPr>
            <a:endParaRPr lang="fa-IR" sz="2600" dirty="0" smtClean="0">
              <a:cs typeface="B Mitra" pitchFamily="2" charset="-78"/>
            </a:endParaRPr>
          </a:p>
          <a:p>
            <a:pPr algn="r" rtl="1">
              <a:lnSpc>
                <a:spcPct val="90000"/>
              </a:lnSpc>
              <a:buFont typeface="Wingdings" pitchFamily="2" charset="2"/>
              <a:buChar char="ü"/>
            </a:pPr>
            <a:r>
              <a:rPr lang="fa-IR" sz="2600" b="1" dirty="0" smtClean="0">
                <a:solidFill>
                  <a:schemeClr val="accent1">
                    <a:lumMod val="50000"/>
                  </a:schemeClr>
                </a:solidFill>
                <a:cs typeface="B Mitra" pitchFamily="2" charset="-78"/>
              </a:rPr>
              <a:t>برای كارفرما: </a:t>
            </a:r>
          </a:p>
          <a:p>
            <a:pPr algn="r" rtl="1">
              <a:lnSpc>
                <a:spcPct val="90000"/>
              </a:lnSpc>
              <a:buNone/>
            </a:pPr>
            <a:r>
              <a:rPr lang="fa-IR" sz="2600" dirty="0" smtClean="0">
                <a:cs typeface="B Mitra" pitchFamily="2" charset="-78"/>
              </a:rPr>
              <a:t>۱- كاهش حوادث ۲- افزایش كیفیت محصول ۳- افزایش كارایی كاركنان</a:t>
            </a:r>
          </a:p>
          <a:p>
            <a:pPr algn="r" rtl="1">
              <a:lnSpc>
                <a:spcPct val="90000"/>
              </a:lnSpc>
              <a:buNone/>
            </a:pPr>
            <a:r>
              <a:rPr lang="fa-IR" sz="2600" dirty="0" smtClean="0">
                <a:cs typeface="B Mitra" pitchFamily="2" charset="-78"/>
              </a:rPr>
              <a:t> ۴- كاهش خطاها ۵- كاهش مخارج درمانی كارگران ۶- استفاده بهتر از نیروی انسانی ۷- كاهش مخارج تولید. </a:t>
            </a:r>
            <a:endParaRPr lang="en-US" sz="2600" dirty="0" smtClean="0">
              <a:cs typeface="B Mitra" pitchFamily="2" charset="-78"/>
            </a:endParaRPr>
          </a:p>
          <a:p>
            <a:pPr algn="r" rtl="1"/>
            <a:endParaRPr lang="fa-IR" sz="2600" dirty="0">
              <a:cs typeface="B Mitra"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0"/>
            <a:ext cx="1071570" cy="1140203"/>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6</a:t>
            </a:fld>
            <a:endParaRPr lang="en-US"/>
          </a:p>
        </p:txBody>
      </p:sp>
      <p:sp>
        <p:nvSpPr>
          <p:cNvPr id="8" name="Rounded Rectangle 7"/>
          <p:cNvSpPr/>
          <p:nvPr/>
        </p:nvSpPr>
        <p:spPr>
          <a:xfrm>
            <a:off x="428596" y="5786454"/>
            <a:ext cx="8429684" cy="785818"/>
          </a:xfrm>
          <a:prstGeom prst="roundRect">
            <a:avLst/>
          </a:prstGeom>
          <a:solidFill>
            <a:schemeClr val="accent1">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rPr>
              <a:t>آمار نشان مي دهد كه اكثر حوادث ناگوار نتيجه يك بي احتياطي كوچك است</a:t>
            </a:r>
            <a:endPar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Mitr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43042" y="214290"/>
            <a:ext cx="7015154"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sz="3600" dirty="0" smtClean="0">
                <a:cs typeface="B Koodak" pitchFamily="2" charset="-78"/>
              </a:rPr>
              <a:t>آشنايي با عوامل زيان آور محيط كار</a:t>
            </a:r>
            <a:endParaRPr lang="en-US" sz="3600" dirty="0">
              <a:cs typeface="B Koodak" pitchFamily="2" charset="-78"/>
            </a:endParaRPr>
          </a:p>
        </p:txBody>
      </p:sp>
      <p:sp>
        <p:nvSpPr>
          <p:cNvPr id="5" name="Content Placeholder 2"/>
          <p:cNvSpPr>
            <a:spLocks noGrp="1"/>
          </p:cNvSpPr>
          <p:nvPr>
            <p:ph idx="1"/>
          </p:nvPr>
        </p:nvSpPr>
        <p:spPr>
          <a:xfrm>
            <a:off x="214282" y="1071546"/>
            <a:ext cx="8715436" cy="5786454"/>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just" rtl="1">
              <a:buNone/>
            </a:pPr>
            <a:r>
              <a:rPr lang="fa-IR" sz="2600" b="1" dirty="0" smtClean="0">
                <a:solidFill>
                  <a:srgbClr val="FF0000"/>
                </a:solidFill>
                <a:cs typeface="B Mitra" pitchFamily="2" charset="-78"/>
              </a:rPr>
              <a:t>تعريف</a:t>
            </a:r>
          </a:p>
          <a:p>
            <a:pPr algn="just" rtl="1">
              <a:buNone/>
            </a:pPr>
            <a:r>
              <a:rPr lang="fa-IR" sz="2600" dirty="0" smtClean="0">
                <a:cs typeface="B Mitra" pitchFamily="2" charset="-78"/>
              </a:rPr>
              <a:t>هر گونه عامل يا عواملي را كه بر روي سلامت و تندرستي افراد يا فرد در محيط كار تأثير منفي داشته باشد و در كوتاه مدت يا درازمدت حتي بر تواتر نسلي، باعث بروز </a:t>
            </a:r>
            <a:r>
              <a:rPr lang="fa-IR" sz="2600" u="sng" dirty="0" smtClean="0">
                <a:cs typeface="B Mitra" pitchFamily="2" charset="-78"/>
                <a:hlinkClick r:id="rId2" action="ppaction://hlinkfile"/>
              </a:rPr>
              <a:t>بيماري</a:t>
            </a:r>
            <a:r>
              <a:rPr lang="fa-IR" sz="2600" dirty="0" smtClean="0">
                <a:cs typeface="B Mitra" pitchFamily="2" charset="-78"/>
                <a:hlinkClick r:id="rId2" action="ppaction://hlinkfile"/>
              </a:rPr>
              <a:t> يا ناتواني در فرد شود، عامل زيان آور مي‌گويند.</a:t>
            </a:r>
          </a:p>
          <a:p>
            <a:pPr algn="just" rtl="1">
              <a:buNone/>
            </a:pPr>
            <a:endParaRPr lang="fa-IR" sz="2600" dirty="0" smtClean="0">
              <a:cs typeface="B Mitra" pitchFamily="2" charset="-78"/>
              <a:hlinkClick r:id="rId2" action="ppaction://hlinkfile"/>
            </a:endParaRPr>
          </a:p>
          <a:p>
            <a:pPr algn="just" rtl="1">
              <a:buNone/>
            </a:pPr>
            <a:r>
              <a:rPr lang="fa-IR" sz="2600" dirty="0" smtClean="0">
                <a:solidFill>
                  <a:schemeClr val="tx1"/>
                </a:solidFill>
                <a:cs typeface="B Mitra" pitchFamily="2" charset="-78"/>
                <a:hlinkClick r:id="rId2" action="ppaction://hlinkfile"/>
              </a:rPr>
              <a:t> اين عوامل برحسب ماهيت خود به پنج دسته تقسيم مي‌شود: </a:t>
            </a:r>
          </a:p>
          <a:p>
            <a:pPr algn="just" rtl="1">
              <a:buNone/>
            </a:pPr>
            <a:r>
              <a:rPr lang="fa-IR" sz="2600" dirty="0" smtClean="0">
                <a:cs typeface="B Mitra" pitchFamily="2" charset="-78"/>
                <a:hlinkClick r:id="rId2" action="ppaction://hlinkfile"/>
              </a:rPr>
              <a:t>1- عوامل زيان آور شيميايي</a:t>
            </a:r>
          </a:p>
          <a:p>
            <a:pPr algn="just" rtl="1">
              <a:buNone/>
            </a:pPr>
            <a:r>
              <a:rPr lang="fa-IR" sz="2600" dirty="0" smtClean="0">
                <a:cs typeface="B Mitra" pitchFamily="2" charset="-78"/>
                <a:hlinkClick r:id="rId2" action="ppaction://hlinkfile"/>
              </a:rPr>
              <a:t> 2- عوامل زيان آور فيزيكي</a:t>
            </a:r>
          </a:p>
          <a:p>
            <a:pPr algn="just" rtl="1">
              <a:buNone/>
            </a:pPr>
            <a:r>
              <a:rPr lang="fa-IR" sz="2600" dirty="0" smtClean="0">
                <a:cs typeface="B Mitra" pitchFamily="2" charset="-78"/>
                <a:hlinkClick r:id="rId2" action="ppaction://hlinkfile"/>
              </a:rPr>
              <a:t> 3- عوامل زيان آور بيولوژيكي</a:t>
            </a:r>
          </a:p>
          <a:p>
            <a:pPr algn="just" rtl="1">
              <a:buNone/>
            </a:pPr>
            <a:r>
              <a:rPr lang="fa-IR" sz="2600" dirty="0" smtClean="0">
                <a:cs typeface="B Mitra" pitchFamily="2" charset="-78"/>
                <a:hlinkClick r:id="rId2" action="ppaction://hlinkfile"/>
              </a:rPr>
              <a:t> 4- عوامل زيان آور رواني</a:t>
            </a:r>
          </a:p>
          <a:p>
            <a:pPr algn="just" rtl="1">
              <a:buNone/>
            </a:pPr>
            <a:r>
              <a:rPr lang="fa-IR" sz="2600" dirty="0" smtClean="0">
                <a:cs typeface="B Mitra" pitchFamily="2" charset="-78"/>
                <a:hlinkClick r:id="rId2" action="ppaction://hlinkfile"/>
              </a:rPr>
              <a:t> 5- عوامل زيان آور ارگونوميك.</a:t>
            </a:r>
          </a:p>
          <a:p>
            <a:pPr algn="just" rtl="1">
              <a:buNone/>
            </a:pPr>
            <a:r>
              <a:rPr lang="fa-IR" sz="2600" dirty="0" smtClean="0">
                <a:cs typeface="B Mitra" pitchFamily="2" charset="-78"/>
                <a:hlinkClick r:id="rId2" action="ppaction://hlinkfile"/>
              </a:rPr>
              <a:t> </a:t>
            </a:r>
            <a:br>
              <a:rPr lang="fa-IR" sz="2600" dirty="0" smtClean="0">
                <a:cs typeface="B Mitra" pitchFamily="2" charset="-78"/>
                <a:hlinkClick r:id="rId2" action="ppaction://hlinkfile"/>
              </a:rPr>
            </a:br>
            <a:endParaRPr lang="fa-IR" sz="2600" dirty="0" smtClean="0">
              <a:cs typeface="B Mitra" pitchFamily="2" charset="-78"/>
            </a:endParaRPr>
          </a:p>
        </p:txBody>
      </p:sp>
      <p:pic>
        <p:nvPicPr>
          <p:cNvPr id="6" name="Picture 2" descr="F:\my file&amp; folders\مشخصات مرکز\آرم مرکز.bmp"/>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14282" y="0"/>
            <a:ext cx="1000132" cy="1064189"/>
          </a:xfrm>
          <a:prstGeom prst="rect">
            <a:avLst/>
          </a:prstGeom>
          <a:noFill/>
        </p:spPr>
      </p:pic>
      <p:sp>
        <p:nvSpPr>
          <p:cNvPr id="7" name="Slide Number Placeholder 6"/>
          <p:cNvSpPr>
            <a:spLocks noGrp="1"/>
          </p:cNvSpPr>
          <p:nvPr>
            <p:ph type="sldNum" sz="quarter" idx="12"/>
          </p:nvPr>
        </p:nvSpPr>
        <p:spPr>
          <a:xfrm>
            <a:off x="3428992" y="6356350"/>
            <a:ext cx="5257808" cy="365125"/>
          </a:xfrm>
        </p:spPr>
        <p:style>
          <a:lnRef idx="1">
            <a:schemeClr val="accent3"/>
          </a:lnRef>
          <a:fillRef idx="2">
            <a:schemeClr val="accent3"/>
          </a:fillRef>
          <a:effectRef idx="1">
            <a:schemeClr val="accent3"/>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عدم رعايت ايمني = وقوع حادثه</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pic>
        <p:nvPicPr>
          <p:cNvPr id="8" name="Picture 2" descr="C:\Documents and Settings\e.ghoochani\My Documents\My Pictures\occupational-health-150x150.jpg"/>
          <p:cNvPicPr>
            <a:picLocks noChangeAspect="1" noChangeArrowheads="1"/>
          </p:cNvPicPr>
          <p:nvPr/>
        </p:nvPicPr>
        <p:blipFill>
          <a:blip r:embed="rId4"/>
          <a:srcRect/>
          <a:stretch>
            <a:fillRect/>
          </a:stretch>
        </p:blipFill>
        <p:spPr bwMode="auto">
          <a:xfrm>
            <a:off x="500034" y="3643314"/>
            <a:ext cx="2714644" cy="27146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0" y="-24"/>
            <a:ext cx="5514956" cy="785818"/>
          </a:xfrm>
          <a:ln w="38100">
            <a:solidFill>
              <a:srgbClr val="FFFF00"/>
            </a:solidFill>
          </a:ln>
        </p:spPr>
        <p:style>
          <a:lnRef idx="0">
            <a:schemeClr val="accent5"/>
          </a:lnRef>
          <a:fillRef idx="3">
            <a:schemeClr val="accent5"/>
          </a:fillRef>
          <a:effectRef idx="3">
            <a:schemeClr val="accent5"/>
          </a:effectRef>
          <a:fontRef idx="minor">
            <a:schemeClr val="lt1"/>
          </a:fontRef>
        </p:style>
        <p:txBody>
          <a:bodyPr/>
          <a:lstStyle/>
          <a:p>
            <a:r>
              <a:rPr lang="fa-IR" dirty="0" smtClean="0">
                <a:cs typeface="B Koodak" pitchFamily="2" charset="-78"/>
              </a:rPr>
              <a:t>برق گرفتگی</a:t>
            </a:r>
            <a:endParaRPr lang="en-US" dirty="0">
              <a:cs typeface="B Koodak" pitchFamily="2" charset="-78"/>
            </a:endParaRPr>
          </a:p>
        </p:txBody>
      </p:sp>
      <p:sp>
        <p:nvSpPr>
          <p:cNvPr id="5" name="Content Placeholder 2"/>
          <p:cNvSpPr>
            <a:spLocks noGrp="1"/>
          </p:cNvSpPr>
          <p:nvPr>
            <p:ph idx="1"/>
          </p:nvPr>
        </p:nvSpPr>
        <p:spPr>
          <a:xfrm>
            <a:off x="214282" y="1071546"/>
            <a:ext cx="8715436" cy="5715040"/>
          </a:xfr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rtl="1">
              <a:buNone/>
            </a:pPr>
            <a:r>
              <a:rPr lang="fa-IR" sz="2800" dirty="0" smtClean="0">
                <a:solidFill>
                  <a:srgbClr val="FF0000"/>
                </a:solidFill>
                <a:cs typeface="B Koodak" pitchFamily="2" charset="-78"/>
              </a:rPr>
              <a:t> تعریف</a:t>
            </a:r>
          </a:p>
          <a:p>
            <a:pPr algn="just" rtl="1"/>
            <a:r>
              <a:rPr lang="fa-IR" sz="2800" dirty="0" smtClean="0">
                <a:cs typeface="B Nazanin" pitchFamily="2" charset="-78"/>
              </a:rPr>
              <a:t>بدن انسان هادي جريان برق است. اگر بدن انسان به برق اتصال پيدا كند منجر به عبور جريان برق از بدن فرد به زمين خواهد شد. در جريان برق گرفتگي علاوه بر سوختگي پوست كه محل ورود و خروج جريان برق را شامل مي شود بافتها هم دچار آسيب مي شود. اگر جريان برق از قلب عبور كرده باشد منجر به اختلال در سيستم قلب و اگر از مغز عبور كند منجر به مهار مركز تنفس و وقفه تنفسي خواهد شد.</a:t>
            </a:r>
          </a:p>
          <a:p>
            <a:pPr algn="ctr" rtl="1"/>
            <a:r>
              <a:rPr lang="fa-IR" sz="2800" dirty="0" smtClean="0">
                <a:solidFill>
                  <a:srgbClr val="009900"/>
                </a:solidFill>
                <a:cs typeface="B Nazanin" pitchFamily="2" charset="-78"/>
              </a:rPr>
              <a:t> </a:t>
            </a:r>
            <a:r>
              <a:rPr lang="ar-SA" sz="3000" dirty="0" smtClean="0">
                <a:solidFill>
                  <a:srgbClr val="009900"/>
                </a:solidFill>
                <a:cs typeface="B Nazanin" pitchFamily="2" charset="-78"/>
              </a:rPr>
              <a:t>قرار </a:t>
            </a:r>
            <a:r>
              <a:rPr lang="ar-SA" sz="3000" dirty="0">
                <a:solidFill>
                  <a:srgbClr val="009900"/>
                </a:solidFill>
                <a:cs typeface="B Nazanin" pitchFamily="2" charset="-78"/>
              </a:rPr>
              <a:t>گرفتن دو نقطه از بدن در مسير جريان </a:t>
            </a:r>
            <a:r>
              <a:rPr lang="ar-SA" sz="3000" dirty="0" smtClean="0">
                <a:solidFill>
                  <a:srgbClr val="009900"/>
                </a:solidFill>
                <a:cs typeface="B Nazanin" pitchFamily="2" charset="-78"/>
              </a:rPr>
              <a:t>برق، </a:t>
            </a:r>
            <a:r>
              <a:rPr lang="ar-SA" sz="3000" dirty="0">
                <a:solidFill>
                  <a:srgbClr val="009900"/>
                </a:solidFill>
                <a:cs typeface="B Nazanin" pitchFamily="2" charset="-78"/>
              </a:rPr>
              <a:t>موجب عبور جريان از بدن </a:t>
            </a:r>
            <a:r>
              <a:rPr lang="ar-SA" sz="3000" dirty="0" smtClean="0">
                <a:solidFill>
                  <a:srgbClr val="009900"/>
                </a:solidFill>
                <a:cs typeface="B Nazanin" pitchFamily="2" charset="-78"/>
              </a:rPr>
              <a:t>مي</a:t>
            </a:r>
            <a:r>
              <a:rPr lang="fa-IR" sz="3000" dirty="0" smtClean="0">
                <a:solidFill>
                  <a:srgbClr val="009900"/>
                </a:solidFill>
                <a:cs typeface="B Nazanin" pitchFamily="2" charset="-78"/>
              </a:rPr>
              <a:t>‏</a:t>
            </a:r>
            <a:r>
              <a:rPr lang="ar-SA" sz="3000" dirty="0" smtClean="0">
                <a:solidFill>
                  <a:srgbClr val="009900"/>
                </a:solidFill>
                <a:cs typeface="B Nazanin" pitchFamily="2" charset="-78"/>
              </a:rPr>
              <a:t>شود </a:t>
            </a:r>
            <a:r>
              <a:rPr lang="ar-SA" sz="3000" dirty="0">
                <a:solidFill>
                  <a:srgbClr val="009900"/>
                </a:solidFill>
                <a:cs typeface="B Nazanin" pitchFamily="2" charset="-78"/>
              </a:rPr>
              <a:t>و با توجه به شدت و مدت عبور جريان ، برق گرفتگي بوجود </a:t>
            </a:r>
            <a:r>
              <a:rPr lang="ar-SA" sz="3000" dirty="0" smtClean="0">
                <a:solidFill>
                  <a:srgbClr val="009900"/>
                </a:solidFill>
                <a:cs typeface="B Nazanin" pitchFamily="2" charset="-78"/>
              </a:rPr>
              <a:t>م</a:t>
            </a:r>
            <a:r>
              <a:rPr lang="fa-IR" sz="3000" dirty="0" smtClean="0">
                <a:solidFill>
                  <a:srgbClr val="009900"/>
                </a:solidFill>
                <a:cs typeface="B Nazanin" pitchFamily="2" charset="-78"/>
              </a:rPr>
              <a:t>ی‏</a:t>
            </a:r>
            <a:r>
              <a:rPr lang="ar-SA" sz="3000" dirty="0" smtClean="0">
                <a:solidFill>
                  <a:srgbClr val="009900"/>
                </a:solidFill>
                <a:cs typeface="B Nazanin" pitchFamily="2" charset="-78"/>
              </a:rPr>
              <a:t>آيد</a:t>
            </a:r>
            <a:r>
              <a:rPr lang="fa-IR" sz="3000" dirty="0" smtClean="0">
                <a:solidFill>
                  <a:srgbClr val="009900"/>
                </a:solidFill>
                <a:cs typeface="B Nazanin" pitchFamily="2" charset="-78"/>
              </a:rPr>
              <a:t>.</a:t>
            </a:r>
          </a:p>
          <a:p>
            <a:pPr algn="just" rtl="1"/>
            <a:endParaRPr lang="fa-IR" sz="2800" dirty="0">
              <a:cs typeface="B Koodak" pitchFamily="2" charset="-78"/>
            </a:endParaRPr>
          </a:p>
          <a:p>
            <a:pPr algn="just" rtl="1">
              <a:buNone/>
            </a:pPr>
            <a:r>
              <a:rPr lang="fa-IR" sz="2800" dirty="0" smtClean="0">
                <a:solidFill>
                  <a:srgbClr val="FF0000"/>
                </a:solidFill>
                <a:cs typeface="B Koodak" pitchFamily="2" charset="-78"/>
              </a:rPr>
              <a:t> عواقب برق گرفتگی</a:t>
            </a:r>
          </a:p>
          <a:p>
            <a:pPr algn="just" rtl="1"/>
            <a:r>
              <a:rPr lang="fa-IR" sz="3000" dirty="0" smtClean="0">
                <a:cs typeface="B Nazanin" pitchFamily="2" charset="-78"/>
              </a:rPr>
              <a:t>مرگ ، ناشي از ايست قلبي - سوختگي داخلي و سوختگي خارجی</a:t>
            </a:r>
          </a:p>
          <a:p>
            <a:pPr algn="just" rtl="1"/>
            <a:r>
              <a:rPr lang="fa-IR" sz="3000" dirty="0" smtClean="0">
                <a:cs typeface="B Nazanin" pitchFamily="2" charset="-78"/>
              </a:rPr>
              <a:t>بعد از برق گرفتگي ممكن است كليه ها از كار بيفتد يا دست ها بدليل سوختگي داخلي قطع شوند و يا بعلت پرتاب شدن ( بعلت لرزش ناشي از برق گرفتگي ) استخوانها دچار شكستگي گردند.</a:t>
            </a:r>
          </a:p>
          <a:p>
            <a:pPr algn="just" rtl="1"/>
            <a:endParaRPr lang="fa-IR" sz="2800" dirty="0" smtClean="0">
              <a:cs typeface="B Koodak" pitchFamily="2" charset="-78"/>
            </a:endParaRPr>
          </a:p>
          <a:p>
            <a:pPr algn="just" rtl="1"/>
            <a:endParaRPr lang="fa-IR" sz="2800" dirty="0">
              <a:cs typeface="B Koodak" pitchFamily="2" charset="-78"/>
            </a:endParaRPr>
          </a:p>
          <a:p>
            <a:pPr algn="just" rtl="1"/>
            <a:endParaRPr lang="fa-IR" sz="2800" dirty="0" smtClean="0">
              <a:cs typeface="B Koodak"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71414"/>
            <a:ext cx="1143008" cy="1216217"/>
          </a:xfrm>
          <a:prstGeom prst="rect">
            <a:avLst/>
          </a:prstGeom>
          <a:noFill/>
        </p:spPr>
      </p:pic>
      <p:sp>
        <p:nvSpPr>
          <p:cNvPr id="7" name="Slide Number Placeholder 6"/>
          <p:cNvSpPr>
            <a:spLocks noGrp="1"/>
          </p:cNvSpPr>
          <p:nvPr>
            <p:ph type="sldNum" sz="quarter" idx="12"/>
          </p:nvPr>
        </p:nvSpPr>
        <p:spPr/>
        <p:txBody>
          <a:bodyPr/>
          <a:lstStyle/>
          <a:p>
            <a:fld id="{BC751F45-9E0E-4B4F-A6C7-E739C3EB3F3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43042" y="214290"/>
            <a:ext cx="7015154" cy="785818"/>
          </a:xfrm>
          <a:ln w="28575">
            <a:solidFill>
              <a:srgbClr val="FFFF00"/>
            </a:solidFill>
          </a:ln>
        </p:spPr>
        <p:style>
          <a:lnRef idx="0">
            <a:schemeClr val="accent5"/>
          </a:lnRef>
          <a:fillRef idx="3">
            <a:schemeClr val="accent5"/>
          </a:fillRef>
          <a:effectRef idx="3">
            <a:schemeClr val="accent5"/>
          </a:effectRef>
          <a:fontRef idx="minor">
            <a:schemeClr val="lt1"/>
          </a:fontRef>
        </p:style>
        <p:txBody>
          <a:bodyPr>
            <a:normAutofit/>
          </a:bodyPr>
          <a:lstStyle/>
          <a:p>
            <a:pPr rtl="1"/>
            <a:r>
              <a:rPr lang="fa-IR" sz="3600" dirty="0" smtClean="0">
                <a:cs typeface="B Koodak" pitchFamily="2" charset="-78"/>
              </a:rPr>
              <a:t>مقاومت الكتريكي بدن انسان</a:t>
            </a:r>
            <a:endParaRPr lang="en-US" sz="3600" dirty="0">
              <a:cs typeface="B Koodak" pitchFamily="2" charset="-78"/>
            </a:endParaRPr>
          </a:p>
        </p:txBody>
      </p:sp>
      <p:pic>
        <p:nvPicPr>
          <p:cNvPr id="6" name="Picture 2" descr="F:\my file&amp; folders\مشخصات مرکز\آرم مرکز.bmp"/>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282" y="0"/>
            <a:ext cx="1000132" cy="1064189"/>
          </a:xfrm>
          <a:prstGeom prst="rect">
            <a:avLst/>
          </a:prstGeom>
          <a:noFill/>
        </p:spPr>
      </p:pic>
      <p:sp>
        <p:nvSpPr>
          <p:cNvPr id="7" name="Slide Number Placeholder 6"/>
          <p:cNvSpPr>
            <a:spLocks noGrp="1"/>
          </p:cNvSpPr>
          <p:nvPr>
            <p:ph type="sldNum" sz="quarter" idx="12"/>
          </p:nvPr>
        </p:nvSpPr>
        <p:spPr>
          <a:xfrm>
            <a:off x="4286248" y="5357826"/>
            <a:ext cx="4643470" cy="928694"/>
          </a:xfrm>
        </p:spPr>
        <p:style>
          <a:lnRef idx="1">
            <a:schemeClr val="accent3"/>
          </a:lnRef>
          <a:fillRef idx="2">
            <a:schemeClr val="accent3"/>
          </a:fillRef>
          <a:effectRef idx="1">
            <a:schemeClr val="accent3"/>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rPr>
              <a:t>عدم رعايت ايمني = وقوع حادثه</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Mitra" pitchFamily="2" charset="-78"/>
            </a:endParaRPr>
          </a:p>
        </p:txBody>
      </p:sp>
      <p:graphicFrame>
        <p:nvGraphicFramePr>
          <p:cNvPr id="9" name="Table 8"/>
          <p:cNvGraphicFramePr>
            <a:graphicFrameLocks noGrp="1"/>
          </p:cNvGraphicFramePr>
          <p:nvPr/>
        </p:nvGraphicFramePr>
        <p:xfrm>
          <a:off x="214282" y="1142984"/>
          <a:ext cx="3857652" cy="5699760"/>
        </p:xfrm>
        <a:graphic>
          <a:graphicData uri="http://schemas.openxmlformats.org/drawingml/2006/table">
            <a:tbl>
              <a:tblPr rtl="1">
                <a:tableStyleId>{775DCB02-9BB8-47FD-8907-85C794F793BA}</a:tableStyleId>
              </a:tblPr>
              <a:tblGrid>
                <a:gridCol w="1965384"/>
                <a:gridCol w="1892268"/>
              </a:tblGrid>
              <a:tr h="1159817">
                <a:tc>
                  <a:txBody>
                    <a:bodyPr/>
                    <a:lstStyle/>
                    <a:p>
                      <a:pPr algn="ctr" rtl="1">
                        <a:lnSpc>
                          <a:spcPct val="150000"/>
                        </a:lnSpc>
                        <a:spcAft>
                          <a:spcPts val="0"/>
                        </a:spcAft>
                      </a:pPr>
                      <a:r>
                        <a:rPr lang="fa-IR" sz="2200" b="1" kern="1200" dirty="0">
                          <a:solidFill>
                            <a:srgbClr val="FF0000"/>
                          </a:solidFill>
                          <a:cs typeface="B Titr" pitchFamily="2" charset="-78"/>
                        </a:rPr>
                        <a:t>مقاومت بر حسب اهم</a:t>
                      </a:r>
                    </a:p>
                    <a:p>
                      <a:pPr algn="ctr" rtl="1"/>
                      <a:r>
                        <a:rPr lang="fa-IR" sz="2200" dirty="0"/>
                        <a:t> </a:t>
                      </a:r>
                      <a:endParaRPr lang="fa-IR" sz="2200" b="0" i="0" dirty="0">
                        <a:solidFill>
                          <a:srgbClr val="737373"/>
                        </a:solidFill>
                        <a:latin typeface="tahoma"/>
                      </a:endParaRPr>
                    </a:p>
                  </a:txBody>
                  <a:tcPr marL="59740" marR="59740" marT="0" marB="0" anchor="ctr"/>
                </a:tc>
                <a:tc>
                  <a:txBody>
                    <a:bodyPr/>
                    <a:lstStyle/>
                    <a:p>
                      <a:pPr algn="ctr" rtl="1">
                        <a:lnSpc>
                          <a:spcPct val="150000"/>
                        </a:lnSpc>
                        <a:spcAft>
                          <a:spcPts val="0"/>
                        </a:spcAft>
                      </a:pPr>
                      <a:r>
                        <a:rPr lang="fa-IR" sz="2200" b="1" dirty="0">
                          <a:solidFill>
                            <a:schemeClr val="accent1">
                              <a:lumMod val="75000"/>
                            </a:schemeClr>
                          </a:solidFill>
                          <a:cs typeface="B Titr" pitchFamily="2" charset="-78"/>
                        </a:rPr>
                        <a:t>اجزای بدن</a:t>
                      </a:r>
                    </a:p>
                    <a:p>
                      <a:pPr algn="ctr" rtl="1"/>
                      <a:r>
                        <a:rPr lang="fa-IR" sz="2200" dirty="0"/>
                        <a:t> </a:t>
                      </a:r>
                      <a:endParaRPr lang="fa-IR" sz="2200" b="0" i="0" dirty="0">
                        <a:solidFill>
                          <a:srgbClr val="737373"/>
                        </a:solidFill>
                        <a:latin typeface="tahoma"/>
                      </a:endParaRPr>
                    </a:p>
                  </a:txBody>
                  <a:tcPr marL="59740" marR="59740" marT="0" marB="0" anchor="ctr"/>
                </a:tc>
              </a:tr>
              <a:tr h="1159817">
                <a:tc>
                  <a:txBody>
                    <a:bodyPr/>
                    <a:lstStyle/>
                    <a:p>
                      <a:pPr algn="ctr" rtl="1">
                        <a:lnSpc>
                          <a:spcPct val="150000"/>
                        </a:lnSpc>
                        <a:spcAft>
                          <a:spcPts val="0"/>
                        </a:spcAft>
                      </a:pPr>
                      <a:r>
                        <a:rPr lang="fa-IR" sz="2200" dirty="0"/>
                        <a:t>100000 تا 600000</a:t>
                      </a:r>
                    </a:p>
                    <a:p>
                      <a:pPr algn="ctr" rtl="1"/>
                      <a:r>
                        <a:rPr lang="fa-IR" sz="2200" dirty="0"/>
                        <a:t> </a:t>
                      </a:r>
                      <a:endParaRPr lang="fa-IR" sz="2200" b="0" i="0" dirty="0">
                        <a:solidFill>
                          <a:srgbClr val="737373"/>
                        </a:solidFill>
                        <a:latin typeface="tahoma"/>
                      </a:endParaRPr>
                    </a:p>
                  </a:txBody>
                  <a:tcPr marL="59740" marR="59740" marT="0" marB="0" anchor="ctr"/>
                </a:tc>
                <a:tc>
                  <a:txBody>
                    <a:bodyPr/>
                    <a:lstStyle/>
                    <a:p>
                      <a:pPr algn="ctr" rtl="1">
                        <a:lnSpc>
                          <a:spcPct val="150000"/>
                        </a:lnSpc>
                        <a:spcAft>
                          <a:spcPts val="0"/>
                        </a:spcAft>
                      </a:pPr>
                      <a:r>
                        <a:rPr lang="fa-IR" sz="2200" dirty="0"/>
                        <a:t>پوست خشک</a:t>
                      </a:r>
                    </a:p>
                    <a:p>
                      <a:pPr algn="ctr" rtl="1"/>
                      <a:r>
                        <a:rPr lang="fa-IR" sz="2200" dirty="0"/>
                        <a:t> </a:t>
                      </a:r>
                      <a:endParaRPr lang="fa-IR" sz="2200" b="0" i="0" dirty="0">
                        <a:solidFill>
                          <a:srgbClr val="737373"/>
                        </a:solidFill>
                        <a:latin typeface="tahoma"/>
                      </a:endParaRPr>
                    </a:p>
                  </a:txBody>
                  <a:tcPr marL="59740" marR="59740" marT="0" marB="0" anchor="ctr"/>
                </a:tc>
              </a:tr>
              <a:tr h="724886">
                <a:tc>
                  <a:txBody>
                    <a:bodyPr/>
                    <a:lstStyle/>
                    <a:p>
                      <a:pPr algn="ctr" rtl="1">
                        <a:lnSpc>
                          <a:spcPct val="150000"/>
                        </a:lnSpc>
                        <a:spcAft>
                          <a:spcPts val="0"/>
                        </a:spcAft>
                      </a:pPr>
                      <a:r>
                        <a:rPr lang="en-US" sz="2200"/>
                        <a:t>1000</a:t>
                      </a:r>
                    </a:p>
                    <a:p>
                      <a:pPr algn="ctr" rtl="1"/>
                      <a:r>
                        <a:rPr lang="en-US" sz="2200"/>
                        <a:t> </a:t>
                      </a:r>
                      <a:endParaRPr lang="en-US" sz="2200" b="0" i="0">
                        <a:solidFill>
                          <a:srgbClr val="737373"/>
                        </a:solidFill>
                        <a:latin typeface="tahoma"/>
                      </a:endParaRPr>
                    </a:p>
                  </a:txBody>
                  <a:tcPr marL="59740" marR="59740" marT="0" marB="0" anchor="ctr"/>
                </a:tc>
                <a:tc>
                  <a:txBody>
                    <a:bodyPr/>
                    <a:lstStyle/>
                    <a:p>
                      <a:pPr algn="ctr" rtl="1">
                        <a:lnSpc>
                          <a:spcPct val="150000"/>
                        </a:lnSpc>
                        <a:spcAft>
                          <a:spcPts val="0"/>
                        </a:spcAft>
                      </a:pPr>
                      <a:r>
                        <a:rPr lang="fa-IR" sz="2200" dirty="0"/>
                        <a:t>پوست خیس</a:t>
                      </a:r>
                    </a:p>
                    <a:p>
                      <a:pPr algn="ctr" rtl="1"/>
                      <a:r>
                        <a:rPr lang="fa-IR" sz="2200" dirty="0"/>
                        <a:t> </a:t>
                      </a:r>
                      <a:endParaRPr lang="fa-IR" sz="2200" b="0" i="0" dirty="0">
                        <a:solidFill>
                          <a:srgbClr val="737373"/>
                        </a:solidFill>
                        <a:latin typeface="tahoma"/>
                      </a:endParaRPr>
                    </a:p>
                  </a:txBody>
                  <a:tcPr marL="59740" marR="59740" marT="0" marB="0" anchor="ctr"/>
                </a:tc>
              </a:tr>
              <a:tr h="1159817">
                <a:tc>
                  <a:txBody>
                    <a:bodyPr/>
                    <a:lstStyle/>
                    <a:p>
                      <a:pPr algn="ctr" rtl="1">
                        <a:lnSpc>
                          <a:spcPct val="150000"/>
                        </a:lnSpc>
                        <a:spcAft>
                          <a:spcPts val="0"/>
                        </a:spcAft>
                      </a:pPr>
                      <a:r>
                        <a:rPr lang="fa-IR" sz="2200"/>
                        <a:t>400 تا 600</a:t>
                      </a:r>
                    </a:p>
                    <a:p>
                      <a:pPr algn="ctr" rtl="1"/>
                      <a:r>
                        <a:rPr lang="fa-IR" sz="2200"/>
                        <a:t> </a:t>
                      </a:r>
                      <a:endParaRPr lang="fa-IR" sz="2200" b="0" i="0">
                        <a:solidFill>
                          <a:srgbClr val="737373"/>
                        </a:solidFill>
                        <a:latin typeface="tahoma"/>
                      </a:endParaRPr>
                    </a:p>
                  </a:txBody>
                  <a:tcPr marL="59740" marR="59740" marT="0" marB="0" anchor="ctr"/>
                </a:tc>
                <a:tc>
                  <a:txBody>
                    <a:bodyPr/>
                    <a:lstStyle/>
                    <a:p>
                      <a:pPr algn="ctr" rtl="1">
                        <a:lnSpc>
                          <a:spcPct val="150000"/>
                        </a:lnSpc>
                        <a:spcAft>
                          <a:spcPts val="0"/>
                        </a:spcAft>
                      </a:pPr>
                      <a:r>
                        <a:rPr lang="fa-IR" sz="2200"/>
                        <a:t>دست و یا اندام داخلی</a:t>
                      </a:r>
                    </a:p>
                    <a:p>
                      <a:pPr algn="ctr" rtl="1"/>
                      <a:r>
                        <a:rPr lang="fa-IR" sz="2200"/>
                        <a:t> </a:t>
                      </a:r>
                      <a:endParaRPr lang="fa-IR" sz="2200" b="0" i="0">
                        <a:solidFill>
                          <a:srgbClr val="737373"/>
                        </a:solidFill>
                        <a:latin typeface="tahoma"/>
                      </a:endParaRPr>
                    </a:p>
                  </a:txBody>
                  <a:tcPr marL="59740" marR="59740" marT="0" marB="0" anchor="ctr"/>
                </a:tc>
              </a:tr>
              <a:tr h="724886">
                <a:tc>
                  <a:txBody>
                    <a:bodyPr/>
                    <a:lstStyle/>
                    <a:p>
                      <a:pPr algn="ctr" rtl="1">
                        <a:lnSpc>
                          <a:spcPct val="150000"/>
                        </a:lnSpc>
                        <a:spcAft>
                          <a:spcPts val="0"/>
                        </a:spcAft>
                      </a:pPr>
                      <a:r>
                        <a:rPr lang="en-US" sz="2200" dirty="0"/>
                        <a:t>100</a:t>
                      </a:r>
                    </a:p>
                    <a:p>
                      <a:pPr algn="ctr" rtl="1"/>
                      <a:r>
                        <a:rPr lang="en-US" sz="2200" dirty="0"/>
                        <a:t> </a:t>
                      </a:r>
                      <a:endParaRPr lang="en-US" sz="2200" b="0" i="0" dirty="0">
                        <a:solidFill>
                          <a:srgbClr val="737373"/>
                        </a:solidFill>
                        <a:latin typeface="tahoma"/>
                      </a:endParaRPr>
                    </a:p>
                  </a:txBody>
                  <a:tcPr marL="59740" marR="59740" marT="0" marB="0" anchor="ctr"/>
                </a:tc>
                <a:tc>
                  <a:txBody>
                    <a:bodyPr/>
                    <a:lstStyle/>
                    <a:p>
                      <a:pPr algn="ctr" rtl="1">
                        <a:lnSpc>
                          <a:spcPct val="150000"/>
                        </a:lnSpc>
                        <a:spcAft>
                          <a:spcPts val="0"/>
                        </a:spcAft>
                      </a:pPr>
                      <a:r>
                        <a:rPr lang="fa-IR" sz="2200" dirty="0"/>
                        <a:t>گوش تا گوش</a:t>
                      </a:r>
                    </a:p>
                    <a:p>
                      <a:pPr algn="ctr" rtl="1"/>
                      <a:r>
                        <a:rPr lang="fa-IR" sz="2200" dirty="0"/>
                        <a:t> </a:t>
                      </a:r>
                      <a:endParaRPr lang="fa-IR" sz="2200" b="0" i="0" dirty="0">
                        <a:solidFill>
                          <a:srgbClr val="737373"/>
                        </a:solidFill>
                        <a:latin typeface="tahoma"/>
                      </a:endParaRPr>
                    </a:p>
                  </a:txBody>
                  <a:tcPr marL="59740" marR="59740" marT="0" marB="0" anchor="ctr"/>
                </a:tc>
              </a:tr>
            </a:tbl>
          </a:graphicData>
        </a:graphic>
      </p:graphicFrame>
      <p:sp>
        <p:nvSpPr>
          <p:cNvPr id="1025" name="Rectangle 1"/>
          <p:cNvSpPr>
            <a:spLocks noGrp="1" noChangeArrowheads="1"/>
          </p:cNvSpPr>
          <p:nvPr>
            <p:ph idx="1"/>
          </p:nvPr>
        </p:nvSpPr>
        <p:spPr bwMode="auto">
          <a:xfrm>
            <a:off x="4286248" y="1142984"/>
            <a:ext cx="4429125"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cs typeface="B Nazanin" pitchFamily="2" charset="-78"/>
              </a:rPr>
              <a:t>مقاومت الکتریکی</a:t>
            </a:r>
            <a:r>
              <a:rPr kumimoji="0" lang="en-US" b="1" i="0" u="none" strike="noStrike" cap="none" normalizeH="0" baseline="0" dirty="0" smtClean="0">
                <a:ln>
                  <a:noFill/>
                </a:ln>
                <a:solidFill>
                  <a:schemeClr val="tx1"/>
                </a:solidFill>
                <a:effectLst/>
                <a:latin typeface="Arial" pitchFamily="34" charset="0"/>
                <a:cs typeface="B Nazanin" pitchFamily="2" charset="-78"/>
              </a:rPr>
              <a:t> :</a:t>
            </a:r>
            <a:endParaRPr kumimoji="0" lang="en-US"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B Nazanin" pitchFamily="2" charset="-78"/>
              </a:rPr>
              <a:t>مقاومت در برابر جریان</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B Nazanin" pitchFamily="2" charset="-78"/>
              </a:rPr>
              <a:t> الکتریسیته را مقاومت الکتریکی </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B Nazanin" pitchFamily="2" charset="-78"/>
              </a:rPr>
              <a:t>گویند و واحد</a:t>
            </a:r>
            <a:r>
              <a:rPr kumimoji="0" lang="fa-IR" sz="2800" b="0" i="0" u="none" strike="noStrike" cap="none" normalizeH="0" baseline="0" dirty="0" smtClean="0">
                <a:ln>
                  <a:noFill/>
                </a:ln>
                <a:solidFill>
                  <a:schemeClr val="tx1"/>
                </a:solidFill>
                <a:effectLst/>
                <a:latin typeface="Arial" pitchFamily="34" charset="0"/>
                <a:cs typeface="B Nazanin" pitchFamily="2" charset="-78"/>
              </a:rPr>
              <a:t> </a:t>
            </a:r>
            <a:r>
              <a:rPr kumimoji="0" lang="ar-SA" sz="2800" b="0" i="0" u="none" strike="noStrike" cap="none" normalizeH="0" baseline="0" dirty="0" smtClean="0">
                <a:ln>
                  <a:noFill/>
                </a:ln>
                <a:solidFill>
                  <a:schemeClr val="tx1"/>
                </a:solidFill>
                <a:effectLst/>
                <a:latin typeface="Arial" pitchFamily="34" charset="0"/>
                <a:cs typeface="B Nazanin" pitchFamily="2" charset="-78"/>
              </a:rPr>
              <a:t> اندازه گیری آن اهم می‌باشد.</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B Nazanin" pitchFamily="2" charset="-78"/>
              </a:rPr>
              <a:t>جدول زیر مقاومت بدن انسان را در مقابل جریان الکتریسیته نشان می‌دهد</a:t>
            </a:r>
            <a:r>
              <a:rPr kumimoji="0" lang="en-US" sz="2800" b="0" i="0" u="none" strike="noStrike" cap="none" normalizeH="0" baseline="0" dirty="0" smtClean="0">
                <a:ln>
                  <a:noFill/>
                </a:ln>
                <a:solidFill>
                  <a:schemeClr val="tx1"/>
                </a:solidFill>
                <a:effectLst/>
                <a:latin typeface="Arial" pitchFamily="34" charset="0"/>
                <a:cs typeface="B Nazanin" pitchFamily="2" charset="-78"/>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4909</Words>
  <Application>Microsoft Office PowerPoint</Application>
  <PresentationFormat>On-screen Show (4:3)</PresentationFormat>
  <Paragraphs>524</Paragraphs>
  <Slides>56</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vt:lpstr>
      <vt:lpstr>B Koodak</vt:lpstr>
      <vt:lpstr>B Mitra</vt:lpstr>
      <vt:lpstr>B Nazanin</vt:lpstr>
      <vt:lpstr>B Titr</vt:lpstr>
      <vt:lpstr>Calibri</vt:lpstr>
      <vt:lpstr>Nazanin</vt:lpstr>
      <vt:lpstr>tahoma</vt:lpstr>
      <vt:lpstr>tahoma</vt:lpstr>
      <vt:lpstr>Times New Roman</vt:lpstr>
      <vt:lpstr>Trebuchet MS</vt:lpstr>
      <vt:lpstr>Wingdings</vt:lpstr>
      <vt:lpstr>Office Theme</vt:lpstr>
      <vt:lpstr>اصول كلي ايمني و بهداشت كار</vt:lpstr>
      <vt:lpstr>فهرست مطالب</vt:lpstr>
      <vt:lpstr>مقدمه</vt:lpstr>
      <vt:lpstr>مقدمه (تاريخچه ايمني و حفاظت صنعتي)</vt:lpstr>
      <vt:lpstr>مقدمه</vt:lpstr>
      <vt:lpstr>مزاياي رعايت اصول ايمني و بهداشت كار</vt:lpstr>
      <vt:lpstr>آشنايي با عوامل زيان آور محيط كار</vt:lpstr>
      <vt:lpstr>برق گرفتگی</vt:lpstr>
      <vt:lpstr>مقاومت الكتريكي بدن انسان</vt:lpstr>
      <vt:lpstr> چگونه برق گرفتگی اتفاق می‏افتد؟</vt:lpstr>
      <vt:lpstr>علت برق گرفتگي</vt:lpstr>
      <vt:lpstr> انواع برق گرفتگی</vt:lpstr>
      <vt:lpstr> انواع برق گرفتگی</vt:lpstr>
      <vt:lpstr> علائم برق گرفتگی</vt:lpstr>
      <vt:lpstr>عوامل موثر در شدت برق گرفتگي</vt:lpstr>
      <vt:lpstr>عوامل موثر در شدت برق گرفتگي</vt:lpstr>
      <vt:lpstr>عوامل موثر در شدت برق گرفتگي</vt:lpstr>
      <vt:lpstr>عوامل موثر در شدت برق گرفتگي</vt:lpstr>
      <vt:lpstr>حفاظت الكتريكي:</vt:lpstr>
      <vt:lpstr>حفاظت الكتريكي:</vt:lpstr>
      <vt:lpstr>حفاظت الكتريكي:</vt:lpstr>
      <vt:lpstr>انواع روشهاي حفاظت الكتريكي</vt:lpstr>
      <vt:lpstr>انواع روشهاي حفاظت الكتريكي</vt:lpstr>
      <vt:lpstr>انواع روشهاي حفاظت الكتريكي</vt:lpstr>
      <vt:lpstr>انواع روشهاي حفاظت الكتريكي</vt:lpstr>
      <vt:lpstr>سيستم ارتينگ </vt:lpstr>
      <vt:lpstr>هدف و منظور از ايجاد سيستم ارتينگ </vt:lpstr>
      <vt:lpstr>آسيبهاي برق</vt:lpstr>
      <vt:lpstr>آسيبهاي برق (شوك الكتريكي)</vt:lpstr>
      <vt:lpstr>خطرات شوك الكتريكي</vt:lpstr>
      <vt:lpstr>عكس العمل فيزيولوژيكي بدن در برابر افزايش جريان</vt:lpstr>
      <vt:lpstr>صدماتي كه برق به بدن انسان وارد مي كند:</vt:lpstr>
      <vt:lpstr>صدماتي كه برق به بدن انسان وارد مي كند:</vt:lpstr>
      <vt:lpstr>صدماتي كه برق به بدن انسان وارد مي كند:</vt:lpstr>
      <vt:lpstr>انواع اتصالي در برق گرفتگي</vt:lpstr>
      <vt:lpstr>انواع اتصالي در برق گرفتگي</vt:lpstr>
      <vt:lpstr>اگر ولتاژ برق بيش از 500 ولت باشد ( نظير کارخانه ها و مراکز برق ) سه حالت براي مصدوم اتفاق مي افتد </vt:lpstr>
      <vt:lpstr>اثرات تخريبي انرژي الكتريكي روي قلب</vt:lpstr>
      <vt:lpstr>سوختگي ناشي از برق</vt:lpstr>
      <vt:lpstr>ضايعات الكتريسيته</vt:lpstr>
      <vt:lpstr>پيشگيري از برق گرفتگي</vt:lpstr>
      <vt:lpstr>پيشگيري از برق گرفتگي</vt:lpstr>
      <vt:lpstr>پيشگيري از برق گرفتگي</vt:lpstr>
      <vt:lpstr>پيشگيري از برق گرفتگي</vt:lpstr>
      <vt:lpstr>پيشگيري از برق گرفتگي</vt:lpstr>
      <vt:lpstr>پيشگيري از برق گرفتگي</vt:lpstr>
      <vt:lpstr>ايمني برق در پستهاي فشار قوي</vt:lpstr>
      <vt:lpstr>ايمني برق در پستهاي فشار قوي(فازمتر فشار قوي)</vt:lpstr>
      <vt:lpstr>ميدان هاي الكتريكي و مغناطيسي در پستهاي فشار قوي</vt:lpstr>
      <vt:lpstr>نقل از مبحث دوازدهم مقررات ملي ساختمان</vt:lpstr>
      <vt:lpstr>نقل از مبحث دوازدهم مقررات ملي ساختمان</vt:lpstr>
      <vt:lpstr>ميدانهاي الكترومغناطيسي در نيروگاهها</vt:lpstr>
      <vt:lpstr>دستورات حفاظتي در پستهاي فشار قوي</vt:lpstr>
      <vt:lpstr>علت برخي حوادث در پستهاي فشار قوي</vt:lpstr>
      <vt:lpstr>علت برخي حوادث در پستهاي فشار قوي</vt:lpstr>
      <vt:lpstr>PowerPoint Presentation</vt:lpstr>
    </vt:vector>
  </TitlesOfParts>
  <Company>Your Organization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ایمنی برق (برق گرفتگی و پیشگیری از آن)</dc:title>
  <dc:creator>markaz</dc:creator>
  <cp:lastModifiedBy>ASUS-PC</cp:lastModifiedBy>
  <cp:revision>151</cp:revision>
  <dcterms:created xsi:type="dcterms:W3CDTF">2008-12-14T19:46:55Z</dcterms:created>
  <dcterms:modified xsi:type="dcterms:W3CDTF">2015-10-04T17:54:21Z</dcterms:modified>
</cp:coreProperties>
</file>