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2F470-A495-4DA8-96FF-AFF5FF888C57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EA1F5-72E9-44EC-A094-85EED1776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7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fld id="{71A84B4E-52CE-40C0-AB41-77FACABD106A}" type="slidenum">
              <a:rPr lang="en-US" altLang="en-US">
                <a:latin typeface="Times New Roman" panose="02020603050405020304" pitchFamily="18" charset="0"/>
                <a:cs typeface="Times New Roman (Arabic)" pitchFamily="26" charset="-78"/>
              </a:rPr>
              <a:pPr/>
              <a:t>6</a:t>
            </a:fld>
            <a:endParaRPr lang="en-US" altLang="en-US">
              <a:latin typeface="Times New Roman" panose="02020603050405020304" pitchFamily="18" charset="0"/>
              <a:cs typeface="Times New Roman (Arabic)" pitchFamily="26" charset="-7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a-IR" smtClean="0"/>
              <a:t>میک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486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496B-D721-451F-8E70-0BA8A39CCD62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0C43-7653-41C1-8DE1-7FA75B35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7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496B-D721-451F-8E70-0BA8A39CCD62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0C43-7653-41C1-8DE1-7FA75B35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13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496B-D721-451F-8E70-0BA8A39CCD62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0C43-7653-41C1-8DE1-7FA75B35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75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A5B431-903A-425A-AED2-64119E3E78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8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AF0DF4-194D-4486-9443-06B201BEEE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23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496B-D721-451F-8E70-0BA8A39CCD62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0C43-7653-41C1-8DE1-7FA75B35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2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496B-D721-451F-8E70-0BA8A39CCD62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0C43-7653-41C1-8DE1-7FA75B35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8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496B-D721-451F-8E70-0BA8A39CCD62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0C43-7653-41C1-8DE1-7FA75B35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7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496B-D721-451F-8E70-0BA8A39CCD62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0C43-7653-41C1-8DE1-7FA75B35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3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496B-D721-451F-8E70-0BA8A39CCD62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0C43-7653-41C1-8DE1-7FA75B35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2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496B-D721-451F-8E70-0BA8A39CCD62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0C43-7653-41C1-8DE1-7FA75B35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51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496B-D721-451F-8E70-0BA8A39CCD62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0C43-7653-41C1-8DE1-7FA75B35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22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496B-D721-451F-8E70-0BA8A39CCD62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0C43-7653-41C1-8DE1-7FA75B35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25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D496B-D721-451F-8E70-0BA8A39CCD62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40C43-7653-41C1-8DE1-7FA75B35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8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B2BE2357-8FCB-448B-9E11-46D5336F9E75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1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3886200"/>
          </a:xfrm>
        </p:spPr>
        <p:txBody>
          <a:bodyPr/>
          <a:lstStyle/>
          <a:p>
            <a:pPr eaLnBrk="1" hangingPunct="1"/>
            <a:r>
              <a:rPr lang="fa-IR" altLang="en-US" sz="6000" dirty="0" smtClean="0">
                <a:cs typeface="Times New Roman" panose="02020603050405020304" pitchFamily="18" charset="0"/>
              </a:rPr>
              <a:t>اندازه گیری و ارزیابی</a:t>
            </a:r>
            <a:br>
              <a:rPr lang="fa-IR" altLang="en-US" sz="6000" dirty="0" smtClean="0">
                <a:cs typeface="Times New Roman" panose="02020603050405020304" pitchFamily="18" charset="0"/>
              </a:rPr>
            </a:br>
            <a:r>
              <a:rPr lang="ar-SA" altLang="en-US" sz="6000" dirty="0" smtClean="0">
                <a:cs typeface="Times New Roman" panose="02020603050405020304" pitchFamily="18" charset="0"/>
              </a:rPr>
              <a:t>تهوية صنعتي</a:t>
            </a:r>
            <a:endParaRPr lang="en-US" altLang="ar-SA" sz="3200" dirty="0" smtClean="0">
              <a:cs typeface="Times New Roman" panose="02020603050405020304" pitchFamily="18" charset="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ar-SA" altLang="en-US" sz="3600" smtClean="0">
                <a:cs typeface="Times New Roman" panose="02020603050405020304" pitchFamily="18" charset="0"/>
              </a:rPr>
              <a:t>دكتر محمد جواد جعفري</a:t>
            </a:r>
            <a:endParaRPr lang="en-US" altLang="en-US" sz="360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a-IR" altLang="en-US" sz="3600" smtClean="0">
                <a:cs typeface="Times New Roman" panose="02020603050405020304" pitchFamily="18" charset="0"/>
              </a:rPr>
              <a:t>دانشكده بهداشت</a:t>
            </a:r>
          </a:p>
          <a:p>
            <a:pPr eaLnBrk="1" hangingPunct="1">
              <a:lnSpc>
                <a:spcPct val="80000"/>
              </a:lnSpc>
            </a:pPr>
            <a:r>
              <a:rPr lang="fa-IR" altLang="en-US" sz="3600" smtClean="0">
                <a:cs typeface="Times New Roman" panose="02020603050405020304" pitchFamily="18" charset="0"/>
              </a:rPr>
              <a:t>دانشگاه ع پ شهيد بهشتي</a:t>
            </a:r>
            <a:endParaRPr lang="en-US" altLang="en-US" sz="360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03130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F44350AA-724F-48FB-B65D-CA8816322726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10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0" y="368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8964" name="Group 3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387980"/>
              </p:ext>
            </p:extLst>
          </p:nvPr>
        </p:nvGraphicFramePr>
        <p:xfrm>
          <a:off x="2356832" y="1004552"/>
          <a:ext cx="6259135" cy="6217968"/>
        </p:xfrm>
        <a:graphic>
          <a:graphicData uri="http://schemas.openxmlformats.org/drawingml/2006/table">
            <a:tbl>
              <a:tblPr rtl="1"/>
              <a:tblGrid>
                <a:gridCol w="1113404"/>
                <a:gridCol w="1202008"/>
                <a:gridCol w="1188634"/>
                <a:gridCol w="1202008"/>
                <a:gridCol w="1553081"/>
              </a:tblGrid>
              <a:tr h="38816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شماره</a:t>
                      </a:r>
                      <a:endParaRPr kumimoji="0" lang="fa-I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سرعت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شماره </a:t>
                      </a:r>
                      <a:endParaRPr kumimoji="0" lang="fa-I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سرعت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توضیحات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16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16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816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816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816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816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fa-I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816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816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816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816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2خ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09224">
                <a:tc gridSpan="4">
                  <a:txBody>
                    <a:bodyPr/>
                    <a:lstStyle/>
                    <a:p>
                      <a:pPr marL="0" marR="0" lvl="0" indent="0" algn="justLow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 Velocity =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Low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Hood Face Area=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  <a:p>
                      <a:pPr marL="0" marR="0" lvl="0" indent="0" algn="justLow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Volume Flow Rate=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56" name="Rectangle 352"/>
          <p:cNvSpPr>
            <a:spLocks noChangeArrowheads="1"/>
          </p:cNvSpPr>
          <p:nvPr/>
        </p:nvSpPr>
        <p:spPr bwMode="auto">
          <a:xfrm>
            <a:off x="0" y="6488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07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BBC65AC4-FFC2-48BF-B212-02FC4428B272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11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398135" y="1053474"/>
            <a:ext cx="2736761" cy="549499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dirty="0" smtClean="0">
                <a:cs typeface="Times New Roman" panose="02020603050405020304" pitchFamily="18" charset="0"/>
              </a:rPr>
              <a:t>استفاده از دود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5536"/>
            <a:ext cx="8229600" cy="4753377"/>
          </a:xfrm>
        </p:spPr>
        <p:txBody>
          <a:bodyPr/>
          <a:lstStyle/>
          <a:p>
            <a:pPr algn="justLow" rtl="1" eaLnBrk="1" hangingPunct="1">
              <a:lnSpc>
                <a:spcPct val="90000"/>
              </a:lnSpc>
            </a:pPr>
            <a:r>
              <a:rPr lang="fa-IR" dirty="0" smtClean="0"/>
              <a:t>بدلیل قابل مشاهده بودن مفید است زیرا کارگران مشاهده می کنند که سیستم تهویه قادر به دریافت آلودگی و هدایت آن به درون هود است یا خیر.</a:t>
            </a:r>
          </a:p>
          <a:p>
            <a:pPr algn="justLow" rtl="1" eaLnBrk="1" hangingPunct="1">
              <a:lnSpc>
                <a:spcPct val="90000"/>
              </a:lnSpc>
            </a:pPr>
            <a:r>
              <a:rPr lang="fa-IR" dirty="0" smtClean="0"/>
              <a:t>از دقت مناسبی برخوردار نیست</a:t>
            </a:r>
          </a:p>
          <a:p>
            <a:pPr algn="justLow" rtl="1" eaLnBrk="1" hangingPunct="1">
              <a:lnSpc>
                <a:spcPct val="90000"/>
              </a:lnSpc>
            </a:pPr>
            <a:r>
              <a:rPr lang="fa-IR" dirty="0" smtClean="0"/>
              <a:t>روش استفاده:</a:t>
            </a:r>
          </a:p>
          <a:p>
            <a:pPr lvl="1" algn="justLow" rtl="1" eaLnBrk="1" hangingPunct="1">
              <a:lnSpc>
                <a:spcPct val="90000"/>
              </a:lnSpc>
            </a:pPr>
            <a:r>
              <a:rPr lang="fa-IR" sz="3200" dirty="0" smtClean="0"/>
              <a:t>دستگاه دودزا را فشار دهید تا دود آن خارج شود</a:t>
            </a:r>
          </a:p>
          <a:p>
            <a:pPr lvl="1" algn="justLow" rtl="1" eaLnBrk="1" hangingPunct="1">
              <a:lnSpc>
                <a:spcPct val="90000"/>
              </a:lnSpc>
            </a:pPr>
            <a:r>
              <a:rPr lang="fa-IR" sz="3200" dirty="0" smtClean="0"/>
              <a:t>زمان حرکت دود را تا فاصله حدود دو فوتی اندازه بگیرید</a:t>
            </a:r>
          </a:p>
          <a:p>
            <a:pPr lvl="1" algn="justLow" rtl="1" eaLnBrk="1" hangingPunct="1">
              <a:lnSpc>
                <a:spcPct val="90000"/>
              </a:lnSpc>
            </a:pPr>
            <a:r>
              <a:rPr lang="fa-IR" sz="3200" dirty="0" smtClean="0"/>
              <a:t>سرعت هوا را از تقسیم فاصله بر زمان حرکت دود حساب کنید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87052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AF245F3A-E9DB-4B48-A05C-1497A4672BB6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12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543577" y="1609859"/>
            <a:ext cx="5325414" cy="747087"/>
          </a:xfrm>
        </p:spPr>
        <p:txBody>
          <a:bodyPr/>
          <a:lstStyle/>
          <a:p>
            <a:pPr eaLnBrk="1" hangingPunct="1"/>
            <a:r>
              <a:rPr lang="fa-IR" dirty="0" smtClean="0">
                <a:cs typeface="Times New Roman" panose="02020603050405020304" pitchFamily="18" charset="0"/>
              </a:rPr>
              <a:t>کاربرد سرعت بدام اندازی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3113512"/>
            <a:ext cx="7886700" cy="2218341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ارزیابی هود از طریق مقایسه آن با سرعتهای بدام اندازی توصیه شده برای هود مورد آزمایش </a:t>
            </a:r>
          </a:p>
          <a:p>
            <a:pPr algn="r" rtl="1" eaLnBrk="1" hangingPunct="1"/>
            <a:r>
              <a:rPr lang="fa-IR" dirty="0" smtClean="0"/>
              <a:t>برآورد تقریبی هوای ورودی به هود در صورت داشتن گستره مکش در دهانه هود. (بسیار مشکل و فقط در صورت نداشتن سایر روشهاست) </a:t>
            </a:r>
          </a:p>
        </p:txBody>
      </p:sp>
    </p:spTree>
    <p:extLst>
      <p:ext uri="{BB962C8B-B14F-4D97-AF65-F5344CB8AC3E}">
        <p14:creationId xmlns:p14="http://schemas.microsoft.com/office/powerpoint/2010/main" val="157127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76C85FF7-D732-4639-A3F5-979CA5D8BFD9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13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3970" y="1201178"/>
            <a:ext cx="5800859" cy="66433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dirty="0" smtClean="0">
                <a:cs typeface="Times New Roman" panose="02020603050405020304" pitchFamily="18" charset="0"/>
              </a:rPr>
              <a:t>کاربرد سرعت در دهانه هود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2842" y="1957589"/>
            <a:ext cx="8534400" cy="1821287"/>
          </a:xfrm>
        </p:spPr>
        <p:txBody>
          <a:bodyPr/>
          <a:lstStyle/>
          <a:p>
            <a:pPr algn="r" rtl="1" eaLnBrk="1" hangingPunct="1"/>
            <a:r>
              <a:rPr lang="fa-IR" dirty="0" smtClean="0">
                <a:cs typeface="Times New Roman" panose="02020603050405020304" pitchFamily="18" charset="0"/>
              </a:rPr>
              <a:t>برآورد هوای ورودی به هود</a:t>
            </a:r>
          </a:p>
          <a:p>
            <a:pPr algn="r" rtl="1" eaLnBrk="1" hangingPunct="1"/>
            <a:r>
              <a:rPr lang="fa-IR" dirty="0" smtClean="0">
                <a:cs typeface="Times New Roman" panose="02020603050405020304" pitchFamily="18" charset="0"/>
              </a:rPr>
              <a:t>تعیین یکنواخت بودن مکش هوا در دهانه هود (در صورتی که تمام اندازه گیریها در محدوده تعیین شده توسط رابطه زیر باشند هود دارای مکش یکنواخت است)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209800" y="3810000"/>
          <a:ext cx="50292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1917360" imgH="1117440" progId="Equation.3">
                  <p:embed/>
                </p:oleObj>
              </mc:Choice>
              <mc:Fallback>
                <p:oleObj name="Equation" r:id="rId3" imgW="191736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810000"/>
                        <a:ext cx="5029200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250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B27069C3-33BC-4C4D-92B7-D97C4F49BA57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14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993811" y="1648495"/>
            <a:ext cx="6132758" cy="57022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dirty="0" smtClean="0">
                <a:cs typeface="Times New Roman" panose="02020603050405020304" pitchFamily="18" charset="0"/>
              </a:rPr>
              <a:t>اندازه گیری فشار استاتیک هود</a:t>
            </a:r>
            <a:endParaRPr lang="en-US" altLang="en-US" dirty="0" smtClean="0">
              <a:cs typeface="Times New Roman" panose="02020603050405020304" pitchFamily="18" charset="0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836" y="3107028"/>
            <a:ext cx="8305800" cy="2778617"/>
          </a:xfrm>
        </p:spPr>
        <p:txBody>
          <a:bodyPr/>
          <a:lstStyle/>
          <a:p>
            <a:pPr marL="609600" indent="-609600" algn="r" rtl="1" eaLnBrk="1" hangingPunct="1"/>
            <a:r>
              <a:rPr lang="fa-IR" altLang="en-US" dirty="0" smtClean="0"/>
              <a:t>محل اندازه گیری (در حدود 2 تا 4 برابر قطر کانال پس از گلوگاه هود بطور عملی تر در فاصله 3 تا 6 برابر قطر).</a:t>
            </a:r>
          </a:p>
          <a:p>
            <a:pPr marL="609600" indent="-609600" algn="r" rtl="1" eaLnBrk="1" hangingPunct="1"/>
            <a:r>
              <a:rPr lang="fa-IR" altLang="en-US" dirty="0" smtClean="0"/>
              <a:t>نحوه اندازه گیری</a:t>
            </a:r>
          </a:p>
          <a:p>
            <a:pPr marL="990600" lvl="1" indent="-533400" algn="r" rtl="1" eaLnBrk="1" hangingPunct="1"/>
            <a:r>
              <a:rPr lang="fa-IR" altLang="en-US" sz="3200" dirty="0" smtClean="0"/>
              <a:t>با استفاده از یک فشار سنج معمولی از بدنه کانال</a:t>
            </a:r>
          </a:p>
          <a:p>
            <a:pPr marL="990600" lvl="1" indent="-533400" algn="r" rtl="1" eaLnBrk="1" hangingPunct="1"/>
            <a:r>
              <a:rPr lang="fa-IR" altLang="en-US" sz="3200" dirty="0" smtClean="0"/>
              <a:t>با استفاده از لوله پیتوت</a:t>
            </a:r>
          </a:p>
        </p:txBody>
      </p:sp>
    </p:spTree>
    <p:extLst>
      <p:ext uri="{BB962C8B-B14F-4D97-AF65-F5344CB8AC3E}">
        <p14:creationId xmlns:p14="http://schemas.microsoft.com/office/powerpoint/2010/main" val="368101727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F9CE7D34-6515-487C-A04C-1354EA788AE8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15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920840" y="1184857"/>
            <a:ext cx="6716332" cy="697718"/>
          </a:xfrm>
        </p:spPr>
        <p:txBody>
          <a:bodyPr/>
          <a:lstStyle/>
          <a:p>
            <a:pPr eaLnBrk="1" hangingPunct="1"/>
            <a:r>
              <a:rPr lang="fa-IR" altLang="en-US" dirty="0" smtClean="0">
                <a:cs typeface="Times New Roman" panose="02020603050405020304" pitchFamily="18" charset="0"/>
              </a:rPr>
              <a:t>فشار استاتیک هود و کاربردهای آن</a:t>
            </a:r>
            <a:endParaRPr lang="en-US" altLang="ar-SA" dirty="0" smtClean="0">
              <a:cs typeface="Times New Roman" panose="02020603050405020304" pitchFamily="18" charset="0"/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3436" y="2089151"/>
            <a:ext cx="8686800" cy="4267200"/>
          </a:xfrm>
        </p:spPr>
        <p:txBody>
          <a:bodyPr/>
          <a:lstStyle/>
          <a:p>
            <a:pPr marL="457200" indent="-457200" algn="r" rtl="1" eaLnBrk="1" hangingPunct="1"/>
            <a:r>
              <a:rPr lang="fa-IR" altLang="en-US" dirty="0" smtClean="0">
                <a:solidFill>
                  <a:srgbClr val="FF3300"/>
                </a:solidFill>
              </a:rPr>
              <a:t>تعریف:</a:t>
            </a:r>
            <a:r>
              <a:rPr lang="fa-IR" altLang="en-US" dirty="0" smtClean="0"/>
              <a:t> فشار استاتیک هود معرف انرژی لازم برای </a:t>
            </a:r>
            <a:r>
              <a:rPr lang="fa-IR" altLang="en-US" dirty="0" smtClean="0">
                <a:solidFill>
                  <a:srgbClr val="FF3300"/>
                </a:solidFill>
              </a:rPr>
              <a:t>شتاب</a:t>
            </a:r>
            <a:r>
              <a:rPr lang="fa-IR" altLang="en-US" dirty="0" smtClean="0"/>
              <a:t> دادن هوا و </a:t>
            </a:r>
            <a:r>
              <a:rPr lang="fa-IR" altLang="en-US" dirty="0" smtClean="0">
                <a:solidFill>
                  <a:srgbClr val="FF3300"/>
                </a:solidFill>
              </a:rPr>
              <a:t>غلبه</a:t>
            </a:r>
            <a:r>
              <a:rPr lang="fa-IR" altLang="en-US" dirty="0" smtClean="0"/>
              <a:t> بر </a:t>
            </a:r>
            <a:r>
              <a:rPr lang="fa-IR" altLang="en-US" dirty="0" smtClean="0">
                <a:solidFill>
                  <a:srgbClr val="FF3300"/>
                </a:solidFill>
              </a:rPr>
              <a:t>افت</a:t>
            </a:r>
            <a:r>
              <a:rPr lang="fa-IR" altLang="en-US" dirty="0" smtClean="0"/>
              <a:t> </a:t>
            </a:r>
            <a:r>
              <a:rPr lang="fa-IR" altLang="en-US" dirty="0" smtClean="0">
                <a:solidFill>
                  <a:srgbClr val="FF3300"/>
                </a:solidFill>
              </a:rPr>
              <a:t>های</a:t>
            </a:r>
            <a:r>
              <a:rPr lang="fa-IR" altLang="en-US" dirty="0" smtClean="0"/>
              <a:t> </a:t>
            </a:r>
            <a:r>
              <a:rPr lang="fa-IR" altLang="en-US" dirty="0" smtClean="0">
                <a:solidFill>
                  <a:srgbClr val="FF3300"/>
                </a:solidFill>
              </a:rPr>
              <a:t>ورودی</a:t>
            </a:r>
            <a:r>
              <a:rPr lang="fa-IR" altLang="en-US" dirty="0" smtClean="0"/>
              <a:t> هود می باشد.</a:t>
            </a:r>
          </a:p>
          <a:p>
            <a:pPr marL="457200" indent="-457200" algn="ctr" rtl="1" eaLnBrk="1" hangingPunct="1">
              <a:buFontTx/>
              <a:buNone/>
            </a:pPr>
            <a:r>
              <a:rPr lang="en-US" altLang="en-US" dirty="0" err="1" smtClean="0"/>
              <a:t>SP</a:t>
            </a:r>
            <a:r>
              <a:rPr lang="en-US" altLang="en-US" baseline="-25000" dirty="0" err="1" smtClean="0"/>
              <a:t>h</a:t>
            </a:r>
            <a:r>
              <a:rPr lang="en-US" altLang="en-US" dirty="0" smtClean="0"/>
              <a:t> =</a:t>
            </a:r>
            <a:r>
              <a:rPr lang="en-US" altLang="en-US" dirty="0" err="1" smtClean="0"/>
              <a:t>VP</a:t>
            </a:r>
            <a:r>
              <a:rPr lang="en-US" altLang="en-US" baseline="-25000" dirty="0" err="1" smtClean="0"/>
              <a:t>d</a:t>
            </a:r>
            <a:r>
              <a:rPr lang="en-US" altLang="en-US" dirty="0" smtClean="0"/>
              <a:t> + h</a:t>
            </a:r>
            <a:r>
              <a:rPr lang="en-US" altLang="en-US" baseline="-25000" dirty="0" smtClean="0"/>
              <a:t>e</a:t>
            </a:r>
          </a:p>
          <a:p>
            <a:pPr marL="457200" indent="-457200" algn="r" rtl="1" eaLnBrk="1" hangingPunct="1"/>
            <a:r>
              <a:rPr lang="fa-IR" altLang="en-US" dirty="0" smtClean="0">
                <a:solidFill>
                  <a:srgbClr val="FF3300"/>
                </a:solidFill>
              </a:rPr>
              <a:t>کاربرد</a:t>
            </a:r>
            <a:r>
              <a:rPr lang="fa-IR" altLang="en-US" dirty="0" smtClean="0"/>
              <a:t> فشار استاتیک در برآورد هوا:</a:t>
            </a:r>
          </a:p>
          <a:p>
            <a:pPr marL="838200" lvl="1" indent="-381000" algn="r" rtl="1" eaLnBrk="1" hangingPunct="1"/>
            <a:r>
              <a:rPr lang="fa-IR" altLang="en-US" dirty="0" smtClean="0"/>
              <a:t>فشار استاتیک هود شاخص مناسبی برای برآورد هوای ورودی به هود می باشد. </a:t>
            </a:r>
          </a:p>
          <a:p>
            <a:pPr marL="838200" lvl="1" indent="-381000" algn="r" rtl="1" eaLnBrk="1" hangingPunct="1"/>
            <a:r>
              <a:rPr lang="fa-IR" altLang="en-US" dirty="0" smtClean="0"/>
              <a:t>چنانچه هود </a:t>
            </a:r>
            <a:r>
              <a:rPr lang="fa-IR" altLang="en-US" dirty="0" smtClean="0">
                <a:solidFill>
                  <a:srgbClr val="FF3300"/>
                </a:solidFill>
              </a:rPr>
              <a:t>تغییر</a:t>
            </a:r>
            <a:r>
              <a:rPr lang="fa-IR" altLang="en-US" dirty="0" smtClean="0"/>
              <a:t> </a:t>
            </a:r>
            <a:r>
              <a:rPr lang="fa-IR" altLang="en-US" dirty="0" smtClean="0">
                <a:solidFill>
                  <a:srgbClr val="FF3300"/>
                </a:solidFill>
              </a:rPr>
              <a:t>نکرده</a:t>
            </a:r>
            <a:r>
              <a:rPr lang="fa-IR" altLang="en-US" dirty="0" smtClean="0"/>
              <a:t> اما فشار استاتیک هود </a:t>
            </a:r>
            <a:r>
              <a:rPr lang="fa-IR" altLang="en-US" dirty="0" smtClean="0">
                <a:solidFill>
                  <a:srgbClr val="FF3300"/>
                </a:solidFill>
              </a:rPr>
              <a:t>تغییر</a:t>
            </a:r>
            <a:r>
              <a:rPr lang="fa-IR" altLang="en-US" dirty="0" smtClean="0"/>
              <a:t> </a:t>
            </a:r>
            <a:r>
              <a:rPr lang="fa-IR" altLang="en-US" dirty="0" smtClean="0">
                <a:solidFill>
                  <a:srgbClr val="FF3300"/>
                </a:solidFill>
              </a:rPr>
              <a:t>نموده</a:t>
            </a:r>
            <a:r>
              <a:rPr lang="fa-IR" altLang="en-US" dirty="0" smtClean="0"/>
              <a:t> باشد، در آن صورت هوای ورودی به هود تغییر کرده است و هوای ورودی به هود را می توان برآورد کرد.</a:t>
            </a:r>
          </a:p>
          <a:p>
            <a:pPr marL="838200" lvl="1" indent="-381000" algn="r" rtl="1" eaLnBrk="1" hangingPunct="1"/>
            <a:r>
              <a:rPr lang="fa-IR" altLang="en-US" dirty="0" smtClean="0"/>
              <a:t>ارزیابی </a:t>
            </a:r>
            <a:r>
              <a:rPr lang="fa-IR" altLang="en-US" dirty="0" smtClean="0">
                <a:solidFill>
                  <a:srgbClr val="FF3300"/>
                </a:solidFill>
              </a:rPr>
              <a:t>عملکرد</a:t>
            </a:r>
            <a:r>
              <a:rPr lang="fa-IR" altLang="en-US" dirty="0" smtClean="0"/>
              <a:t> هود با استفاده از تعیین </a:t>
            </a:r>
            <a:r>
              <a:rPr lang="fa-IR" altLang="en-US" dirty="0" smtClean="0">
                <a:solidFill>
                  <a:srgbClr val="FF3300"/>
                </a:solidFill>
              </a:rPr>
              <a:t>ضریب</a:t>
            </a:r>
            <a:r>
              <a:rPr lang="fa-IR" altLang="en-US" dirty="0" smtClean="0"/>
              <a:t> </a:t>
            </a:r>
            <a:r>
              <a:rPr lang="fa-IR" altLang="en-US" dirty="0" smtClean="0">
                <a:solidFill>
                  <a:srgbClr val="FF3300"/>
                </a:solidFill>
              </a:rPr>
              <a:t>ورودی</a:t>
            </a:r>
            <a:r>
              <a:rPr lang="fa-IR" altLang="en-US" dirty="0" smtClean="0"/>
              <a:t> هود</a:t>
            </a:r>
            <a:endParaRPr lang="ar-S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073278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16A8F1C0-EFD5-429E-8234-AC9D8376D39C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16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2401910" y="1159099"/>
            <a:ext cx="5582992" cy="4947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dirty="0" smtClean="0">
                <a:cs typeface="Times New Roman" panose="02020603050405020304" pitchFamily="18" charset="0"/>
              </a:rPr>
              <a:t>برآورد هوای ورودی به هود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887828"/>
            <a:ext cx="8077200" cy="931572"/>
          </a:xfrm>
        </p:spPr>
        <p:txBody>
          <a:bodyPr>
            <a:normAutofit lnSpcReduction="10000"/>
          </a:bodyPr>
          <a:lstStyle/>
          <a:p>
            <a:pPr algn="r" rtl="1" eaLnBrk="1" hangingPunct="1"/>
            <a:r>
              <a:rPr lang="fa-IR" altLang="en-US" sz="2800" dirty="0" smtClean="0">
                <a:cs typeface="Times New Roman" panose="02020603050405020304" pitchFamily="18" charset="0"/>
              </a:rPr>
              <a:t>برآورد هوای اولیه هود با استفاده از ضریب ورودی هود</a:t>
            </a:r>
          </a:p>
          <a:p>
            <a:pPr algn="r" rtl="1" eaLnBrk="1" hangingPunct="1"/>
            <a:r>
              <a:rPr lang="fa-IR" altLang="en-US" sz="2800" dirty="0" smtClean="0">
                <a:cs typeface="Times New Roman" panose="02020603050405020304" pitchFamily="18" charset="0"/>
              </a:rPr>
              <a:t>در صورت داشتن هوای اولیه و فشار استاتیک اولیه (طراحی)</a:t>
            </a: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524000" y="2819400"/>
          <a:ext cx="67056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1866600" imgH="1333440" progId="Equation.3">
                  <p:embed/>
                </p:oleObj>
              </mc:Choice>
              <mc:Fallback>
                <p:oleObj name="Equation" r:id="rId3" imgW="1866600" imgH="1333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819400"/>
                        <a:ext cx="6705600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1355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9469C0F7-4155-4865-ADA1-9684E652C679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17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-105683" y="990600"/>
            <a:ext cx="9021083" cy="700087"/>
          </a:xfrm>
        </p:spPr>
        <p:txBody>
          <a:bodyPr>
            <a:normAutofit/>
          </a:bodyPr>
          <a:lstStyle/>
          <a:p>
            <a:pPr algn="r" eaLnBrk="1" hangingPunct="1"/>
            <a:r>
              <a:rPr lang="fa-IR" altLang="en-US" sz="4000" dirty="0" smtClean="0"/>
              <a:t>ارزیابی عملکرد هود با استفاده از ضریب ورودی هود</a:t>
            </a:r>
            <a:endParaRPr lang="en-US" altLang="ar-SA" sz="4000" dirty="0" smtClean="0"/>
          </a:p>
        </p:txBody>
      </p:sp>
      <p:grpSp>
        <p:nvGrpSpPr>
          <p:cNvPr id="4101" name="Group 12"/>
          <p:cNvGrpSpPr>
            <a:grpSpLocks/>
          </p:cNvGrpSpPr>
          <p:nvPr/>
        </p:nvGrpSpPr>
        <p:grpSpPr bwMode="auto">
          <a:xfrm>
            <a:off x="304800" y="1752600"/>
            <a:ext cx="8610600" cy="4541838"/>
            <a:chOff x="576" y="1200"/>
            <a:chExt cx="4896" cy="2861"/>
          </a:xfrm>
        </p:grpSpPr>
        <p:graphicFrame>
          <p:nvGraphicFramePr>
            <p:cNvPr id="4098" name="Object 9"/>
            <p:cNvGraphicFramePr>
              <a:graphicFrameLocks noChangeAspect="1"/>
            </p:cNvGraphicFramePr>
            <p:nvPr/>
          </p:nvGraphicFramePr>
          <p:xfrm>
            <a:off x="1632" y="1200"/>
            <a:ext cx="2496" cy="13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1" name="Equation" r:id="rId3" imgW="812520" imgH="571320" progId="Equation.3">
                    <p:embed/>
                  </p:oleObj>
                </mc:Choice>
                <mc:Fallback>
                  <p:oleObj name="Equation" r:id="rId3" imgW="812520" imgH="5713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1200"/>
                          <a:ext cx="2496" cy="13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2" name="Text Box 11"/>
            <p:cNvSpPr txBox="1">
              <a:spLocks noChangeArrowheads="1"/>
            </p:cNvSpPr>
            <p:nvPr/>
          </p:nvSpPr>
          <p:spPr bwMode="auto">
            <a:xfrm>
              <a:off x="576" y="3072"/>
              <a:ext cx="4896" cy="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9pPr>
            </a:lstStyle>
            <a:p>
              <a:pPr algn="just" rtl="1" eaLnBrk="1" hangingPunct="1">
                <a:spcBef>
                  <a:spcPct val="50000"/>
                </a:spcBef>
              </a:pPr>
              <a:r>
                <a:rPr lang="fa-IR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نصب یک فشار سنج ساده برای نظارت بر تغییرات فشار استاتیک هود و در نتیجه نظارت بر تغییرات هوای ورودی به هود</a:t>
              </a:r>
              <a:endParaRPr lang="en-US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457991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42065E3C-D006-4334-B889-14C9D0666EE2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18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369678"/>
            <a:ext cx="7886700" cy="1325563"/>
          </a:xfrm>
        </p:spPr>
        <p:txBody>
          <a:bodyPr/>
          <a:lstStyle/>
          <a:p>
            <a:pPr eaLnBrk="1" hangingPunct="1"/>
            <a:r>
              <a:rPr lang="fa-IR" dirty="0" smtClean="0">
                <a:cs typeface="Times New Roman" panose="02020603050405020304" pitchFamily="18" charset="0"/>
              </a:rPr>
              <a:t>اندازه گیری سرعت هوا در داخل کانال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627" y="3447670"/>
            <a:ext cx="8458200" cy="2270549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سرعت هوا در داخل کانالهای تهویه بیشتر به صورت آشفته (توربولانسی) است لذا مقدار آن در سطح کانال یکسان نیست.</a:t>
            </a:r>
          </a:p>
          <a:p>
            <a:pPr algn="r" rtl="1" eaLnBrk="1" hangingPunct="1"/>
            <a:r>
              <a:rPr lang="fa-IR" dirty="0" smtClean="0"/>
              <a:t>اندازه گیری مستقیم سرعت در یک نقطه از کانال از دقت کافی برخوردار نیست.</a:t>
            </a:r>
          </a:p>
          <a:p>
            <a:pPr algn="r" rtl="1" eaLnBrk="1" hangingPunct="1"/>
            <a:r>
              <a:rPr lang="fa-IR" dirty="0" smtClean="0"/>
              <a:t>استفاده از فشار سرعت و برآورد سرعت هوا از آن دقیق تر است.</a:t>
            </a:r>
          </a:p>
        </p:txBody>
      </p:sp>
    </p:spTree>
    <p:extLst>
      <p:ext uri="{BB962C8B-B14F-4D97-AF65-F5344CB8AC3E}">
        <p14:creationId xmlns:p14="http://schemas.microsoft.com/office/powerpoint/2010/main" val="2657452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45A94A3C-CBC1-4366-ABD9-D614AC81F3A7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19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21972" y="1171977"/>
            <a:ext cx="8628845" cy="927279"/>
          </a:xfrm>
        </p:spPr>
        <p:txBody>
          <a:bodyPr>
            <a:normAutofit/>
          </a:bodyPr>
          <a:lstStyle/>
          <a:p>
            <a:pPr algn="r" eaLnBrk="1" hangingPunct="1"/>
            <a:r>
              <a:rPr lang="fa-IR" sz="3200" dirty="0" smtClean="0"/>
              <a:t>اندازه گیری فشار سرعت در کانال با استفاده از لوله پیتوت</a:t>
            </a:r>
            <a:endParaRPr lang="en-US" sz="3200" dirty="0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50143"/>
            <a:ext cx="8229600" cy="2884868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لوله پیتوت استاندارد نیازی به </a:t>
            </a:r>
            <a:r>
              <a:rPr lang="fa-IR" dirty="0" smtClean="0">
                <a:solidFill>
                  <a:srgbClr val="FF3300"/>
                </a:solidFill>
              </a:rPr>
              <a:t>کالیبراسیون</a:t>
            </a:r>
            <a:r>
              <a:rPr lang="fa-IR" dirty="0" smtClean="0"/>
              <a:t> </a:t>
            </a:r>
            <a:r>
              <a:rPr lang="fa-IR" dirty="0" smtClean="0">
                <a:solidFill>
                  <a:srgbClr val="FF3300"/>
                </a:solidFill>
              </a:rPr>
              <a:t>ندارد</a:t>
            </a:r>
            <a:r>
              <a:rPr lang="fa-IR" dirty="0" smtClean="0"/>
              <a:t>.</a:t>
            </a:r>
          </a:p>
          <a:p>
            <a:pPr algn="r" rtl="1" eaLnBrk="1" hangingPunct="1"/>
            <a:r>
              <a:rPr lang="fa-IR" dirty="0" smtClean="0"/>
              <a:t>هنگام استفاده از لوله پیتوت از باز بودن سوراخ های آن مطمئن شوید</a:t>
            </a:r>
          </a:p>
          <a:p>
            <a:pPr algn="r" rtl="1" eaLnBrk="1" hangingPunct="1"/>
            <a:r>
              <a:rPr lang="fa-IR" dirty="0" smtClean="0"/>
              <a:t>لوله پیتوت را بطور صحیح در کانال قرار دهید.</a:t>
            </a:r>
          </a:p>
          <a:p>
            <a:pPr algn="r" rtl="1" eaLnBrk="1" hangingPunct="1"/>
            <a:r>
              <a:rPr lang="fa-IR" dirty="0" smtClean="0"/>
              <a:t>دقت لوله های پیتوت در اسلاید بعدی است. </a:t>
            </a:r>
          </a:p>
        </p:txBody>
      </p:sp>
    </p:spTree>
    <p:extLst>
      <p:ext uri="{BB962C8B-B14F-4D97-AF65-F5344CB8AC3E}">
        <p14:creationId xmlns:p14="http://schemas.microsoft.com/office/powerpoint/2010/main" val="134762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B1EA657B-5A81-4433-817B-C0971E93C65D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2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933969" y="1735415"/>
            <a:ext cx="4406989" cy="51871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ar-SA" altLang="en-US" dirty="0" smtClean="0">
                <a:cs typeface="B Nazanin" panose="00000400000000000000" pitchFamily="2" charset="-78"/>
              </a:rPr>
              <a:t>مطالب</a:t>
            </a:r>
            <a:r>
              <a:rPr lang="en-US" altLang="en-US" dirty="0" smtClean="0">
                <a:cs typeface="B Nazanin" panose="00000400000000000000" pitchFamily="2" charset="-78"/>
              </a:rPr>
              <a:t> </a:t>
            </a:r>
            <a:r>
              <a:rPr lang="fa-IR" altLang="en-US" dirty="0" smtClean="0">
                <a:cs typeface="B Nazanin" panose="00000400000000000000" pitchFamily="2" charset="-78"/>
              </a:rPr>
              <a:t>بحث</a:t>
            </a:r>
            <a:endParaRPr lang="en-US" altLang="en-US" dirty="0" smtClean="0">
              <a:cs typeface="B Nazanin" panose="00000400000000000000" pitchFamily="2" charset="-78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166" y="3052942"/>
            <a:ext cx="8025953" cy="1441785"/>
          </a:xfrm>
        </p:spPr>
        <p:txBody>
          <a:bodyPr/>
          <a:lstStyle/>
          <a:p>
            <a:pPr algn="r" rtl="1" eaLnBrk="1" hangingPunct="1"/>
            <a:r>
              <a:rPr lang="fa-IR" altLang="en-US" dirty="0" smtClean="0"/>
              <a:t>آزمون سیستم های تهویه</a:t>
            </a:r>
          </a:p>
          <a:p>
            <a:pPr algn="r" rtl="1" eaLnBrk="1" hangingPunct="1"/>
            <a:r>
              <a:rPr lang="fa-IR" altLang="en-US" dirty="0" smtClean="0"/>
              <a:t>عیب یابی سیستم های موجود</a:t>
            </a:r>
          </a:p>
        </p:txBody>
      </p:sp>
    </p:spTree>
    <p:extLst>
      <p:ext uri="{BB962C8B-B14F-4D97-AF65-F5344CB8AC3E}">
        <p14:creationId xmlns:p14="http://schemas.microsoft.com/office/powerpoint/2010/main" val="316404029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6F5EE48A-345D-4DA5-B9E4-4E7BCB60C85C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20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856445" y="1146219"/>
            <a:ext cx="7952704" cy="58051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sz="3600" dirty="0" smtClean="0"/>
              <a:t>خطای لوله های پیتوت در اندازه گیری سرعت هوا</a:t>
            </a:r>
            <a:endParaRPr lang="en-US" sz="3600" dirty="0" smtClean="0"/>
          </a:p>
        </p:txBody>
      </p:sp>
      <p:graphicFrame>
        <p:nvGraphicFramePr>
          <p:cNvPr id="75954" name="Group 17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845736"/>
              </p:ext>
            </p:extLst>
          </p:nvPr>
        </p:nvGraphicFramePr>
        <p:xfrm>
          <a:off x="470079" y="1830386"/>
          <a:ext cx="8229600" cy="4525965"/>
        </p:xfrm>
        <a:graphic>
          <a:graphicData uri="http://schemas.openxmlformats.org/drawingml/2006/table">
            <a:tbl>
              <a:tblPr rtl="1"/>
              <a:tblGrid>
                <a:gridCol w="3889375"/>
                <a:gridCol w="4340225"/>
              </a:tblGrid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error (±)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Velocity, fpm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5176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C0E7C8C2-44DE-4B75-B2F5-CE61855CAFF0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21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221548"/>
            <a:ext cx="7886700" cy="60884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sz="4000" dirty="0" smtClean="0"/>
              <a:t>برآورد سرعت از فشار سرعت اندازه گیری شده</a:t>
            </a:r>
            <a:endParaRPr lang="en-US" sz="4000" dirty="0" smtClean="0"/>
          </a:p>
        </p:txBody>
      </p:sp>
      <p:graphicFrame>
        <p:nvGraphicFramePr>
          <p:cNvPr id="512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540000" y="1830388"/>
          <a:ext cx="4064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3" imgW="1168200" imgH="1168200" progId="Equation.3">
                  <p:embed/>
                </p:oleObj>
              </mc:Choice>
              <mc:Fallback>
                <p:oleObj name="Equation" r:id="rId3" imgW="116820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1830388"/>
                        <a:ext cx="4064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50727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77BBE85A-A49C-46EE-9B3E-812F9C7C9A7B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22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49" y="1133341"/>
            <a:ext cx="8180499" cy="55734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sz="4000" dirty="0" smtClean="0"/>
              <a:t>برآورد سرعت از فشار سرعت اندازه گیری شده</a:t>
            </a:r>
            <a:endParaRPr lang="en-US" sz="4000" dirty="0" smtClean="0"/>
          </a:p>
        </p:txBody>
      </p:sp>
      <p:graphicFrame>
        <p:nvGraphicFramePr>
          <p:cNvPr id="614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093321"/>
              </p:ext>
            </p:extLst>
          </p:nvPr>
        </p:nvGraphicFramePr>
        <p:xfrm>
          <a:off x="1664595" y="2169163"/>
          <a:ext cx="609600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3" imgW="2476440" imgH="1523880" progId="Equation.3">
                  <p:embed/>
                </p:oleObj>
              </mc:Choice>
              <mc:Fallback>
                <p:oleObj name="Equation" r:id="rId3" imgW="2476440" imgH="1523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4595" y="2169163"/>
                        <a:ext cx="6096000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304800" y="5159062"/>
            <a:ext cx="8382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در صورتیکه حداکثر اندازه گیری ها ی فشار سرعت در این محدوده باشند می توان بجای جذر میانگین مربعات فشار سرعت از میانگین عددی یا حسابی آن استفاده کرد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71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BF61C05A-30FE-4A78-9B3A-60A609968B1D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23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236372"/>
            <a:ext cx="7562313" cy="45431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dirty="0" smtClean="0">
                <a:cs typeface="Times New Roman" panose="02020603050405020304" pitchFamily="18" charset="0"/>
              </a:rPr>
              <a:t>تعداد نقاط اندازه گیری توسط لوله پیتوت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479" y="2514600"/>
            <a:ext cx="8686800" cy="3602865"/>
          </a:xfrm>
        </p:spPr>
        <p:txBody>
          <a:bodyPr/>
          <a:lstStyle/>
          <a:p>
            <a:pPr marL="609600" indent="-609600" algn="r" rtl="1" eaLnBrk="1" hangingPunct="1"/>
            <a:r>
              <a:rPr lang="fa-IR" dirty="0" smtClean="0"/>
              <a:t>در لوله های 6 اینچ (15 سانتیمتر) و کوچکتر حداقل 6 نقطه در هر محور و حداقل در 2 محور انداز گیری لازم است.</a:t>
            </a:r>
          </a:p>
          <a:p>
            <a:pPr marL="609600" indent="-609600" algn="r" rtl="1" eaLnBrk="1" hangingPunct="1"/>
            <a:r>
              <a:rPr lang="fa-IR" dirty="0" smtClean="0"/>
              <a:t>در کانالهای بزرگتر از 6 اینچ حداقل 10 نقطه در هر محور و حداقل در 2 محور باید اندازه گیری شود.</a:t>
            </a:r>
          </a:p>
          <a:p>
            <a:pPr marL="609600" indent="-609600" algn="r" rtl="1" eaLnBrk="1" hangingPunct="1"/>
            <a:r>
              <a:rPr lang="fa-IR" dirty="0" smtClean="0"/>
              <a:t>در کانالهای خیلی بزرگ یا دودکش ها 20 نقطه اندازه گیری در هر محور توصیه می شود.</a:t>
            </a:r>
          </a:p>
          <a:p>
            <a:pPr marL="609600" indent="-609600" algn="r" rtl="1" eaLnBrk="1" hangingPunct="1"/>
            <a:r>
              <a:rPr lang="fa-IR" dirty="0" smtClean="0"/>
              <a:t>فواصل نقاط برای حالات مختلف در فصل 9 کتاب تهویه صنعتی داده شده.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0114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12B29819-668B-492B-AFBB-36BCF6863A38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24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667000"/>
            <a:ext cx="7772400" cy="1143000"/>
          </a:xfrm>
        </p:spPr>
        <p:txBody>
          <a:bodyPr/>
          <a:lstStyle/>
          <a:p>
            <a:pPr algn="ctr" eaLnBrk="1" hangingPunct="1"/>
            <a:r>
              <a:rPr lang="fa-IR" dirty="0" smtClean="0">
                <a:cs typeface="Times New Roman" panose="02020603050405020304" pitchFamily="18" charset="0"/>
              </a:rPr>
              <a:t>با تشکر از حسن توجه شما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10148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9BB9BD08-0D98-411A-B987-D3BBF956C5A8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3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434787" y="1283480"/>
            <a:ext cx="6274426" cy="789168"/>
          </a:xfrm>
        </p:spPr>
        <p:txBody>
          <a:bodyPr/>
          <a:lstStyle/>
          <a:p>
            <a:pPr algn="ctr" eaLnBrk="1" hangingPunct="1"/>
            <a:r>
              <a:rPr lang="fa-IR" dirty="0" smtClean="0"/>
              <a:t>آزمون و نظارت سیستم تهویه</a:t>
            </a:r>
            <a:endParaRPr lang="en-US" dirty="0" smtClean="0">
              <a:cs typeface="B Nazanin" panose="00000400000000000000" pitchFamily="2" charset="-78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31076"/>
            <a:ext cx="8229600" cy="4025275"/>
          </a:xfrm>
        </p:spPr>
        <p:txBody>
          <a:bodyPr/>
          <a:lstStyle/>
          <a:p>
            <a:pPr algn="r" rtl="1" eaLnBrk="1" hangingPunct="1"/>
            <a:r>
              <a:rPr lang="fa-IR" altLang="en-US" dirty="0" smtClean="0"/>
              <a:t>اهداف آزمون عبارتند از:</a:t>
            </a:r>
          </a:p>
          <a:p>
            <a:pPr lvl="1" algn="r" rtl="1" eaLnBrk="1" hangingPunct="1"/>
            <a:r>
              <a:rPr lang="fa-IR" altLang="en-US" sz="3200" dirty="0" smtClean="0">
                <a:solidFill>
                  <a:srgbClr val="FF3300"/>
                </a:solidFill>
              </a:rPr>
              <a:t>بررسی مؤثر بودن سیستم تهویه</a:t>
            </a:r>
          </a:p>
          <a:p>
            <a:pPr lvl="2" algn="r" rtl="1" eaLnBrk="1" hangingPunct="1"/>
            <a:r>
              <a:rPr lang="fa-IR" altLang="en-US" sz="3200" dirty="0" smtClean="0"/>
              <a:t>دریافت آلاینده، </a:t>
            </a:r>
          </a:p>
          <a:p>
            <a:pPr lvl="2" algn="r" rtl="1" eaLnBrk="1" hangingPunct="1"/>
            <a:r>
              <a:rPr lang="fa-IR" altLang="en-US" sz="3200" dirty="0" smtClean="0"/>
              <a:t>انتقال ذرات در کانال، </a:t>
            </a:r>
          </a:p>
          <a:p>
            <a:pPr lvl="2" algn="r" rtl="1" eaLnBrk="1" hangingPunct="1"/>
            <a:r>
              <a:rPr lang="fa-IR" altLang="en-US" sz="3200" dirty="0" smtClean="0"/>
              <a:t>حفاظت شاغلین، </a:t>
            </a:r>
          </a:p>
          <a:p>
            <a:pPr lvl="2" algn="r" rtl="1" eaLnBrk="1" hangingPunct="1"/>
            <a:r>
              <a:rPr lang="fa-IR" altLang="en-US" sz="3200" dirty="0" smtClean="0"/>
              <a:t>کارآیی پاک سازی هوا</a:t>
            </a:r>
          </a:p>
          <a:p>
            <a:pPr lvl="1" algn="r" rtl="1" eaLnBrk="1" hangingPunct="1"/>
            <a:r>
              <a:rPr lang="fa-IR" altLang="en-US" sz="3200" dirty="0" smtClean="0">
                <a:solidFill>
                  <a:srgbClr val="FF3300"/>
                </a:solidFill>
              </a:rPr>
              <a:t>تدوین حداقل ها یا شرایط شروع کار</a:t>
            </a:r>
          </a:p>
          <a:p>
            <a:pPr lvl="1" algn="r" rtl="1" eaLnBrk="1" hangingPunct="1"/>
            <a:r>
              <a:rPr lang="fa-IR" altLang="en-US" sz="3200" dirty="0" smtClean="0">
                <a:solidFill>
                  <a:srgbClr val="FF3300"/>
                </a:solidFill>
              </a:rPr>
              <a:t>نظارت بر شرایط در طول عمر سیستم</a:t>
            </a:r>
          </a:p>
        </p:txBody>
      </p:sp>
    </p:spTree>
    <p:extLst>
      <p:ext uri="{BB962C8B-B14F-4D97-AF65-F5344CB8AC3E}">
        <p14:creationId xmlns:p14="http://schemas.microsoft.com/office/powerpoint/2010/main" val="1425269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09917A33-6B57-425E-8952-DE3E503DA9BA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4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262130"/>
            <a:ext cx="7278978" cy="6475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dirty="0" smtClean="0">
                <a:cs typeface="Times New Roman" panose="02020603050405020304" pitchFamily="18" charset="0"/>
              </a:rPr>
              <a:t>تجهیزات موردنیاز اندازه گیری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472409"/>
            <a:ext cx="8229600" cy="4066504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لوله دودزا، بمب دودزا</a:t>
            </a:r>
          </a:p>
          <a:p>
            <a:pPr algn="r" rtl="1" eaLnBrk="1" hangingPunct="1"/>
            <a:r>
              <a:rPr lang="fa-IR" dirty="0" smtClean="0"/>
              <a:t>بادسنج (پره ای، حرارتی)</a:t>
            </a:r>
          </a:p>
          <a:p>
            <a:pPr algn="r" rtl="1" eaLnBrk="1" hangingPunct="1"/>
            <a:r>
              <a:rPr lang="fa-IR" dirty="0" smtClean="0"/>
              <a:t>فشارسنج و لوله پیتوت</a:t>
            </a:r>
          </a:p>
          <a:p>
            <a:pPr algn="r" rtl="1" eaLnBrk="1" hangingPunct="1"/>
            <a:r>
              <a:rPr lang="fa-IR" dirty="0" smtClean="0"/>
              <a:t>ولتمتر و آمپرمتر</a:t>
            </a:r>
          </a:p>
          <a:p>
            <a:pPr algn="r" rtl="1" eaLnBrk="1" hangingPunct="1"/>
            <a:r>
              <a:rPr lang="fa-IR" dirty="0" smtClean="0"/>
              <a:t>صداسنج و ارتعاش سنج</a:t>
            </a:r>
          </a:p>
          <a:p>
            <a:pPr algn="r" rtl="1" eaLnBrk="1" hangingPunct="1"/>
            <a:r>
              <a:rPr lang="fa-IR" dirty="0" smtClean="0"/>
              <a:t>وسیله اندازه گیری طول (متر، متر نواری و فاصله یاب)</a:t>
            </a:r>
          </a:p>
          <a:p>
            <a:pPr algn="r" rtl="1" eaLnBrk="1" hangingPunct="1"/>
            <a:r>
              <a:rPr lang="fa-IR" dirty="0" smtClean="0"/>
              <a:t>سایر تجهیزات (پارچه کهنه، چراغ قوه، دریل، مته دریل، آینه، دورسنج (تاکومتر)، چسب ویژه کانال وغیره)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1132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C0EA0F13-D4E8-4D96-924D-B6CB67770A71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5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130926" y="1280441"/>
            <a:ext cx="7098674" cy="59598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dirty="0" smtClean="0">
                <a:cs typeface="Times New Roman" panose="02020603050405020304" pitchFamily="18" charset="0"/>
              </a:rPr>
              <a:t>اندازه گیری ابعاد فیزیکی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41551"/>
            <a:ext cx="8686800" cy="4114800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</a:pPr>
            <a:r>
              <a:rPr lang="fa-IR" dirty="0" smtClean="0">
                <a:solidFill>
                  <a:srgbClr val="FF3300"/>
                </a:solidFill>
              </a:rPr>
              <a:t>قطر و یا محیط کانال</a:t>
            </a:r>
          </a:p>
          <a:p>
            <a:pPr lvl="1" algn="r" rtl="1" eaLnBrk="1" hangingPunct="1">
              <a:lnSpc>
                <a:spcPct val="90000"/>
              </a:lnSpc>
            </a:pPr>
            <a:r>
              <a:rPr lang="fa-IR" dirty="0" smtClean="0"/>
              <a:t>به منظور برآورد سطح کانال و یا قطر داخلی کانال،</a:t>
            </a:r>
          </a:p>
          <a:p>
            <a:pPr lvl="1" algn="r" rtl="1" eaLnBrk="1" hangingPunct="1">
              <a:lnSpc>
                <a:spcPct val="90000"/>
              </a:lnSpc>
            </a:pPr>
            <a:r>
              <a:rPr lang="fa-IR" dirty="0" smtClean="0"/>
              <a:t>در کانالهای فلزی اندازه گیری بیرونی کانال کافی است، </a:t>
            </a:r>
          </a:p>
          <a:p>
            <a:pPr lvl="1" algn="r" rtl="1" eaLnBrk="1" hangingPunct="1">
              <a:lnSpc>
                <a:spcPct val="90000"/>
              </a:lnSpc>
            </a:pPr>
            <a:r>
              <a:rPr lang="fa-IR" dirty="0" smtClean="0"/>
              <a:t>در صورت بدست آوردن اعداد کسری آن را  بطور منطقی گرد کنید</a:t>
            </a:r>
          </a:p>
          <a:p>
            <a:pPr algn="r" rtl="1" eaLnBrk="1" hangingPunct="1">
              <a:lnSpc>
                <a:spcPct val="90000"/>
              </a:lnSpc>
            </a:pPr>
            <a:r>
              <a:rPr lang="fa-IR" dirty="0" smtClean="0">
                <a:solidFill>
                  <a:srgbClr val="FF3300"/>
                </a:solidFill>
              </a:rPr>
              <a:t>طول کانال</a:t>
            </a:r>
          </a:p>
          <a:p>
            <a:pPr lvl="1" algn="r" rtl="1" eaLnBrk="1" hangingPunct="1">
              <a:lnSpc>
                <a:spcPct val="90000"/>
              </a:lnSpc>
            </a:pPr>
            <a:r>
              <a:rPr lang="fa-IR" dirty="0" smtClean="0"/>
              <a:t>برآورد از روی طرح، نقشه ها و مشخصات </a:t>
            </a:r>
          </a:p>
          <a:p>
            <a:pPr lvl="1" algn="r" rtl="1" eaLnBrk="1" hangingPunct="1">
              <a:lnSpc>
                <a:spcPct val="90000"/>
              </a:lnSpc>
            </a:pPr>
            <a:r>
              <a:rPr lang="fa-IR" dirty="0" smtClean="0"/>
              <a:t>اندازه گیری با متر</a:t>
            </a:r>
          </a:p>
          <a:p>
            <a:pPr lvl="1" algn="r" rtl="1" eaLnBrk="1" hangingPunct="1">
              <a:lnSpc>
                <a:spcPct val="90000"/>
              </a:lnSpc>
            </a:pPr>
            <a:r>
              <a:rPr lang="fa-IR" dirty="0" smtClean="0"/>
              <a:t>شمردن قطعات کانال و برآورد طول از روی تعداد قطعات </a:t>
            </a:r>
          </a:p>
          <a:p>
            <a:pPr lvl="1" algn="r" rtl="1" eaLnBrk="1" hangingPunct="1">
              <a:lnSpc>
                <a:spcPct val="90000"/>
              </a:lnSpc>
            </a:pPr>
            <a:r>
              <a:rPr lang="fa-IR" dirty="0" smtClean="0"/>
              <a:t>منظور کردن طول زانویی و تبدیل اتصالات فرعی به اصلی</a:t>
            </a:r>
          </a:p>
        </p:txBody>
      </p:sp>
    </p:spTree>
    <p:extLst>
      <p:ext uri="{BB962C8B-B14F-4D97-AF65-F5344CB8AC3E}">
        <p14:creationId xmlns:p14="http://schemas.microsoft.com/office/powerpoint/2010/main" val="158854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04A6D164-5B1B-47FA-B1F3-B7831761B7C6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6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375624" y="1081826"/>
            <a:ext cx="6750944" cy="68613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dirty="0" smtClean="0">
                <a:cs typeface="Times New Roman" panose="02020603050405020304" pitchFamily="18" charset="0"/>
              </a:rPr>
              <a:t>اندازه گیری ابعاد فیزیکی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68948"/>
            <a:ext cx="8686800" cy="4387403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</a:pPr>
            <a:r>
              <a:rPr lang="fa-IR" sz="2800" dirty="0" smtClean="0">
                <a:solidFill>
                  <a:srgbClr val="FF3300"/>
                </a:solidFill>
              </a:rPr>
              <a:t>شعاع چرخش</a:t>
            </a:r>
          </a:p>
          <a:p>
            <a:pPr lvl="1" algn="r" rtl="1" eaLnBrk="1" hangingPunct="1">
              <a:lnSpc>
                <a:spcPct val="90000"/>
              </a:lnSpc>
            </a:pPr>
            <a:r>
              <a:rPr lang="fa-IR" dirty="0" smtClean="0"/>
              <a:t>از طریق اندازه گیری شعاع داخلی و بیرونی</a:t>
            </a:r>
          </a:p>
          <a:p>
            <a:pPr lvl="1" algn="r" rtl="1" eaLnBrk="1" hangingPunct="1">
              <a:lnSpc>
                <a:spcPct val="90000"/>
              </a:lnSpc>
            </a:pPr>
            <a:r>
              <a:rPr lang="fa-IR" dirty="0" smtClean="0"/>
              <a:t>از طریق اندازه گیری شعاع محور میانی کانال</a:t>
            </a:r>
          </a:p>
          <a:p>
            <a:pPr algn="r" rtl="1" eaLnBrk="1" hangingPunct="1">
              <a:lnSpc>
                <a:spcPct val="90000"/>
              </a:lnSpc>
            </a:pPr>
            <a:r>
              <a:rPr lang="fa-IR" sz="2800" dirty="0" smtClean="0">
                <a:solidFill>
                  <a:srgbClr val="FF3300"/>
                </a:solidFill>
              </a:rPr>
              <a:t>ضخامت کانال</a:t>
            </a:r>
          </a:p>
          <a:p>
            <a:pPr lvl="1" algn="r" rtl="1" eaLnBrk="1" hangingPunct="1">
              <a:lnSpc>
                <a:spcPct val="90000"/>
              </a:lnSpc>
            </a:pPr>
            <a:r>
              <a:rPr lang="fa-IR" dirty="0" smtClean="0"/>
              <a:t> استفاده از استاندارد سازنده برای کانالهای استیل با وزن 490 پوند بر فوت مکعب.</a:t>
            </a:r>
          </a:p>
          <a:p>
            <a:pPr lvl="1" algn="r" rtl="1" eaLnBrk="1" hangingPunct="1">
              <a:lnSpc>
                <a:spcPct val="90000"/>
              </a:lnSpc>
            </a:pPr>
            <a:r>
              <a:rPr lang="fa-IR" dirty="0" smtClean="0"/>
              <a:t>کانالهای گالوانیزه کمی ضخیمتر از کانالهای غیر گالوانیزه هستند</a:t>
            </a:r>
          </a:p>
          <a:p>
            <a:pPr lvl="1" algn="r" rtl="1" eaLnBrk="1" hangingPunct="1">
              <a:lnSpc>
                <a:spcPct val="90000"/>
              </a:lnSpc>
            </a:pPr>
            <a:r>
              <a:rPr lang="fa-IR" dirty="0" smtClean="0"/>
              <a:t>کانالهای تهویه صنعتی معمولاً از ورق های 12 الی 20 درجه تهیه می شوند. (درجات در اسلاید بعد)</a:t>
            </a:r>
          </a:p>
          <a:p>
            <a:pPr lvl="1" algn="r" rtl="1" eaLnBrk="1" hangingPunct="1">
              <a:lnSpc>
                <a:spcPct val="90000"/>
              </a:lnSpc>
            </a:pPr>
            <a:r>
              <a:rPr lang="fa-IR" dirty="0" smtClean="0"/>
              <a:t>ضخامت ورق را می توان از مشخصات فنی طرح و یا اندازه گیری آن با میکرومتر تعیین کرد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41691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964DC7E8-1CEB-4889-86BC-67B62CEEB382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7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99623" y="1143627"/>
            <a:ext cx="5402687" cy="549499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dirty="0" smtClean="0">
                <a:cs typeface="Times New Roman" panose="02020603050405020304" pitchFamily="18" charset="0"/>
              </a:rPr>
              <a:t>اندازه ورق های استاندارد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93126"/>
            <a:ext cx="8229600" cy="4663225"/>
          </a:xfrm>
        </p:spPr>
        <p:txBody>
          <a:bodyPr>
            <a:normAutofit lnSpcReduction="10000"/>
          </a:bodyPr>
          <a:lstStyle/>
          <a:p>
            <a:pPr algn="r" rtl="1" eaLnBrk="1" hangingPunct="1">
              <a:lnSpc>
                <a:spcPct val="80000"/>
              </a:lnSpc>
            </a:pPr>
            <a:r>
              <a:rPr lang="fa-IR" sz="2800" dirty="0" smtClean="0"/>
              <a:t>درجه	ضخامت ورق گالوانیزه – اینچ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en-US" sz="2800" dirty="0" smtClean="0"/>
              <a:t>3</a:t>
            </a:r>
            <a:r>
              <a:rPr lang="fa-IR" sz="2800" dirty="0" smtClean="0"/>
              <a:t>		</a:t>
            </a:r>
            <a:r>
              <a:rPr lang="en-US" sz="2800" dirty="0" smtClean="0"/>
              <a:t>0.24</a:t>
            </a:r>
            <a:endParaRPr lang="fa-IR" sz="2800" dirty="0" smtClean="0"/>
          </a:p>
          <a:p>
            <a:pPr algn="r" rtl="1" eaLnBrk="1" hangingPunct="1">
              <a:lnSpc>
                <a:spcPct val="80000"/>
              </a:lnSpc>
            </a:pPr>
            <a:r>
              <a:rPr lang="en-US" sz="2800" dirty="0" smtClean="0"/>
              <a:t>6</a:t>
            </a:r>
            <a:r>
              <a:rPr lang="fa-IR" sz="2800" dirty="0" smtClean="0"/>
              <a:t>		</a:t>
            </a:r>
            <a:r>
              <a:rPr lang="en-US" sz="2800" dirty="0" smtClean="0"/>
              <a:t>0.2</a:t>
            </a:r>
            <a:endParaRPr lang="fa-IR" sz="2800" dirty="0" smtClean="0"/>
          </a:p>
          <a:p>
            <a:pPr algn="r" rtl="1" eaLnBrk="1" hangingPunct="1">
              <a:lnSpc>
                <a:spcPct val="80000"/>
              </a:lnSpc>
            </a:pPr>
            <a:r>
              <a:rPr lang="en-US" sz="2800" dirty="0" smtClean="0"/>
              <a:t>9</a:t>
            </a:r>
            <a:r>
              <a:rPr lang="fa-IR" sz="2800" dirty="0" smtClean="0"/>
              <a:t>		</a:t>
            </a:r>
            <a:r>
              <a:rPr lang="en-US" sz="2800" dirty="0" smtClean="0"/>
              <a:t>0.15</a:t>
            </a:r>
            <a:endParaRPr lang="fa-IR" sz="2800" dirty="0" smtClean="0"/>
          </a:p>
          <a:p>
            <a:pPr algn="r" rtl="1" eaLnBrk="1" hangingPunct="1">
              <a:lnSpc>
                <a:spcPct val="80000"/>
              </a:lnSpc>
            </a:pPr>
            <a:r>
              <a:rPr lang="en-US" sz="2800" dirty="0" smtClean="0"/>
              <a:t>12</a:t>
            </a:r>
            <a:r>
              <a:rPr lang="fa-IR" sz="2800" dirty="0" smtClean="0"/>
              <a:t>		</a:t>
            </a:r>
            <a:r>
              <a:rPr lang="en-US" sz="2800" dirty="0" smtClean="0"/>
              <a:t>0.11</a:t>
            </a:r>
            <a:endParaRPr lang="fa-IR" sz="2800" dirty="0" smtClean="0"/>
          </a:p>
          <a:p>
            <a:pPr algn="r" rtl="1" eaLnBrk="1" hangingPunct="1">
              <a:lnSpc>
                <a:spcPct val="80000"/>
              </a:lnSpc>
            </a:pPr>
            <a:r>
              <a:rPr lang="en-US" sz="2800" dirty="0" smtClean="0"/>
              <a:t>14</a:t>
            </a:r>
            <a:r>
              <a:rPr lang="fa-IR" sz="2800" dirty="0" smtClean="0"/>
              <a:t>		</a:t>
            </a:r>
            <a:r>
              <a:rPr lang="en-US" sz="2800" dirty="0" smtClean="0"/>
              <a:t>0.078</a:t>
            </a:r>
            <a:endParaRPr lang="fa-IR" sz="2800" dirty="0" smtClean="0"/>
          </a:p>
          <a:p>
            <a:pPr algn="r" rtl="1" eaLnBrk="1" hangingPunct="1">
              <a:lnSpc>
                <a:spcPct val="80000"/>
              </a:lnSpc>
            </a:pPr>
            <a:r>
              <a:rPr lang="en-US" sz="2800" dirty="0" smtClean="0"/>
              <a:t>16</a:t>
            </a:r>
            <a:r>
              <a:rPr lang="fa-IR" sz="2800" dirty="0" smtClean="0"/>
              <a:t>		</a:t>
            </a:r>
            <a:r>
              <a:rPr lang="en-US" sz="2800" dirty="0" smtClean="0"/>
              <a:t>0.064</a:t>
            </a:r>
            <a:endParaRPr lang="fa-IR" sz="2800" dirty="0" smtClean="0"/>
          </a:p>
          <a:p>
            <a:pPr algn="r" rtl="1" eaLnBrk="1" hangingPunct="1">
              <a:lnSpc>
                <a:spcPct val="80000"/>
              </a:lnSpc>
            </a:pPr>
            <a:r>
              <a:rPr lang="en-US" sz="2800" dirty="0" smtClean="0"/>
              <a:t>18</a:t>
            </a:r>
            <a:r>
              <a:rPr lang="fa-IR" sz="2800" dirty="0" smtClean="0"/>
              <a:t>		</a:t>
            </a:r>
            <a:r>
              <a:rPr lang="en-US" sz="2800" dirty="0" smtClean="0"/>
              <a:t>0.051</a:t>
            </a:r>
            <a:endParaRPr lang="fa-IR" sz="2800" dirty="0" smtClean="0"/>
          </a:p>
          <a:p>
            <a:pPr algn="r" rtl="1" eaLnBrk="1" hangingPunct="1">
              <a:lnSpc>
                <a:spcPct val="80000"/>
              </a:lnSpc>
            </a:pPr>
            <a:r>
              <a:rPr lang="en-US" sz="2800" dirty="0" smtClean="0"/>
              <a:t>20</a:t>
            </a:r>
            <a:r>
              <a:rPr lang="fa-IR" sz="2800" dirty="0" smtClean="0"/>
              <a:t>		</a:t>
            </a:r>
            <a:r>
              <a:rPr lang="en-US" sz="2800" dirty="0" smtClean="0"/>
              <a:t>0.040</a:t>
            </a:r>
            <a:endParaRPr lang="fa-IR" sz="2800" dirty="0" smtClean="0"/>
          </a:p>
          <a:p>
            <a:pPr algn="r" rtl="1" eaLnBrk="1" hangingPunct="1">
              <a:lnSpc>
                <a:spcPct val="80000"/>
              </a:lnSpc>
            </a:pPr>
            <a:r>
              <a:rPr lang="en-US" sz="2800" dirty="0" smtClean="0"/>
              <a:t>22</a:t>
            </a:r>
            <a:r>
              <a:rPr lang="fa-IR" sz="2800" dirty="0" smtClean="0"/>
              <a:t>		</a:t>
            </a:r>
            <a:r>
              <a:rPr lang="en-US" sz="2800" dirty="0" smtClean="0"/>
              <a:t>0.034</a:t>
            </a:r>
            <a:endParaRPr lang="fa-IR" sz="2800" dirty="0" smtClean="0"/>
          </a:p>
          <a:p>
            <a:pPr algn="r" rtl="1" eaLnBrk="1" hangingPunct="1">
              <a:lnSpc>
                <a:spcPct val="80000"/>
              </a:lnSpc>
            </a:pPr>
            <a:r>
              <a:rPr lang="en-US" sz="2800" dirty="0" smtClean="0"/>
              <a:t>24</a:t>
            </a:r>
            <a:r>
              <a:rPr lang="fa-IR" sz="2800" dirty="0" smtClean="0"/>
              <a:t>		</a:t>
            </a:r>
            <a:r>
              <a:rPr lang="en-US" sz="2800" dirty="0" smtClean="0"/>
              <a:t>0.028</a:t>
            </a:r>
            <a:endParaRPr lang="fa-IR" sz="2800" dirty="0" smtClean="0"/>
          </a:p>
        </p:txBody>
      </p:sp>
    </p:spTree>
    <p:extLst>
      <p:ext uri="{BB962C8B-B14F-4D97-AF65-F5344CB8AC3E}">
        <p14:creationId xmlns:p14="http://schemas.microsoft.com/office/powerpoint/2010/main" val="1800703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4BF65C24-F90C-46C6-BE06-75E48D8B09F0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8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215721" y="1285653"/>
            <a:ext cx="8735096" cy="63998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dirty="0" smtClean="0">
                <a:cs typeface="Times New Roman" panose="02020603050405020304" pitchFamily="18" charset="0"/>
              </a:rPr>
              <a:t>اندازه گیری سرعت در دهانه هود و بدام اندازی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2900" y="2108200"/>
            <a:ext cx="8458200" cy="2438400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</a:pPr>
            <a:r>
              <a:rPr lang="fa-IR" sz="2800" dirty="0" smtClean="0">
                <a:cs typeface="Times New Roman" panose="02020603050405020304" pitchFamily="18" charset="0"/>
              </a:rPr>
              <a:t>سرعت در دهانه و یا بیرون هود را می توان با استفاده از بادسنج و یا مولد دود اندازه گیری کرد</a:t>
            </a:r>
          </a:p>
          <a:p>
            <a:pPr algn="r" rtl="1" eaLnBrk="1" hangingPunct="1">
              <a:lnSpc>
                <a:spcPct val="90000"/>
              </a:lnSpc>
            </a:pPr>
            <a:r>
              <a:rPr lang="fa-IR" sz="2800" dirty="0" smtClean="0">
                <a:cs typeface="Times New Roman" panose="02020603050405020304" pitchFamily="18" charset="0"/>
              </a:rPr>
              <a:t>گاهی اصلاح برای شرایط غیر استاندارد ضروری است (رابطه زیر)</a:t>
            </a:r>
          </a:p>
          <a:p>
            <a:pPr algn="r" rtl="1" eaLnBrk="1" hangingPunct="1">
              <a:lnSpc>
                <a:spcPct val="90000"/>
              </a:lnSpc>
            </a:pPr>
            <a:r>
              <a:rPr lang="fa-IR" sz="2800" dirty="0" smtClean="0">
                <a:cs typeface="Times New Roman" panose="02020603050405020304" pitchFamily="18" charset="0"/>
              </a:rPr>
              <a:t>ثبت در فرمی مشابه طرح توضیح داده شده</a:t>
            </a:r>
            <a:endParaRPr lang="en-US" sz="2800" dirty="0" smtClean="0">
              <a:cs typeface="Times New Roman" panose="02020603050405020304" pitchFamily="18" charset="0"/>
            </a:endParaRP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43502188"/>
              </p:ext>
            </p:extLst>
          </p:nvPr>
        </p:nvGraphicFramePr>
        <p:xfrm>
          <a:off x="2865549" y="4546600"/>
          <a:ext cx="4038600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952200" imgH="469800" progId="Equation.3">
                  <p:embed/>
                </p:oleObj>
              </mc:Choice>
              <mc:Fallback>
                <p:oleObj name="Equation" r:id="rId3" imgW="9522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549" y="4546600"/>
                        <a:ext cx="4038600" cy="199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0096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fld id="{28B41745-9109-4901-84B8-987489AC069B}" type="slidenum">
              <a:rPr lang="en-US">
                <a:latin typeface="Times New Roman" panose="02020603050405020304" pitchFamily="18" charset="0"/>
                <a:cs typeface="Nazanin" charset="-78"/>
              </a:rPr>
              <a:pPr eaLnBrk="1" hangingPunct="1"/>
              <a:t>9</a:t>
            </a:fld>
            <a:endParaRPr lang="en-US">
              <a:latin typeface="Times New Roman" panose="02020603050405020304" pitchFamily="18" charset="0"/>
              <a:cs typeface="Nazanin" charset="-78"/>
            </a:endParaRPr>
          </a:p>
        </p:txBody>
      </p:sp>
      <p:sp>
        <p:nvSpPr>
          <p:cNvPr id="15363" name="Text Box 497"/>
          <p:cNvSpPr txBox="1">
            <a:spLocks noChangeArrowheads="1"/>
          </p:cNvSpPr>
          <p:nvPr/>
        </p:nvSpPr>
        <p:spPr bwMode="auto">
          <a:xfrm>
            <a:off x="419100" y="2106612"/>
            <a:ext cx="8305800" cy="1800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algn="r" rtl="1"/>
            <a:r>
              <a:rPr lang="fa-I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تاریخ: 					زمان: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fa-I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دما:					فشار بارومتریک: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fa-I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ضریب تصحیح سرعت: 		نام و نام خانوادگی: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fa-I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وسیله اندازه گیری: 			محل:</a:t>
            </a:r>
          </a:p>
        </p:txBody>
      </p:sp>
      <p:grpSp>
        <p:nvGrpSpPr>
          <p:cNvPr id="15364" name="Group 492"/>
          <p:cNvGrpSpPr>
            <a:grpSpLocks/>
          </p:cNvGrpSpPr>
          <p:nvPr/>
        </p:nvGrpSpPr>
        <p:grpSpPr bwMode="auto">
          <a:xfrm>
            <a:off x="1600200" y="4038600"/>
            <a:ext cx="4921250" cy="2181225"/>
            <a:chOff x="3501" y="5044"/>
            <a:chExt cx="3600" cy="2340"/>
          </a:xfrm>
        </p:grpSpPr>
        <p:sp>
          <p:nvSpPr>
            <p:cNvPr id="15400" name="Line 496"/>
            <p:cNvSpPr>
              <a:spLocks noChangeShapeType="1"/>
            </p:cNvSpPr>
            <p:nvPr/>
          </p:nvSpPr>
          <p:spPr bwMode="auto">
            <a:xfrm>
              <a:off x="4761" y="7204"/>
              <a:ext cx="23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1" name="Line 495"/>
            <p:cNvSpPr>
              <a:spLocks noChangeShapeType="1"/>
            </p:cNvSpPr>
            <p:nvPr/>
          </p:nvSpPr>
          <p:spPr bwMode="auto">
            <a:xfrm>
              <a:off x="4449" y="5044"/>
              <a:ext cx="0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2" name="Text Box 494"/>
            <p:cNvSpPr txBox="1">
              <a:spLocks noChangeArrowheads="1"/>
            </p:cNvSpPr>
            <p:nvPr/>
          </p:nvSpPr>
          <p:spPr bwMode="auto">
            <a:xfrm>
              <a:off x="5301" y="6844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9pPr>
            </a:lstStyle>
            <a:p>
              <a:pPr algn="ctr" rtl="1"/>
              <a:r>
                <a:rPr lang="fa-IR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5 فوت</a:t>
              </a:r>
            </a:p>
          </p:txBody>
        </p:sp>
        <p:sp>
          <p:nvSpPr>
            <p:cNvPr id="15403" name="Text Box 493"/>
            <p:cNvSpPr txBox="1">
              <a:spLocks noChangeArrowheads="1"/>
            </p:cNvSpPr>
            <p:nvPr/>
          </p:nvSpPr>
          <p:spPr bwMode="auto">
            <a:xfrm>
              <a:off x="3501" y="5764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B Nazanin" panose="00000400000000000000" pitchFamily="2" charset="-78"/>
                </a:defRPr>
              </a:lvl9pPr>
            </a:lstStyle>
            <a:p>
              <a:pPr algn="ctr" rtl="1"/>
              <a:r>
                <a:rPr lang="fa-IR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5 فوت</a:t>
              </a:r>
            </a:p>
          </p:txBody>
        </p:sp>
      </p:grpSp>
      <p:sp>
        <p:nvSpPr>
          <p:cNvPr id="15365" name="Rectangle 498"/>
          <p:cNvSpPr>
            <a:spLocks noChangeArrowheads="1"/>
          </p:cNvSpPr>
          <p:nvPr/>
        </p:nvSpPr>
        <p:spPr bwMode="auto">
          <a:xfrm>
            <a:off x="876300" y="1172071"/>
            <a:ext cx="7391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algn="ctr" rtl="1"/>
            <a:r>
              <a:rPr lang="fa-IR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فرم اندازه گیری سرعت های هوا در دهانه هود و بدام اندازی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6" name="Rectangle 499"/>
          <p:cNvSpPr>
            <a:spLocks noChangeArrowheads="1"/>
          </p:cNvSpPr>
          <p:nvPr/>
        </p:nvSpPr>
        <p:spPr bwMode="auto">
          <a:xfrm>
            <a:off x="0" y="2527300"/>
            <a:ext cx="18415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r>
              <a:rPr lang="en-US" sz="900">
                <a:latin typeface="Times New Roman" panose="02020603050405020304" pitchFamily="18" charset="0"/>
              </a:rPr>
              <a:t/>
            </a:r>
            <a:br>
              <a:rPr lang="en-US" sz="900">
                <a:latin typeface="Times New Roman" panose="02020603050405020304" pitchFamily="18" charset="0"/>
              </a:rPr>
            </a:b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7" name="Rectangle 504"/>
          <p:cNvSpPr>
            <a:spLocks noChangeArrowheads="1"/>
          </p:cNvSpPr>
          <p:nvPr/>
        </p:nvSpPr>
        <p:spPr bwMode="auto">
          <a:xfrm>
            <a:off x="0" y="18573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68217" name="Group 633"/>
          <p:cNvGraphicFramePr>
            <a:graphicFrameLocks noGrp="1"/>
          </p:cNvGraphicFramePr>
          <p:nvPr/>
        </p:nvGraphicFramePr>
        <p:xfrm>
          <a:off x="3352800" y="4038600"/>
          <a:ext cx="3136900" cy="1584816"/>
        </p:xfrm>
        <a:graphic>
          <a:graphicData uri="http://schemas.openxmlformats.org/drawingml/2006/table">
            <a:tbl>
              <a:tblPr rtl="1"/>
              <a:tblGrid>
                <a:gridCol w="628650"/>
                <a:gridCol w="619125"/>
                <a:gridCol w="639762"/>
                <a:gridCol w="635000"/>
                <a:gridCol w="614363"/>
              </a:tblGrid>
              <a:tr h="396081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fa-I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fa-I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fa-I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06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343C216-0FD3-4E6D-AB1A-C59BBC000ACB}" vid="{0B258F48-96FA-46CB-9C1C-0F0804DBD0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14</TotalTime>
  <Words>1093</Words>
  <Application>Microsoft Office PowerPoint</Application>
  <PresentationFormat>On-screen Show (4:3)</PresentationFormat>
  <Paragraphs>204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B Nazanin</vt:lpstr>
      <vt:lpstr>Calibri</vt:lpstr>
      <vt:lpstr>Calibri Light</vt:lpstr>
      <vt:lpstr>Nazanin</vt:lpstr>
      <vt:lpstr>Times New Roman</vt:lpstr>
      <vt:lpstr>Times New Roman (Arabic)</vt:lpstr>
      <vt:lpstr>Office Theme</vt:lpstr>
      <vt:lpstr>Equation</vt:lpstr>
      <vt:lpstr>اندازه گیری و ارزیابی تهوية صنعتي</vt:lpstr>
      <vt:lpstr>مطالب بحث</vt:lpstr>
      <vt:lpstr>آزمون و نظارت سیستم تهویه</vt:lpstr>
      <vt:lpstr>تجهیزات موردنیاز اندازه گیری</vt:lpstr>
      <vt:lpstr>اندازه گیری ابعاد فیزیکی</vt:lpstr>
      <vt:lpstr>اندازه گیری ابعاد فیزیکی</vt:lpstr>
      <vt:lpstr>اندازه ورق های استاندارد</vt:lpstr>
      <vt:lpstr>اندازه گیری سرعت در دهانه هود و بدام اندازی</vt:lpstr>
      <vt:lpstr>PowerPoint Presentation</vt:lpstr>
      <vt:lpstr>PowerPoint Presentation</vt:lpstr>
      <vt:lpstr>استفاده از دود</vt:lpstr>
      <vt:lpstr>کاربرد سرعت بدام اندازی</vt:lpstr>
      <vt:lpstr>کاربرد سرعت در دهانه هود</vt:lpstr>
      <vt:lpstr>اندازه گیری فشار استاتیک هود</vt:lpstr>
      <vt:lpstr>فشار استاتیک هود و کاربردهای آن</vt:lpstr>
      <vt:lpstr>برآورد هوای ورودی به هود</vt:lpstr>
      <vt:lpstr>ارزیابی عملکرد هود با استفاده از ضریب ورودی هود</vt:lpstr>
      <vt:lpstr>اندازه گیری سرعت هوا در داخل کانال</vt:lpstr>
      <vt:lpstr>اندازه گیری فشار سرعت در کانال با استفاده از لوله پیتوت</vt:lpstr>
      <vt:lpstr>خطای لوله های پیتوت در اندازه گیری سرعت هوا</vt:lpstr>
      <vt:lpstr>برآورد سرعت از فشار سرعت اندازه گیری شده</vt:lpstr>
      <vt:lpstr>برآورد سرعت از فشار سرعت اندازه گیری شده</vt:lpstr>
      <vt:lpstr>تعداد نقاط اندازه گیری توسط لوله پیتوت</vt:lpstr>
      <vt:lpstr>با تشکر از حسن توجه شما</vt:lpstr>
    </vt:vector>
  </TitlesOfParts>
  <Company>Moorche 30 DVDs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اندازه گیری و ارزیابی تهوية صنعتي</dc:title>
  <dc:creator>MRT www.Win2Farsi.com</dc:creator>
  <cp:lastModifiedBy>MRT www.Win2Farsi.com</cp:lastModifiedBy>
  <cp:revision>4</cp:revision>
  <dcterms:created xsi:type="dcterms:W3CDTF">2014-05-14T21:12:42Z</dcterms:created>
  <dcterms:modified xsi:type="dcterms:W3CDTF">2014-05-14T21:28:22Z</dcterms:modified>
</cp:coreProperties>
</file>