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48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0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1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JPG%20(24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36050" cy="6819900"/>
          </a:xfrm>
          <a:prstGeom prst="rect">
            <a:avLst/>
          </a:prstGeom>
          <a:noFill/>
          <a:ln w="114300" cmpd="tri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09600"/>
            <a:ext cx="84582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buBlip>
                <a:blip r:embed="rId2"/>
              </a:buBlip>
            </a:pPr>
            <a:r>
              <a:rPr lang="fa-IR" sz="2000" dirty="0" smtClean="0">
                <a:cs typeface="B Nazanin" pitchFamily="2" charset="-78"/>
              </a:rPr>
              <a:t> 2و5 هگزان ديون يك سم  اعصاب محيطي است؛ كه باعث پلي نوروپاتي مي گردد. </a:t>
            </a:r>
            <a:endParaRPr lang="fa-IR" sz="2000" dirty="0">
              <a:cs typeface="B Nazanin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447800"/>
            <a:ext cx="7924800" cy="196977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هشدار:</a:t>
            </a:r>
            <a:r>
              <a:rPr lang="fa-IR" dirty="0" smtClean="0"/>
              <a:t> </a:t>
            </a:r>
          </a:p>
          <a:p>
            <a:pPr algn="r"/>
            <a:endParaRPr lang="fa-IR" dirty="0" smtClean="0"/>
          </a:p>
          <a:p>
            <a:pPr algn="r"/>
            <a:r>
              <a:rPr lang="fa-IR" sz="2000" dirty="0" smtClean="0">
                <a:cs typeface="B Nazanin" pitchFamily="2" charset="-78"/>
              </a:rPr>
              <a:t>در برخي موارد متابوليسم مشترك حلال ها با اتانول وجود دارد؛ كه اين كار بوسيله آنزيم هاي الكل و آلدئيددهيدروژناز صورت مي گيرد.</a:t>
            </a:r>
          </a:p>
          <a:p>
            <a:pPr algn="r"/>
            <a:r>
              <a:rPr lang="fa-IR" sz="2000" dirty="0" smtClean="0">
                <a:cs typeface="B Nazanin" pitchFamily="2" charset="-78"/>
              </a:rPr>
              <a:t>به عنوان مثال در خشكشويي ها از تري كلرو اتيلن استفاده مي شود؛ و چنانچه كارگر از مشروبات </a:t>
            </a:r>
            <a:r>
              <a:rPr lang="fa-IR" sz="2400" dirty="0" smtClean="0">
                <a:cs typeface="B Nazanin" pitchFamily="2" charset="-78"/>
              </a:rPr>
              <a:t>معروف است. </a:t>
            </a:r>
            <a:r>
              <a:rPr lang="en-US" sz="2000" dirty="0" smtClean="0">
                <a:solidFill>
                  <a:srgbClr val="FF0000"/>
                </a:solidFill>
                <a:latin typeface="Baskerville Old Face" pitchFamily="18" charset="0"/>
              </a:rPr>
              <a:t>Degreaser Flush </a:t>
            </a:r>
            <a:r>
              <a:rPr lang="fa-IR" sz="2000" dirty="0" smtClean="0">
                <a:cs typeface="B Nazanin" pitchFamily="2" charset="-78"/>
              </a:rPr>
              <a:t>الكلي استفاده نمايد دچار يك حالت عدم تحمل مي گرددكه به</a:t>
            </a:r>
            <a:endParaRPr lang="fa-IR" dirty="0">
              <a:solidFill>
                <a:srgbClr val="FF0000"/>
              </a:solidFill>
              <a:latin typeface="Baskerville Old Face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10800000">
            <a:off x="1066800" y="3886200"/>
            <a:ext cx="7315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3400" y="4343400"/>
            <a:ext cx="8077200" cy="13542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400" b="1" dirty="0" smtClean="0">
                <a:solidFill>
                  <a:srgbClr val="0070C0"/>
                </a:solidFill>
                <a:cs typeface="B Nazanin" pitchFamily="2" charset="-78"/>
              </a:rPr>
              <a:t>دفع: </a:t>
            </a:r>
          </a:p>
          <a:p>
            <a:pPr algn="r"/>
            <a:endParaRPr lang="fa-IR" dirty="0" smtClean="0"/>
          </a:p>
          <a:p>
            <a:pPr algn="r" rtl="1">
              <a:buBlip>
                <a:blip r:embed="rId2"/>
              </a:buBlip>
            </a:pPr>
            <a:r>
              <a:rPr lang="fa-IR" dirty="0" smtClean="0"/>
              <a:t> </a:t>
            </a:r>
            <a:r>
              <a:rPr lang="fa-IR" sz="2000" dirty="0" smtClean="0">
                <a:cs typeface="B Nazanin" pitchFamily="2" charset="-78"/>
              </a:rPr>
              <a:t>بازدم: مانند پركلرواتيلن(كاربرد در خشكشويي ها)</a:t>
            </a:r>
          </a:p>
          <a:p>
            <a:pPr algn="r" rtl="1">
              <a:buBlip>
                <a:blip r:embed="rId2"/>
              </a:buBlip>
            </a:pPr>
            <a:r>
              <a:rPr lang="fa-IR" sz="2000" dirty="0" smtClean="0">
                <a:cs typeface="B Nazanin" pitchFamily="2" charset="-78"/>
              </a:rPr>
              <a:t>دفع تركيبات اوليه يا متابوليت ها از راه ادرار و صفرا</a:t>
            </a:r>
            <a:endParaRPr lang="fa-IR" sz="2000" dirty="0">
              <a:cs typeface="B Nazanin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867400"/>
            <a:ext cx="85344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000" dirty="0" smtClean="0">
                <a:cs typeface="B Nazanin" pitchFamily="2" charset="-78"/>
              </a:rPr>
              <a:t>نيمه عمر حلال ها بسته به ميزان تجمع آنها در بدن از چند دقيقه تا چند روز است. </a:t>
            </a:r>
            <a:endParaRPr lang="fa-IR" sz="2000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0" y="533400"/>
            <a:ext cx="4648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400" b="1" dirty="0" smtClean="0">
                <a:solidFill>
                  <a:srgbClr val="0070C0"/>
                </a:solidFill>
                <a:cs typeface="B Nazanin" pitchFamily="2" charset="-78"/>
              </a:rPr>
              <a:t>روش هاي برآورد ميزان مواجهه شغلي: </a:t>
            </a:r>
            <a:endParaRPr lang="fa-IR" sz="2400" b="1" dirty="0">
              <a:solidFill>
                <a:srgbClr val="0070C0"/>
              </a:solidFill>
              <a:cs typeface="B Nazanin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219200"/>
            <a:ext cx="8458200" cy="13542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buBlip>
                <a:blip r:embed="rId2"/>
              </a:buBlip>
            </a:pPr>
            <a:r>
              <a:rPr lang="fa-IR" dirty="0" smtClean="0"/>
              <a:t> </a:t>
            </a:r>
            <a:r>
              <a:rPr lang="fa-IR" sz="2400" b="1" dirty="0" smtClean="0">
                <a:solidFill>
                  <a:srgbClr val="0070C0"/>
                </a:solidFill>
                <a:cs typeface="B Nazanin" pitchFamily="2" charset="-78"/>
              </a:rPr>
              <a:t>سنجش محيطي: </a:t>
            </a:r>
          </a:p>
          <a:p>
            <a:pPr algn="r" rtl="1">
              <a:buBlip>
                <a:blip r:embed="rId2"/>
              </a:buBlip>
            </a:pPr>
            <a:endParaRPr lang="fa-IR" dirty="0" smtClean="0"/>
          </a:p>
          <a:p>
            <a:pPr algn="r" rtl="1"/>
            <a:r>
              <a:rPr lang="fa-IR" dirty="0" smtClean="0"/>
              <a:t>   </a:t>
            </a:r>
            <a:r>
              <a:rPr lang="fa-IR" sz="2000" dirty="0" smtClean="0">
                <a:cs typeface="B Nazanin" pitchFamily="2" charset="-78"/>
              </a:rPr>
              <a:t>از وظايف كارشناسان بهداشت حرفه اي است؛ كه با كمك وسايلي نظير لوله هاي نمايانگر، دستگاه گازكروماتوگرافي و تجزيه كننده هاي فرو سرخ انجام مي گيرد.  </a:t>
            </a:r>
            <a:endParaRPr lang="fa-IR" sz="2000" dirty="0">
              <a:cs typeface="B Nazanin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819400"/>
            <a:ext cx="8001000" cy="160043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معايب:</a:t>
            </a:r>
            <a:r>
              <a:rPr lang="fa-IR" dirty="0" smtClean="0"/>
              <a:t> </a:t>
            </a:r>
          </a:p>
          <a:p>
            <a:pPr algn="r"/>
            <a:endParaRPr lang="fa-IR" dirty="0" smtClean="0"/>
          </a:p>
          <a:p>
            <a:pPr algn="r"/>
            <a:r>
              <a:rPr lang="fa-IR" sz="2000" dirty="0" smtClean="0">
                <a:cs typeface="B Nazanin" pitchFamily="2" charset="-78"/>
              </a:rPr>
              <a:t>تاثير عوامل متعدد نظير ميزان كار، استفاده از وسايل حفاظت فردي، جذب پوستي و حساسيت هاي فردي بر آن.</a:t>
            </a:r>
          </a:p>
          <a:p>
            <a:pPr algn="r"/>
            <a:r>
              <a:rPr lang="fa-IR" sz="2000" dirty="0" smtClean="0">
                <a:cs typeface="B Nazanin" pitchFamily="2" charset="-78"/>
              </a:rPr>
              <a:t>لذا استفاده از اين روش به تنهايي چندان مفيد نخواهد بود. </a:t>
            </a:r>
            <a:endParaRPr lang="fa-IR" sz="2000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0" y="533400"/>
            <a:ext cx="4648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400" b="1" dirty="0" smtClean="0">
                <a:solidFill>
                  <a:srgbClr val="0070C0"/>
                </a:solidFill>
                <a:cs typeface="B Nazanin" pitchFamily="2" charset="-78"/>
              </a:rPr>
              <a:t>روش هاي برآورد ميزان مواجهه شغلي: </a:t>
            </a:r>
            <a:endParaRPr lang="fa-IR" sz="2400" b="1" dirty="0">
              <a:solidFill>
                <a:srgbClr val="0070C0"/>
              </a:solidFill>
              <a:cs typeface="B Nazanin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219200"/>
            <a:ext cx="8382000" cy="10464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buBlip>
                <a:blip r:embed="rId2"/>
              </a:buBlip>
            </a:pPr>
            <a:r>
              <a:rPr lang="fa-IR" dirty="0" smtClean="0"/>
              <a:t> </a:t>
            </a:r>
            <a:r>
              <a:rPr lang="fa-IR" sz="2400" b="1" dirty="0" smtClean="0">
                <a:solidFill>
                  <a:srgbClr val="0070C0"/>
                </a:solidFill>
                <a:cs typeface="B Nazanin" pitchFamily="2" charset="-78"/>
              </a:rPr>
              <a:t>پايش بيولوژيك: 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   </a:t>
            </a:r>
            <a:r>
              <a:rPr lang="fa-IR" sz="2000" dirty="0" smtClean="0">
                <a:cs typeface="B Nazanin" pitchFamily="2" charset="-78"/>
              </a:rPr>
              <a:t>منظور اندازه گيري ماده يا متابوليت در خون، ادرار و هواي بازدمي كارگر است.</a:t>
            </a:r>
            <a:endParaRPr lang="fa-IR" sz="2000" dirty="0">
              <a:cs typeface="B Nazanin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667000"/>
            <a:ext cx="8382000" cy="12926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مزيت:</a:t>
            </a:r>
            <a:r>
              <a:rPr lang="fa-IR" dirty="0" smtClean="0"/>
              <a:t> </a:t>
            </a:r>
          </a:p>
          <a:p>
            <a:pPr algn="r"/>
            <a:endParaRPr lang="fa-IR" dirty="0" smtClean="0"/>
          </a:p>
          <a:p>
            <a:pPr algn="r"/>
            <a:r>
              <a:rPr lang="fa-IR" sz="2000" dirty="0" smtClean="0">
                <a:cs typeface="B Nazanin" pitchFamily="2" charset="-78"/>
              </a:rPr>
              <a:t>پايش بيولوژيك تمامي شرايط نظير راههاي جذب، مواجهه هاي غير شغلي، استفاده از وسايل حفاظت فردي، فعاليت هاي بدني و ... را در برمي گيرد.</a:t>
            </a:r>
            <a:r>
              <a:rPr lang="fa-IR" dirty="0" smtClean="0"/>
              <a:t> </a:t>
            </a:r>
            <a:endParaRPr lang="fa-IR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4419600"/>
            <a:ext cx="8458200" cy="12926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معايب:</a:t>
            </a:r>
          </a:p>
          <a:p>
            <a:pPr algn="r"/>
            <a:endParaRPr lang="fa-IR" dirty="0" smtClean="0"/>
          </a:p>
          <a:p>
            <a:pPr algn="r" rtl="1">
              <a:buBlip>
                <a:blip r:embed="rId3"/>
              </a:buBlip>
            </a:pPr>
            <a:r>
              <a:rPr lang="fa-IR" sz="2000" dirty="0" smtClean="0">
                <a:cs typeface="B Nazanin" pitchFamily="2" charset="-78"/>
              </a:rPr>
              <a:t>عدم همكاري كارگر</a:t>
            </a:r>
          </a:p>
          <a:p>
            <a:pPr algn="r" rtl="1">
              <a:buBlip>
                <a:blip r:embed="rId3"/>
              </a:buBlip>
            </a:pPr>
            <a:r>
              <a:rPr lang="fa-IR" sz="2000" dirty="0" smtClean="0">
                <a:cs typeface="B Nazanin" pitchFamily="2" charset="-78"/>
              </a:rPr>
              <a:t>عدم وجود مراجع دقيق</a:t>
            </a:r>
            <a:endParaRPr lang="fa-IR" sz="2000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0" y="533400"/>
            <a:ext cx="4648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400" b="1" dirty="0" smtClean="0">
                <a:solidFill>
                  <a:srgbClr val="0070C0"/>
                </a:solidFill>
                <a:cs typeface="B Nazanin" pitchFamily="2" charset="-78"/>
              </a:rPr>
              <a:t>روش هاي برآورد ميزان مواجهه شغلي: </a:t>
            </a:r>
            <a:endParaRPr lang="fa-IR" sz="2400" b="1" dirty="0">
              <a:solidFill>
                <a:srgbClr val="0070C0"/>
              </a:solidFill>
              <a:cs typeface="B Nazanin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295400"/>
            <a:ext cx="8458200" cy="13542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buBlip>
                <a:blip r:embed="rId2"/>
              </a:buBlip>
            </a:pPr>
            <a:r>
              <a:rPr lang="fa-IR" dirty="0" smtClean="0"/>
              <a:t> </a:t>
            </a:r>
            <a:r>
              <a:rPr lang="fa-IR" sz="2400" b="1" dirty="0" smtClean="0">
                <a:solidFill>
                  <a:srgbClr val="0070C0"/>
                </a:solidFill>
                <a:cs typeface="B Nazanin" pitchFamily="2" charset="-78"/>
              </a:rPr>
              <a:t>پرسشنامه: </a:t>
            </a:r>
          </a:p>
          <a:p>
            <a:pPr algn="r" rtl="1">
              <a:buBlip>
                <a:blip r:embed="rId2"/>
              </a:buBlip>
            </a:pPr>
            <a:endParaRPr lang="fa-IR" dirty="0" smtClean="0"/>
          </a:p>
          <a:p>
            <a:pPr algn="r" rtl="1"/>
            <a:r>
              <a:rPr lang="fa-IR" dirty="0" smtClean="0"/>
              <a:t>  </a:t>
            </a:r>
            <a:r>
              <a:rPr lang="fa-IR" sz="2000" dirty="0" smtClean="0">
                <a:cs typeface="B Nazanin" pitchFamily="2" charset="-78"/>
              </a:rPr>
              <a:t>در مواردي كه سنجش محيطي و پايش بيولوژيك و مطالعات همه گيرشناسي اطلاعات جامعي درباره اثرات حلال ها بر سلامتي دراختيار نگذارد؛ مي توان از پرسشنامه استفاده كرد.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2971800"/>
            <a:ext cx="84582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اين پرسشنامه حاوي سوالات زير است:  </a:t>
            </a:r>
            <a:endParaRPr lang="fa-IR" sz="2000" b="1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886200"/>
            <a:ext cx="8305800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buBlip>
                <a:blip r:embed="rId3"/>
              </a:buBlip>
            </a:pPr>
            <a:r>
              <a:rPr lang="fa-IR" dirty="0" smtClean="0"/>
              <a:t> </a:t>
            </a:r>
            <a:r>
              <a:rPr lang="fa-IR" sz="2000" dirty="0" smtClean="0">
                <a:cs typeface="B Nazanin" pitchFamily="2" charset="-78"/>
              </a:rPr>
              <a:t>آيا دچار اختلال در حافظه نزديك هستيد؟</a:t>
            </a:r>
          </a:p>
          <a:p>
            <a:pPr algn="r" rtl="1">
              <a:buBlip>
                <a:blip r:embed="rId3"/>
              </a:buBlip>
            </a:pPr>
            <a:r>
              <a:rPr lang="fa-IR" sz="2000" dirty="0" smtClean="0">
                <a:cs typeface="B Nazanin" pitchFamily="2" charset="-78"/>
              </a:rPr>
              <a:t> آيابستگانتان متوجه شده اند كه در يادآوري برخي موارد دچار زحمت شده ايد؟</a:t>
            </a:r>
          </a:p>
          <a:p>
            <a:pPr algn="r" rtl="1">
              <a:buBlip>
                <a:blip r:embed="rId3"/>
              </a:buBlip>
            </a:pPr>
            <a:r>
              <a:rPr lang="fa-IR" sz="2000" dirty="0" smtClean="0">
                <a:cs typeface="B Nazanin" pitchFamily="2" charset="-78"/>
              </a:rPr>
              <a:t> آيا مجبوريد در بخاطر آوردن برخي موارد يادداشت برداريد؟</a:t>
            </a:r>
          </a:p>
          <a:p>
            <a:pPr algn="r" rtl="1">
              <a:buBlip>
                <a:blip r:embed="rId3"/>
              </a:buBlip>
            </a:pPr>
            <a:r>
              <a:rPr lang="fa-IR" sz="2000" dirty="0" smtClean="0">
                <a:cs typeface="B Nazanin" pitchFamily="2" charset="-78"/>
              </a:rPr>
              <a:t> آيا اغلب مجبوريدكارهايي را كه انجام داده ايد،دوباره كنترل كنيد؟(مثلاً خاموش كردن بخاري)</a:t>
            </a:r>
          </a:p>
          <a:p>
            <a:pPr algn="r" rtl="1">
              <a:buBlip>
                <a:blip r:embed="rId3"/>
              </a:buBlip>
            </a:pPr>
            <a:r>
              <a:rPr lang="fa-IR" sz="2000" dirty="0" smtClean="0">
                <a:cs typeface="B Nazanin" pitchFamily="2" charset="-78"/>
              </a:rPr>
              <a:t> آيا متوجه اين موضوع شده ايد كه درك معناي مطالب مجلات، روزنامه ها و كتاب هايي كه مطالعه كرده ايد، دشوار شده است؟ </a:t>
            </a:r>
          </a:p>
          <a:p>
            <a:pPr algn="r" rtl="1">
              <a:buBlip>
                <a:blip r:embed="rId3"/>
              </a:buBlip>
            </a:pPr>
            <a:r>
              <a:rPr lang="fa-IR" sz="2000" dirty="0" smtClean="0">
                <a:cs typeface="B Nazanin" pitchFamily="2" charset="-78"/>
              </a:rPr>
              <a:t> آيا در تمركز حواس مشكل داريد؟ </a:t>
            </a:r>
          </a:p>
          <a:p>
            <a:pPr algn="r" rtl="1">
              <a:buBlip>
                <a:blip r:embed="rId3"/>
              </a:buBlip>
            </a:pPr>
            <a:r>
              <a:rPr lang="fa-IR" sz="2000" dirty="0" smtClean="0">
                <a:cs typeface="B Nazanin" pitchFamily="2" charset="-78"/>
              </a:rPr>
              <a:t>آيا احساس كرده ايد كه بدون علت خاصي تحريك پذير شده ايد؟  </a:t>
            </a:r>
            <a:endParaRPr lang="fa-IR" sz="2000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62000"/>
            <a:ext cx="8001000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buBlip>
                <a:blip r:embed="rId2"/>
              </a:buBlip>
            </a:pPr>
            <a:r>
              <a:rPr lang="fa-IR" dirty="0" smtClean="0"/>
              <a:t> </a:t>
            </a:r>
            <a:r>
              <a:rPr lang="fa-IR" sz="2000" dirty="0" smtClean="0">
                <a:cs typeface="B Nazanin" pitchFamily="2" charset="-78"/>
              </a:rPr>
              <a:t>آيا احساس كرده ايد كه بدون علت خاصي افسرده شده ايد؟ </a:t>
            </a:r>
          </a:p>
          <a:p>
            <a:pPr algn="r" rtl="1">
              <a:buBlip>
                <a:blip r:embed="rId2"/>
              </a:buBlip>
            </a:pPr>
            <a:r>
              <a:rPr lang="fa-IR" sz="2000" dirty="0" smtClean="0">
                <a:cs typeface="B Nazanin" pitchFamily="2" charset="-78"/>
              </a:rPr>
              <a:t> آيا بطور غير معمول خسته مي شويد؟ </a:t>
            </a:r>
          </a:p>
          <a:p>
            <a:pPr algn="r" rtl="1">
              <a:buBlip>
                <a:blip r:embed="rId2"/>
              </a:buBlip>
            </a:pPr>
            <a:r>
              <a:rPr lang="fa-IR" sz="2000" dirty="0" smtClean="0">
                <a:cs typeface="B Nazanin" pitchFamily="2" charset="-78"/>
              </a:rPr>
              <a:t> آيا تمايل جنسي شما كمتر از ميزان طبيعي است؟ </a:t>
            </a:r>
          </a:p>
          <a:p>
            <a:pPr algn="r" rtl="1">
              <a:buBlip>
                <a:blip r:embed="rId2"/>
              </a:buBlip>
            </a:pPr>
            <a:r>
              <a:rPr lang="fa-IR" sz="2000" dirty="0" smtClean="0">
                <a:cs typeface="B Nazanin" pitchFamily="2" charset="-78"/>
              </a:rPr>
              <a:t> آيا دچار تپش قلب(حتي زماني كه فعاليت نمي كنيد) شده ايد؟ </a:t>
            </a:r>
          </a:p>
          <a:p>
            <a:pPr algn="r" rtl="1">
              <a:buBlip>
                <a:blip r:embed="rId2"/>
              </a:buBlip>
            </a:pPr>
            <a:r>
              <a:rPr lang="fa-IR" sz="2000" dirty="0" smtClean="0">
                <a:cs typeface="B Nazanin" pitchFamily="2" charset="-78"/>
              </a:rPr>
              <a:t> آيا گاهي اوقات دچار احساس فشار در قفسه سينه شده ايد؟ </a:t>
            </a:r>
          </a:p>
          <a:p>
            <a:pPr algn="r" rtl="1">
              <a:buBlip>
                <a:blip r:embed="rId2"/>
              </a:buBlip>
            </a:pPr>
            <a:r>
              <a:rPr lang="fa-IR" sz="2000" dirty="0" smtClean="0">
                <a:cs typeface="B Nazanin" pitchFamily="2" charset="-78"/>
              </a:rPr>
              <a:t> آيا بدون علت خاصي عرق مي كنيد؟ </a:t>
            </a:r>
          </a:p>
          <a:p>
            <a:pPr algn="r" rtl="1">
              <a:buBlip>
                <a:blip r:embed="rId2"/>
              </a:buBlip>
            </a:pPr>
            <a:r>
              <a:rPr lang="fa-IR" sz="2000" dirty="0" smtClean="0">
                <a:cs typeface="B Nazanin" pitchFamily="2" charset="-78"/>
              </a:rPr>
              <a:t> آيا حداقل يكبار در هفته دچار سردرد مي شويد؟ </a:t>
            </a:r>
          </a:p>
          <a:p>
            <a:pPr algn="r" rtl="1">
              <a:buBlip>
                <a:blip r:embed="rId2"/>
              </a:buBlip>
            </a:pPr>
            <a:r>
              <a:rPr lang="fa-IR" sz="2000" dirty="0" smtClean="0">
                <a:cs typeface="B Nazanin" pitchFamily="2" charset="-78"/>
              </a:rPr>
              <a:t> آيا اغلب دچار مور مور يا سوزن سوزن شدن دردناك قسمتي از بدنتان شده ايد؟ </a:t>
            </a:r>
          </a:p>
          <a:p>
            <a:pPr algn="r" rtl="1">
              <a:buBlip>
                <a:blip r:embed="rId2"/>
              </a:buBlip>
            </a:pPr>
            <a:r>
              <a:rPr lang="fa-IR" sz="2000" dirty="0" smtClean="0">
                <a:cs typeface="B Nazanin" pitchFamily="2" charset="-78"/>
              </a:rPr>
              <a:t> آيا به علت عدم تعادل و هماهنگي دچار مشكل شده ايد؟   </a:t>
            </a:r>
            <a:endParaRPr lang="fa-IR" sz="2000" dirty="0">
              <a:cs typeface="B Nazanin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3733800"/>
            <a:ext cx="7620000" cy="12926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توجه:</a:t>
            </a:r>
            <a:r>
              <a:rPr lang="fa-IR" dirty="0" smtClean="0"/>
              <a:t> </a:t>
            </a:r>
          </a:p>
          <a:p>
            <a:pPr algn="r"/>
            <a:endParaRPr lang="fa-IR" dirty="0" smtClean="0"/>
          </a:p>
          <a:p>
            <a:pPr algn="r"/>
            <a:r>
              <a:rPr lang="fa-IR" dirty="0" smtClean="0"/>
              <a:t> </a:t>
            </a:r>
            <a:r>
              <a:rPr lang="fa-IR" sz="2000" u="sng" dirty="0" smtClean="0">
                <a:cs typeface="B Nazanin" pitchFamily="2" charset="-78"/>
              </a:rPr>
              <a:t>در صورتيكه كارگري كه در مواجهه با حلال مي باشد به شش سوال يا بيشتر پاسخ مثبت بدهد، بايد بمنظور بررسي به متخصص طب كار ارجاع داده شود. </a:t>
            </a:r>
            <a:endParaRPr lang="fa-IR" sz="2000" u="sng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3600" y="609600"/>
            <a:ext cx="2743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400" b="1" dirty="0" smtClean="0">
                <a:solidFill>
                  <a:srgbClr val="0070C0"/>
                </a:solidFill>
                <a:cs typeface="B Nazanin" pitchFamily="2" charset="-78"/>
              </a:rPr>
              <a:t>عوارض حلال ها: </a:t>
            </a:r>
            <a:endParaRPr lang="fa-IR" sz="2400" b="1" dirty="0">
              <a:solidFill>
                <a:srgbClr val="0070C0"/>
              </a:solidFill>
              <a:cs typeface="B Nazanin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219200"/>
            <a:ext cx="7543800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buBlip>
                <a:blip r:embed="rId2"/>
              </a:buBlip>
            </a:pPr>
            <a:r>
              <a:rPr lang="fa-IR" dirty="0" smtClean="0"/>
              <a:t> </a:t>
            </a:r>
            <a:r>
              <a:rPr lang="fa-IR" sz="2000" dirty="0" smtClean="0">
                <a:cs typeface="B Nazanin" pitchFamily="2" charset="-78"/>
              </a:rPr>
              <a:t>عوارض پوستي</a:t>
            </a:r>
          </a:p>
          <a:p>
            <a:pPr algn="r" rtl="1">
              <a:buBlip>
                <a:blip r:embed="rId2"/>
              </a:buBlip>
            </a:pPr>
            <a:r>
              <a:rPr lang="fa-IR" sz="2000" dirty="0" smtClean="0">
                <a:cs typeface="B Nazanin" pitchFamily="2" charset="-78"/>
              </a:rPr>
              <a:t> عوارض عصبي</a:t>
            </a:r>
          </a:p>
          <a:p>
            <a:pPr algn="r" rtl="1">
              <a:buBlip>
                <a:blip r:embed="rId2"/>
              </a:buBlip>
            </a:pPr>
            <a:r>
              <a:rPr lang="fa-IR" sz="2000" dirty="0" smtClean="0">
                <a:cs typeface="B Nazanin" pitchFamily="2" charset="-78"/>
              </a:rPr>
              <a:t>عوارض تنفسي</a:t>
            </a:r>
          </a:p>
          <a:p>
            <a:pPr algn="r" rtl="1">
              <a:buBlip>
                <a:blip r:embed="rId2"/>
              </a:buBlip>
            </a:pPr>
            <a:r>
              <a:rPr lang="fa-IR" sz="2000" dirty="0" smtClean="0">
                <a:cs typeface="B Nazanin" pitchFamily="2" charset="-78"/>
              </a:rPr>
              <a:t>عوارض قلبي</a:t>
            </a:r>
          </a:p>
          <a:p>
            <a:pPr algn="r" rtl="1">
              <a:buBlip>
                <a:blip r:embed="rId2"/>
              </a:buBlip>
            </a:pPr>
            <a:r>
              <a:rPr lang="fa-IR" sz="2000" dirty="0" smtClean="0">
                <a:cs typeface="B Nazanin" pitchFamily="2" charset="-78"/>
              </a:rPr>
              <a:t> عوارض كليوي</a:t>
            </a:r>
          </a:p>
          <a:p>
            <a:pPr algn="r" rtl="1">
              <a:buBlip>
                <a:blip r:embed="rId2"/>
              </a:buBlip>
            </a:pPr>
            <a:r>
              <a:rPr lang="fa-IR" sz="2000" dirty="0" smtClean="0">
                <a:cs typeface="B Nazanin" pitchFamily="2" charset="-78"/>
              </a:rPr>
              <a:t> عوارض كبدي</a:t>
            </a:r>
          </a:p>
          <a:p>
            <a:pPr algn="r" rtl="1">
              <a:buBlip>
                <a:blip r:embed="rId2"/>
              </a:buBlip>
            </a:pPr>
            <a:r>
              <a:rPr lang="fa-IR" sz="2000" dirty="0" smtClean="0">
                <a:cs typeface="B Nazanin" pitchFamily="2" charset="-78"/>
              </a:rPr>
              <a:t> عوارض خوني</a:t>
            </a:r>
            <a:endParaRPr lang="fa-IR" sz="2000" dirty="0">
              <a:cs typeface="B Nazanin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0" y="3657600"/>
            <a:ext cx="5334000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400" dirty="0" smtClean="0">
                <a:solidFill>
                  <a:srgbClr val="0070C0"/>
                </a:solidFill>
                <a:cs typeface="B Nazanin" pitchFamily="2" charset="-78"/>
              </a:rPr>
              <a:t>عوارض پوستي: </a:t>
            </a:r>
          </a:p>
          <a:p>
            <a:pPr algn="r"/>
            <a:endParaRPr lang="fa-IR" dirty="0" smtClean="0"/>
          </a:p>
          <a:p>
            <a:pPr algn="just"/>
            <a:r>
              <a:rPr lang="fa-IR" dirty="0" smtClean="0"/>
              <a:t> </a:t>
            </a:r>
            <a:r>
              <a:rPr lang="fa-IR" sz="2000" dirty="0" smtClean="0">
                <a:cs typeface="B Nazanin" pitchFamily="2" charset="-78"/>
              </a:rPr>
              <a:t>مهمترين عارضة پوستي ناشي از تماس با حلال ها درماتيت پوستي است؛ بطوريكه منشاء تقريباً 20% درماتيت هاي شغلي است.  </a:t>
            </a:r>
          </a:p>
          <a:p>
            <a:pPr algn="just"/>
            <a:r>
              <a:rPr lang="fa-IR" sz="2000" dirty="0" smtClean="0">
                <a:cs typeface="B Nazanin" pitchFamily="2" charset="-78"/>
              </a:rPr>
              <a:t>اين درماتيت از نوع تماسي تحريكي است؛ كه بدليل خاصيت چربي زدايي حلال ها اتفاق مي افتد.                                             </a:t>
            </a:r>
          </a:p>
          <a:p>
            <a:pPr algn="r"/>
            <a:r>
              <a:rPr lang="fa-IR" dirty="0" smtClean="0"/>
              <a:t> </a:t>
            </a:r>
          </a:p>
        </p:txBody>
      </p:sp>
      <p:pic>
        <p:nvPicPr>
          <p:cNvPr id="3074" name="Picture 2" descr="C:\Documents and Settings\Administrator\Desktop\احمدي\درماتيت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48000"/>
            <a:ext cx="32004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762000"/>
            <a:ext cx="63246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400" b="1" dirty="0" smtClean="0">
                <a:solidFill>
                  <a:srgbClr val="0070C0"/>
                </a:solidFill>
                <a:cs typeface="B Nazanin" pitchFamily="2" charset="-78"/>
              </a:rPr>
              <a:t>عوامل موثر در ايجاد درماتيت ها:</a:t>
            </a:r>
            <a:endParaRPr lang="fa-IR" sz="2400" b="1" dirty="0">
              <a:solidFill>
                <a:srgbClr val="0070C0"/>
              </a:solidFill>
              <a:cs typeface="B Nazanin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447800"/>
            <a:ext cx="80772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buBlip>
                <a:blip r:embed="rId2"/>
              </a:buBlip>
            </a:pPr>
            <a:r>
              <a:rPr lang="fa-IR" dirty="0" smtClean="0"/>
              <a:t> </a:t>
            </a:r>
            <a:r>
              <a:rPr lang="fa-IR" sz="2000" dirty="0" smtClean="0">
                <a:cs typeface="B Nazanin" pitchFamily="2" charset="-78"/>
              </a:rPr>
              <a:t>غلظت حلال</a:t>
            </a:r>
          </a:p>
          <a:p>
            <a:pPr algn="r" rtl="1">
              <a:buBlip>
                <a:blip r:embed="rId2"/>
              </a:buBlip>
            </a:pPr>
            <a:r>
              <a:rPr lang="fa-IR" sz="2000" dirty="0" smtClean="0">
                <a:cs typeface="B Nazanin" pitchFamily="2" charset="-78"/>
              </a:rPr>
              <a:t> مدت مواجهه</a:t>
            </a:r>
          </a:p>
          <a:p>
            <a:pPr algn="r" rtl="1">
              <a:buBlip>
                <a:blip r:embed="rId2"/>
              </a:buBlip>
            </a:pPr>
            <a:r>
              <a:rPr lang="fa-IR" sz="2000" dirty="0" smtClean="0">
                <a:cs typeface="B Nazanin" pitchFamily="2" charset="-78"/>
              </a:rPr>
              <a:t>فشار بخار حلال </a:t>
            </a:r>
          </a:p>
          <a:p>
            <a:pPr algn="r" rtl="1">
              <a:buBlip>
                <a:blip r:embed="rId2"/>
              </a:buBlip>
            </a:pPr>
            <a:r>
              <a:rPr lang="fa-IR" sz="2000" dirty="0" smtClean="0">
                <a:cs typeface="B Nazanin" pitchFamily="2" charset="-78"/>
              </a:rPr>
              <a:t> ناحيه در معرض تماس(مكان و وسعت)</a:t>
            </a:r>
            <a:endParaRPr lang="fa-IR" sz="2000" dirty="0">
              <a:cs typeface="B Nazanin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124200"/>
            <a:ext cx="80772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000" dirty="0" smtClean="0">
                <a:cs typeface="B Nazanin" pitchFamily="2" charset="-78"/>
              </a:rPr>
              <a:t>از مهمترين حلال هايي كه باعث درماتيت تماسي مي گردد مي توان به ترپنتين و فرمالدئيد اشاره كرد.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4191000"/>
            <a:ext cx="8153400" cy="21852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مشاغل در معرض خطر مانند:</a:t>
            </a:r>
          </a:p>
          <a:p>
            <a:pPr algn="r"/>
            <a:endParaRPr lang="fa-IR" dirty="0" smtClean="0"/>
          </a:p>
          <a:p>
            <a:pPr algn="r"/>
            <a:r>
              <a:rPr lang="fa-IR" sz="2000" dirty="0" smtClean="0">
                <a:cs typeface="B Nazanin" pitchFamily="2" charset="-78"/>
              </a:rPr>
              <a:t>چاپخانه ها </a:t>
            </a:r>
          </a:p>
          <a:p>
            <a:pPr algn="r"/>
            <a:r>
              <a:rPr lang="fa-IR" sz="2000" dirty="0" smtClean="0">
                <a:cs typeface="B Nazanin" pitchFamily="2" charset="-78"/>
              </a:rPr>
              <a:t>نقاشان ساختماني</a:t>
            </a:r>
          </a:p>
          <a:p>
            <a:pPr algn="r"/>
            <a:r>
              <a:rPr lang="fa-IR" sz="2000" dirty="0" smtClean="0">
                <a:cs typeface="B Nazanin" pitchFamily="2" charset="-78"/>
              </a:rPr>
              <a:t>مكانيك ها</a:t>
            </a:r>
          </a:p>
          <a:p>
            <a:pPr algn="r"/>
            <a:r>
              <a:rPr lang="fa-IR" sz="2000" dirty="0" smtClean="0">
                <a:cs typeface="B Nazanin" pitchFamily="2" charset="-78"/>
              </a:rPr>
              <a:t>پرسنل خشكشويي ها و....</a:t>
            </a:r>
          </a:p>
          <a:p>
            <a:pPr algn="r"/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609600"/>
            <a:ext cx="72390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buBlip>
                <a:blip r:embed="rId2"/>
              </a:buBlip>
            </a:pPr>
            <a:r>
              <a:rPr lang="fa-IR" dirty="0" smtClean="0"/>
              <a:t> </a:t>
            </a:r>
            <a:r>
              <a:rPr lang="fa-IR" sz="2000" dirty="0" smtClean="0">
                <a:cs typeface="B Nazanin" pitchFamily="2" charset="-78"/>
              </a:rPr>
              <a:t>علت شيوع فراوان درماتيت تماسي تحريكي استفاده از حلال ها براي شستن دست هاست. </a:t>
            </a:r>
          </a:p>
          <a:p>
            <a:pPr algn="just" rtl="1">
              <a:buBlip>
                <a:blip r:embed="rId2"/>
              </a:buBlip>
            </a:pPr>
            <a:r>
              <a:rPr lang="fa-IR" sz="2000" dirty="0" smtClean="0">
                <a:cs typeface="B Nazanin" pitchFamily="2" charset="-78"/>
              </a:rPr>
              <a:t> با عنايت به افزايش نفوذپذيري پوست بدليل درماتيت،ابتلا به عفونت هاي باكتريايي نيز افزايش مي يابد. </a:t>
            </a:r>
            <a:endParaRPr lang="fa-IR" sz="2000" dirty="0">
              <a:cs typeface="B Nazanin" pitchFamily="2" charset="-78"/>
            </a:endParaRPr>
          </a:p>
        </p:txBody>
      </p:sp>
      <p:pic>
        <p:nvPicPr>
          <p:cNvPr id="4098" name="Picture 2" descr="C:\Documents and Settings\Administrator\Desktop\احمدي\درماتيت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981200"/>
            <a:ext cx="3200400" cy="4191000"/>
          </a:xfrm>
          <a:prstGeom prst="rect">
            <a:avLst/>
          </a:prstGeom>
          <a:noFill/>
        </p:spPr>
      </p:pic>
      <p:pic>
        <p:nvPicPr>
          <p:cNvPr id="4099" name="Picture 3" descr="C:\Documents and Settings\Administrator\Desktop\احمدي\درماتيت آلر‍ژيك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2057400"/>
            <a:ext cx="3276600" cy="406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0" y="533400"/>
            <a:ext cx="4267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400" b="1" dirty="0" smtClean="0">
                <a:solidFill>
                  <a:srgbClr val="0070C0"/>
                </a:solidFill>
                <a:cs typeface="B Nazanin" pitchFamily="2" charset="-78"/>
              </a:rPr>
              <a:t>پيشگيري از درماتيت: </a:t>
            </a:r>
            <a:endParaRPr lang="fa-IR" sz="2400" b="1" dirty="0">
              <a:solidFill>
                <a:srgbClr val="0070C0"/>
              </a:solidFill>
              <a:cs typeface="B Nazanin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447800"/>
            <a:ext cx="81534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buBlip>
                <a:blip r:embed="rId2"/>
              </a:buBlip>
            </a:pPr>
            <a:r>
              <a:rPr lang="fa-IR" dirty="0" smtClean="0"/>
              <a:t> </a:t>
            </a:r>
            <a:r>
              <a:rPr lang="fa-IR" sz="2000" dirty="0" smtClean="0">
                <a:cs typeface="B Nazanin" pitchFamily="2" charset="-78"/>
              </a:rPr>
              <a:t>آموزش كارگران</a:t>
            </a:r>
          </a:p>
          <a:p>
            <a:pPr algn="r" rtl="1">
              <a:buBlip>
                <a:blip r:embed="rId2"/>
              </a:buBlip>
            </a:pPr>
            <a:r>
              <a:rPr lang="fa-IR" sz="2000" dirty="0" smtClean="0">
                <a:cs typeface="B Nazanin" pitchFamily="2" charset="-78"/>
              </a:rPr>
              <a:t>اقدامات كنترلي فني</a:t>
            </a:r>
          </a:p>
          <a:p>
            <a:pPr algn="r" rtl="1">
              <a:buBlip>
                <a:blip r:embed="rId2"/>
              </a:buBlip>
            </a:pPr>
            <a:r>
              <a:rPr lang="fa-IR" sz="2000" dirty="0" smtClean="0">
                <a:cs typeface="B Nazanin" pitchFamily="2" charset="-78"/>
              </a:rPr>
              <a:t>جايگزيني موادي بجاي حلال ها براي شستن دست</a:t>
            </a:r>
          </a:p>
          <a:p>
            <a:pPr algn="r" rtl="1">
              <a:buBlip>
                <a:blip r:embed="rId2"/>
              </a:buBlip>
            </a:pPr>
            <a:r>
              <a:rPr lang="fa-IR" sz="2000" dirty="0" smtClean="0">
                <a:cs typeface="B Nazanin" pitchFamily="2" charset="-78"/>
              </a:rPr>
              <a:t>استفاده از كرم هاي مقاوم در برابر حلال ها و لباس و دستكش حفاظتي مناسب </a:t>
            </a:r>
            <a:endParaRPr lang="fa-IR" sz="2000" dirty="0">
              <a:cs typeface="B Nazanin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971800"/>
            <a:ext cx="8077200" cy="13542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400" b="1" dirty="0" smtClean="0">
                <a:solidFill>
                  <a:srgbClr val="0070C0"/>
                </a:solidFill>
                <a:cs typeface="B Nazanin" pitchFamily="2" charset="-78"/>
              </a:rPr>
              <a:t>درمان:</a:t>
            </a:r>
          </a:p>
          <a:p>
            <a:pPr algn="r"/>
            <a:r>
              <a:rPr lang="fa-IR" dirty="0" smtClean="0"/>
              <a:t> </a:t>
            </a:r>
          </a:p>
          <a:p>
            <a:pPr algn="r"/>
            <a:r>
              <a:rPr lang="fa-IR" dirty="0" smtClean="0"/>
              <a:t> </a:t>
            </a:r>
            <a:r>
              <a:rPr lang="fa-IR" sz="2000" dirty="0" smtClean="0">
                <a:cs typeface="B Nazanin" pitchFamily="2" charset="-78"/>
              </a:rPr>
              <a:t>استفاده از كورتون هاي موضعي و نرم كننده هاي پوست نظير وازلين، ائوسرين و گليسيرين مي باشد. </a:t>
            </a:r>
          </a:p>
          <a:p>
            <a:pPr algn="r"/>
            <a:r>
              <a:rPr lang="fa-IR" sz="2000" dirty="0" smtClean="0">
                <a:cs typeface="B Nazanin" pitchFamily="2" charset="-78"/>
              </a:rPr>
              <a:t>درمان كامل با قطع كامل مواجهه كارگر با حلال حاصل مي شود.  </a:t>
            </a:r>
            <a:endParaRPr lang="fa-IR" sz="2000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685800"/>
            <a:ext cx="6172200" cy="196977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400" b="1" dirty="0" smtClean="0">
                <a:solidFill>
                  <a:srgbClr val="0070C0"/>
                </a:solidFill>
                <a:cs typeface="B Nazanin" pitchFamily="2" charset="-78"/>
              </a:rPr>
              <a:t>عوارض عصبي: </a:t>
            </a:r>
          </a:p>
          <a:p>
            <a:pPr algn="r"/>
            <a:endParaRPr lang="fa-IR" dirty="0" smtClean="0"/>
          </a:p>
          <a:p>
            <a:pPr algn="r"/>
            <a:r>
              <a:rPr lang="fa-IR" sz="2000" dirty="0" smtClean="0">
                <a:cs typeface="B Nazanin" pitchFamily="2" charset="-78"/>
              </a:rPr>
              <a:t>شامل سه گروه مهم مي باشند:</a:t>
            </a:r>
          </a:p>
          <a:p>
            <a:pPr algn="r" rtl="1">
              <a:buBlip>
                <a:blip r:embed="rId2"/>
              </a:buBlip>
            </a:pPr>
            <a:r>
              <a:rPr lang="fa-IR" sz="2000" dirty="0" smtClean="0">
                <a:cs typeface="B Nazanin" pitchFamily="2" charset="-78"/>
              </a:rPr>
              <a:t>اثرات حاد برسيستم عصبي مركزي</a:t>
            </a:r>
          </a:p>
          <a:p>
            <a:pPr algn="r" rtl="1">
              <a:buBlip>
                <a:blip r:embed="rId2"/>
              </a:buBlip>
            </a:pPr>
            <a:r>
              <a:rPr lang="fa-IR" sz="2000" dirty="0" smtClean="0">
                <a:cs typeface="B Nazanin" pitchFamily="2" charset="-78"/>
              </a:rPr>
              <a:t>اثرات مزمن بر سيستم عصبي مركزي</a:t>
            </a:r>
          </a:p>
          <a:p>
            <a:pPr algn="r" rtl="1">
              <a:buBlip>
                <a:blip r:embed="rId2"/>
              </a:buBlip>
            </a:pPr>
            <a:r>
              <a:rPr lang="fa-IR" sz="2000" dirty="0" smtClean="0">
                <a:cs typeface="B Nazanin" pitchFamily="2" charset="-78"/>
              </a:rPr>
              <a:t>اثرات حاد بر اعصاب محيطي و جمجمه اي</a:t>
            </a:r>
            <a:endParaRPr lang="fa-IR" sz="2000" dirty="0">
              <a:cs typeface="B Nazanin" pitchFamily="2" charset="-78"/>
            </a:endParaRPr>
          </a:p>
        </p:txBody>
      </p:sp>
      <p:pic>
        <p:nvPicPr>
          <p:cNvPr id="5122" name="Picture 2" descr="C:\Documents and Settings\Administrator\Desktop\احمدي\مغ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990600"/>
            <a:ext cx="3378200" cy="37211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038600" y="2743200"/>
            <a:ext cx="4800600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400" b="1" dirty="0" smtClean="0">
                <a:solidFill>
                  <a:srgbClr val="0070C0"/>
                </a:solidFill>
                <a:cs typeface="B Nazanin" pitchFamily="2" charset="-78"/>
              </a:rPr>
              <a:t>اثرات حاد:</a:t>
            </a:r>
          </a:p>
          <a:p>
            <a:pPr algn="r"/>
            <a:endParaRPr lang="fa-IR" dirty="0" smtClean="0"/>
          </a:p>
          <a:p>
            <a:pPr algn="just" rtl="1">
              <a:buBlip>
                <a:blip r:embed="rId2"/>
              </a:buBlip>
            </a:pPr>
            <a:r>
              <a:rPr lang="fa-IR" dirty="0" smtClean="0"/>
              <a:t> </a:t>
            </a:r>
            <a:r>
              <a:rPr lang="fa-IR" sz="2000" dirty="0" smtClean="0">
                <a:cs typeface="B Nazanin" pitchFamily="2" charset="-78"/>
              </a:rPr>
              <a:t>در اثر مواجهه با مقدار زياد بخار حلال رخ مي دهد.</a:t>
            </a:r>
          </a:p>
          <a:p>
            <a:pPr algn="just" rtl="1"/>
            <a:endParaRPr lang="fa-IR" sz="2000" dirty="0" smtClean="0">
              <a:cs typeface="B Nazanin" pitchFamily="2" charset="-78"/>
            </a:endParaRPr>
          </a:p>
          <a:p>
            <a:pPr algn="just" rtl="1">
              <a:buBlip>
                <a:blip r:embed="rId2"/>
              </a:buBlip>
            </a:pPr>
            <a:r>
              <a:rPr lang="fa-IR" sz="2000" dirty="0" smtClean="0">
                <a:cs typeface="B Nazanin" pitchFamily="2" charset="-78"/>
              </a:rPr>
              <a:t> شايعترين علامت آن كاهش عملكرد سيستم عصبي مركزي، كرختي و گيجي است.</a:t>
            </a:r>
          </a:p>
          <a:p>
            <a:pPr algn="just" rtl="1"/>
            <a:endParaRPr lang="fa-IR" sz="2000" dirty="0" smtClean="0">
              <a:cs typeface="B Nazanin" pitchFamily="2" charset="-78"/>
            </a:endParaRPr>
          </a:p>
          <a:p>
            <a:pPr algn="just" rtl="1">
              <a:buBlip>
                <a:blip r:embed="rId2"/>
              </a:buBlip>
            </a:pPr>
            <a:r>
              <a:rPr lang="fa-IR" sz="2000" dirty="0" smtClean="0">
                <a:cs typeface="B Nazanin" pitchFamily="2" charset="-78"/>
              </a:rPr>
              <a:t>عوامل موثر بر افزايش آسيب رساني حلال شامل: افزايش طول زنجيره كربني، جايگزيني هالوژن ها يا الكل، وجود باند دوگانه</a:t>
            </a:r>
          </a:p>
          <a:p>
            <a:pPr algn="just" rtl="1"/>
            <a:endParaRPr lang="fa-IR" sz="2000" dirty="0" smtClean="0">
              <a:cs typeface="B Nazanin" pitchFamily="2" charset="-78"/>
            </a:endParaRPr>
          </a:p>
          <a:p>
            <a:pPr algn="r"/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fa-IR" sz="5400" dirty="0" smtClean="0">
                <a:solidFill>
                  <a:srgbClr val="002060"/>
                </a:solidFill>
                <a:cs typeface="B Nazanin" pitchFamily="2" charset="-78"/>
              </a:rPr>
              <a:t>اثرات حلال ها برسلامتي</a:t>
            </a:r>
            <a:endParaRPr lang="fa-IR" sz="5400" dirty="0">
              <a:solidFill>
                <a:srgbClr val="002060"/>
              </a:solidFill>
              <a:cs typeface="B Nazanin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8200" y="3733800"/>
            <a:ext cx="6934200" cy="1295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endParaRPr lang="fa-IR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85800"/>
            <a:ext cx="8001000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علائم:</a:t>
            </a:r>
          </a:p>
          <a:p>
            <a:pPr algn="r"/>
            <a:endParaRPr lang="fa-IR" dirty="0" smtClean="0"/>
          </a:p>
          <a:p>
            <a:pPr algn="r" rtl="1">
              <a:buBlip>
                <a:blip r:embed="rId2"/>
              </a:buBlip>
            </a:pPr>
            <a:r>
              <a:rPr lang="fa-IR" dirty="0" smtClean="0"/>
              <a:t> </a:t>
            </a:r>
            <a:r>
              <a:rPr lang="fa-IR" sz="2000" dirty="0" smtClean="0">
                <a:cs typeface="B Nazanin" pitchFamily="2" charset="-78"/>
              </a:rPr>
              <a:t>سردرد و سرگيجه</a:t>
            </a:r>
          </a:p>
          <a:p>
            <a:pPr algn="r" rtl="1">
              <a:buBlip>
                <a:blip r:embed="rId2"/>
              </a:buBlip>
            </a:pPr>
            <a:r>
              <a:rPr lang="fa-IR" sz="2000" dirty="0" smtClean="0">
                <a:cs typeface="B Nazanin" pitchFamily="2" charset="-78"/>
              </a:rPr>
              <a:t> تهوع و استفراغ </a:t>
            </a:r>
          </a:p>
          <a:p>
            <a:pPr algn="r" rtl="1">
              <a:buBlip>
                <a:blip r:embed="rId2"/>
              </a:buBlip>
            </a:pPr>
            <a:r>
              <a:rPr lang="fa-IR" sz="2000" dirty="0" smtClean="0">
                <a:cs typeface="B Nazanin" pitchFamily="2" charset="-78"/>
              </a:rPr>
              <a:t> نشئه گي و  احساس نشاط </a:t>
            </a:r>
          </a:p>
          <a:p>
            <a:pPr algn="r" rtl="1">
              <a:buBlip>
                <a:blip r:embed="rId2"/>
              </a:buBlip>
            </a:pPr>
            <a:r>
              <a:rPr lang="fa-IR" sz="2000" dirty="0" smtClean="0">
                <a:cs typeface="B Nazanin" pitchFamily="2" charset="-78"/>
              </a:rPr>
              <a:t>احساس خواب آلودگي</a:t>
            </a:r>
          </a:p>
          <a:p>
            <a:pPr algn="r" rtl="1">
              <a:buBlip>
                <a:blip r:embed="rId2"/>
              </a:buBlip>
            </a:pPr>
            <a:r>
              <a:rPr lang="fa-IR" sz="2000" dirty="0" smtClean="0">
                <a:cs typeface="B Nazanin" pitchFamily="2" charset="-78"/>
              </a:rPr>
              <a:t> از دست دادن هوشياري بدليل مشكل تنفسي</a:t>
            </a:r>
            <a:endParaRPr lang="fa-IR" sz="2000" dirty="0">
              <a:cs typeface="B Nazanin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3048000"/>
            <a:ext cx="7924800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بهبودي: </a:t>
            </a:r>
          </a:p>
          <a:p>
            <a:pPr algn="r"/>
            <a:endParaRPr lang="fa-IR" dirty="0" smtClean="0"/>
          </a:p>
          <a:p>
            <a:pPr algn="r"/>
            <a:r>
              <a:rPr lang="fa-IR" sz="2000" dirty="0" smtClean="0">
                <a:cs typeface="B Nazanin" pitchFamily="2" charset="-78"/>
              </a:rPr>
              <a:t>بسته به نيمه عمر حلال از چند دقيقه تا كمتر از يك روز مي باشد.  </a:t>
            </a:r>
            <a:endParaRPr lang="fa-IR" sz="2000" dirty="0">
              <a:cs typeface="B Nazanin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4343400"/>
            <a:ext cx="80010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buBlip>
                <a:blip r:embed="rId3"/>
              </a:buBlip>
            </a:pPr>
            <a:r>
              <a:rPr lang="fa-IR" dirty="0" smtClean="0"/>
              <a:t> </a:t>
            </a:r>
            <a:r>
              <a:rPr lang="fa-IR" sz="2000" dirty="0" smtClean="0">
                <a:cs typeface="B Nazanin" pitchFamily="2" charset="-78"/>
              </a:rPr>
              <a:t>در بيشتر مواردمواجهه فرد با مخلوطي از حلال هاست؛ لذا ممكن است اثرات بصورت تجمعي يا   هم افزايي رخ دهد. </a:t>
            </a:r>
          </a:p>
          <a:p>
            <a:pPr algn="r" rtl="1">
              <a:buBlip>
                <a:blip r:embed="rId3"/>
              </a:buBlip>
            </a:pPr>
            <a:r>
              <a:rPr lang="fa-IR" sz="2000" dirty="0" smtClean="0">
                <a:cs typeface="B Nazanin" pitchFamily="2" charset="-78"/>
              </a:rPr>
              <a:t> در برخي موارد مواجهه حاد بدليل غلظت بسيار بالا ممكن است اختلال حافظه نيز ايجاد كند</a:t>
            </a:r>
            <a:r>
              <a:rPr lang="fa-IR" dirty="0" smtClean="0"/>
              <a:t>.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8229600" cy="12926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درمان:</a:t>
            </a:r>
          </a:p>
          <a:p>
            <a:pPr algn="r"/>
            <a:endParaRPr lang="fa-IR" dirty="0" smtClean="0"/>
          </a:p>
          <a:p>
            <a:pPr algn="r" rtl="1">
              <a:buBlip>
                <a:blip r:embed="rId2"/>
              </a:buBlip>
            </a:pPr>
            <a:r>
              <a:rPr lang="fa-IR" dirty="0" smtClean="0"/>
              <a:t> </a:t>
            </a:r>
            <a:r>
              <a:rPr lang="fa-IR" sz="2000" dirty="0" smtClean="0">
                <a:cs typeface="B Nazanin" pitchFamily="2" charset="-78"/>
              </a:rPr>
              <a:t>قطع مواجهه كارگر</a:t>
            </a:r>
          </a:p>
          <a:p>
            <a:pPr algn="r" rtl="1">
              <a:buBlip>
                <a:blip r:embed="rId2"/>
              </a:buBlip>
            </a:pPr>
            <a:r>
              <a:rPr lang="fa-IR" sz="2000" dirty="0" smtClean="0">
                <a:cs typeface="B Nazanin" pitchFamily="2" charset="-78"/>
              </a:rPr>
              <a:t> عدم مصرف الكل و داروهاي مخدر در كارگران معتاد به اين مواد</a:t>
            </a:r>
            <a:endParaRPr lang="fa-IR" sz="2000" dirty="0">
              <a:cs typeface="B Nazanin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362200"/>
            <a:ext cx="8305800" cy="13542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400" b="1" dirty="0" smtClean="0">
                <a:solidFill>
                  <a:srgbClr val="0070C0"/>
                </a:solidFill>
                <a:cs typeface="B Nazanin" pitchFamily="2" charset="-78"/>
              </a:rPr>
              <a:t>اثرات مزمن: </a:t>
            </a:r>
          </a:p>
          <a:p>
            <a:pPr algn="r"/>
            <a:endParaRPr lang="fa-IR" dirty="0" smtClean="0"/>
          </a:p>
          <a:p>
            <a:pPr algn="r"/>
            <a:r>
              <a:rPr lang="fa-IR" sz="2000" dirty="0" smtClean="0">
                <a:cs typeface="B Nazanin" pitchFamily="2" charset="-78"/>
              </a:rPr>
              <a:t>تاثيرات مزمن حلال ها بصورت اختلالات عصبي رفتاري تظاهر مي يابد كه به آنسفالوپاتي مزمن يا سندرم نقاشان معروف است.  </a:t>
            </a:r>
            <a:endParaRPr lang="fa-IR" sz="2000" dirty="0">
              <a:cs typeface="B Nazanin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4038600"/>
            <a:ext cx="8382000" cy="19082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علائم آنسفالوپاتي مزمن:</a:t>
            </a:r>
          </a:p>
          <a:p>
            <a:pPr algn="r"/>
            <a:endParaRPr lang="fa-IR" dirty="0" smtClean="0"/>
          </a:p>
          <a:p>
            <a:pPr algn="r" rtl="1">
              <a:buBlip>
                <a:blip r:embed="rId3"/>
              </a:buBlip>
            </a:pPr>
            <a:r>
              <a:rPr lang="fa-IR" sz="2000" dirty="0" smtClean="0">
                <a:cs typeface="B Nazanin" pitchFamily="2" charset="-78"/>
              </a:rPr>
              <a:t>كاهش حافظه كوتاه مدت</a:t>
            </a:r>
          </a:p>
          <a:p>
            <a:pPr algn="r" rtl="1">
              <a:buBlip>
                <a:blip r:embed="rId3"/>
              </a:buBlip>
            </a:pPr>
            <a:r>
              <a:rPr lang="fa-IR" sz="2000" dirty="0" smtClean="0">
                <a:cs typeface="B Nazanin" pitchFamily="2" charset="-78"/>
              </a:rPr>
              <a:t> سردرد</a:t>
            </a:r>
          </a:p>
          <a:p>
            <a:pPr algn="r" rtl="1">
              <a:buBlip>
                <a:blip r:embed="rId3"/>
              </a:buBlip>
            </a:pPr>
            <a:r>
              <a:rPr lang="fa-IR" sz="2000" dirty="0" smtClean="0">
                <a:cs typeface="B Nazanin" pitchFamily="2" charset="-78"/>
              </a:rPr>
              <a:t>اختلالات خلقي(افسردگي، اضطراب)</a:t>
            </a:r>
          </a:p>
          <a:p>
            <a:pPr algn="r" rtl="1">
              <a:buBlip>
                <a:blip r:embed="rId3"/>
              </a:buBlip>
            </a:pPr>
            <a:r>
              <a:rPr lang="fa-IR" sz="2000" dirty="0" smtClean="0">
                <a:cs typeface="B Nazanin" pitchFamily="2" charset="-78"/>
              </a:rPr>
              <a:t>خستگي و اختلال در تمركز حواس</a:t>
            </a:r>
            <a:endParaRPr lang="fa-IR" sz="2000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685800"/>
            <a:ext cx="8305800" cy="13542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400" b="1" dirty="0" smtClean="0">
                <a:solidFill>
                  <a:srgbClr val="0070C0"/>
                </a:solidFill>
                <a:cs typeface="B Nazanin" pitchFamily="2" charset="-78"/>
              </a:rPr>
              <a:t>اثرات حاد بر اعصاب محيطي و جمجمه اي:</a:t>
            </a:r>
          </a:p>
          <a:p>
            <a:pPr algn="r"/>
            <a:endParaRPr lang="fa-IR" dirty="0" smtClean="0"/>
          </a:p>
          <a:p>
            <a:pPr algn="r"/>
            <a:r>
              <a:rPr lang="fa-IR" sz="2000" dirty="0" smtClean="0">
                <a:cs typeface="B Nazanin" pitchFamily="2" charset="-78"/>
              </a:rPr>
              <a:t>تمام حلال هاي آلي مي توانند سبب نوروپاتي محيطي شوند؛ اما برخي تاثيرات مخرب تري دارند؛       مانند </a:t>
            </a:r>
            <a:r>
              <a:rPr lang="fa-IR" sz="2000" u="sng" dirty="0" smtClean="0">
                <a:cs typeface="B Nazanin" pitchFamily="2" charset="-78"/>
              </a:rPr>
              <a:t>ان هگزان و متيل ان بوتيل كتون</a:t>
            </a:r>
            <a:endParaRPr lang="fa-IR" sz="2000" u="sng" dirty="0">
              <a:cs typeface="B Nazanin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2438400"/>
            <a:ext cx="5562600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علائم:</a:t>
            </a:r>
          </a:p>
          <a:p>
            <a:pPr algn="r"/>
            <a:endParaRPr lang="fa-IR" dirty="0" smtClean="0"/>
          </a:p>
          <a:p>
            <a:pPr algn="r"/>
            <a:r>
              <a:rPr lang="fa-IR" sz="2000" dirty="0" smtClean="0">
                <a:cs typeface="B Nazanin" pitchFamily="2" charset="-78"/>
              </a:rPr>
              <a:t>ضعف بالارونده، درد و گرفتگي عضلاني</a:t>
            </a:r>
          </a:p>
          <a:p>
            <a:pPr algn="r"/>
            <a:endParaRPr lang="fa-IR" dirty="0" smtClean="0"/>
          </a:p>
        </p:txBody>
      </p:sp>
      <p:pic>
        <p:nvPicPr>
          <p:cNvPr id="6146" name="Picture 2" descr="C:\Documents and Settings\Administrator\Desktop\احمدي\اعصاب محيطي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76400"/>
            <a:ext cx="2438400" cy="4114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76600" y="4191000"/>
            <a:ext cx="5486400" cy="160043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درمان:</a:t>
            </a:r>
          </a:p>
          <a:p>
            <a:pPr algn="r" rtl="1">
              <a:buBlip>
                <a:blip r:embed="rId3"/>
              </a:buBlip>
            </a:pPr>
            <a:r>
              <a:rPr lang="fa-IR" sz="2000" dirty="0" smtClean="0">
                <a:cs typeface="B Nazanin" pitchFamily="2" charset="-78"/>
              </a:rPr>
              <a:t>قطع مواجهه</a:t>
            </a:r>
          </a:p>
          <a:p>
            <a:pPr algn="r" rtl="1">
              <a:buBlip>
                <a:blip r:embed="rId3"/>
              </a:buBlip>
            </a:pPr>
            <a:r>
              <a:rPr lang="fa-IR" sz="2000" dirty="0" smtClean="0">
                <a:cs typeface="B Nazanin" pitchFamily="2" charset="-78"/>
              </a:rPr>
              <a:t>قطع مصرف الكل</a:t>
            </a:r>
          </a:p>
          <a:p>
            <a:pPr algn="r" rtl="1">
              <a:buBlip>
                <a:blip r:embed="rId3"/>
              </a:buBlip>
            </a:pPr>
            <a:r>
              <a:rPr lang="fa-IR" sz="2000" dirty="0" smtClean="0">
                <a:cs typeface="B Nazanin" pitchFamily="2" charset="-78"/>
              </a:rPr>
              <a:t>فيزيوتراپي(برطرف نمودن ضعف وناتواني عضلات )</a:t>
            </a:r>
          </a:p>
          <a:p>
            <a:pPr algn="r" rtl="1">
              <a:buBlip>
                <a:blip r:embed="rId3"/>
              </a:buBlip>
            </a:pP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J:\مطالب و تصاوير\جایگاه ریه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2643187" cy="303053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00400" y="609600"/>
            <a:ext cx="5410200" cy="320087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400" b="1" dirty="0" smtClean="0">
                <a:solidFill>
                  <a:srgbClr val="0070C0"/>
                </a:solidFill>
                <a:cs typeface="B Nazanin" pitchFamily="2" charset="-78"/>
              </a:rPr>
              <a:t>عوارض تنفسي:</a:t>
            </a:r>
          </a:p>
          <a:p>
            <a:pPr algn="r"/>
            <a:endParaRPr lang="fa-IR" dirty="0" smtClean="0"/>
          </a:p>
          <a:p>
            <a:pPr algn="just" rtl="1">
              <a:buBlip>
                <a:blip r:embed="rId3"/>
              </a:buBlip>
            </a:pPr>
            <a:r>
              <a:rPr lang="fa-IR" dirty="0" smtClean="0"/>
              <a:t> </a:t>
            </a:r>
            <a:r>
              <a:rPr lang="fa-IR" sz="2000" dirty="0" smtClean="0">
                <a:cs typeface="B Nazanin" pitchFamily="2" charset="-78"/>
              </a:rPr>
              <a:t>بدليل خاصيت چربي زدايي محرك سيستم تنفسي هستند. </a:t>
            </a:r>
          </a:p>
          <a:p>
            <a:pPr algn="just" rtl="1">
              <a:buBlip>
                <a:blip r:embed="rId3"/>
              </a:buBlip>
            </a:pPr>
            <a:r>
              <a:rPr lang="fa-IR" sz="2000" dirty="0" smtClean="0">
                <a:cs typeface="B Nazanin" pitchFamily="2" charset="-78"/>
              </a:rPr>
              <a:t>اثر تحريكي بيشتر بر قسمت فوقاني دستگاه تنفسي شامل بيني و      سينوس ها مي باشد. </a:t>
            </a:r>
          </a:p>
          <a:p>
            <a:pPr algn="just" rtl="1">
              <a:buBlip>
                <a:blip r:embed="rId3"/>
              </a:buBlip>
            </a:pPr>
            <a:r>
              <a:rPr lang="fa-IR" sz="2000" dirty="0" smtClean="0">
                <a:cs typeface="B Nazanin" pitchFamily="2" charset="-78"/>
              </a:rPr>
              <a:t>برخي حلال ها پس از تحريك قسمت فوقاني دستگاه تنفسي به آلوئول ها مي رسند(مانند فرمالدئيد)؛ و برخي بدون تحريك به قسمت انتهايي ريه رسيده و باعث ادم ريوي مي گردند. (مانند    حلال هاي آلي كلرينه كه در اثر حرارت زياد در فرايندجوشكاري و لحيم كاري آزاد و مي توانند سبب ادم ريوي گردد.)</a:t>
            </a:r>
            <a:endParaRPr lang="fa-IR" sz="2000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762000"/>
            <a:ext cx="6324600" cy="13542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400" b="1" dirty="0" smtClean="0">
                <a:solidFill>
                  <a:srgbClr val="0070C0"/>
                </a:solidFill>
                <a:cs typeface="B Nazanin" pitchFamily="2" charset="-78"/>
              </a:rPr>
              <a:t>عوارض قلبي</a:t>
            </a:r>
            <a:r>
              <a:rPr lang="fa-IR" sz="2400" dirty="0" smtClean="0">
                <a:solidFill>
                  <a:srgbClr val="0070C0"/>
                </a:solidFill>
                <a:cs typeface="B Nazanin" pitchFamily="2" charset="-78"/>
              </a:rPr>
              <a:t>: </a:t>
            </a:r>
          </a:p>
          <a:p>
            <a:pPr algn="r"/>
            <a:endParaRPr lang="fa-IR" dirty="0" smtClean="0"/>
          </a:p>
          <a:p>
            <a:pPr algn="r"/>
            <a:r>
              <a:rPr lang="fa-IR" dirty="0" smtClean="0"/>
              <a:t> </a:t>
            </a:r>
            <a:r>
              <a:rPr lang="fa-IR" sz="2000" dirty="0" smtClean="0">
                <a:cs typeface="B Nazanin" pitchFamily="2" charset="-78"/>
              </a:rPr>
              <a:t>ايجاد حساسيت در ميوكارد(عضله) قلب مهمترين تاثير حلال ها بر قلب است، كه ميتواند سبب مرگ ناگهاني شود. </a:t>
            </a:r>
            <a:endParaRPr lang="fa-IR" sz="2000" dirty="0">
              <a:cs typeface="B Nazanin" pitchFamily="2" charset="-78"/>
            </a:endParaRPr>
          </a:p>
        </p:txBody>
      </p:sp>
      <p:pic>
        <p:nvPicPr>
          <p:cNvPr id="8194" name="Picture 2" descr="C:\Documents and Settings\Administrator\Desktop\احمدي\قلب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438400"/>
            <a:ext cx="2286000" cy="3276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971800" y="2514600"/>
            <a:ext cx="57912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000" dirty="0" smtClean="0">
                <a:cs typeface="B Nazanin" pitchFamily="2" charset="-78"/>
              </a:rPr>
              <a:t>به عنوان مثال تولوئن موجود در چسب ها يا تري كلرواتان موجود در   لكه برها داراي چنين اثري است.</a:t>
            </a:r>
            <a:endParaRPr lang="fa-IR" sz="2000" dirty="0">
              <a:cs typeface="B Nazanin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0" y="3429000"/>
            <a:ext cx="5791200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000" dirty="0" smtClean="0">
                <a:solidFill>
                  <a:srgbClr val="FF0000"/>
                </a:solidFill>
                <a:cs typeface="B Nazanin" pitchFamily="2" charset="-78"/>
              </a:rPr>
              <a:t>علائم:</a:t>
            </a:r>
          </a:p>
          <a:p>
            <a:pPr algn="r"/>
            <a:endParaRPr lang="fa-IR" dirty="0" smtClean="0"/>
          </a:p>
          <a:p>
            <a:pPr algn="r" rtl="1">
              <a:buBlip>
                <a:blip r:embed="rId3"/>
              </a:buBlip>
            </a:pPr>
            <a:r>
              <a:rPr lang="fa-IR" dirty="0" smtClean="0"/>
              <a:t> </a:t>
            </a:r>
            <a:r>
              <a:rPr lang="fa-IR" sz="2000" dirty="0" smtClean="0">
                <a:cs typeface="B Nazanin" pitchFamily="2" charset="-78"/>
              </a:rPr>
              <a:t>سرگيجه</a:t>
            </a:r>
          </a:p>
          <a:p>
            <a:pPr algn="r" rtl="1">
              <a:buBlip>
                <a:blip r:embed="rId3"/>
              </a:buBlip>
            </a:pPr>
            <a:r>
              <a:rPr lang="fa-IR" sz="2000" dirty="0" smtClean="0">
                <a:cs typeface="B Nazanin" pitchFamily="2" charset="-78"/>
              </a:rPr>
              <a:t> تپش قلب </a:t>
            </a:r>
          </a:p>
          <a:p>
            <a:pPr algn="r" rtl="1">
              <a:buBlip>
                <a:blip r:embed="rId3"/>
              </a:buBlip>
            </a:pPr>
            <a:r>
              <a:rPr lang="fa-IR" sz="2000" dirty="0" smtClean="0">
                <a:cs typeface="B Nazanin" pitchFamily="2" charset="-78"/>
              </a:rPr>
              <a:t> احساس غش </a:t>
            </a:r>
          </a:p>
          <a:p>
            <a:pPr algn="r" rtl="1">
              <a:buBlip>
                <a:blip r:embed="rId3"/>
              </a:buBlip>
            </a:pPr>
            <a:r>
              <a:rPr lang="fa-IR" sz="2000" dirty="0" smtClean="0">
                <a:cs typeface="B Nazanin" pitchFamily="2" charset="-78"/>
              </a:rPr>
              <a:t> سنكوپ</a:t>
            </a:r>
          </a:p>
          <a:p>
            <a:pPr algn="r" rtl="1">
              <a:buBlip>
                <a:blip r:embed="rId3"/>
              </a:buBlip>
            </a:pPr>
            <a:r>
              <a:rPr lang="fa-IR" sz="2000" dirty="0" smtClean="0">
                <a:cs typeface="B Nazanin" pitchFamily="2" charset="-78"/>
              </a:rPr>
              <a:t>از دست دادن هوشياري</a:t>
            </a:r>
          </a:p>
          <a:p>
            <a:pPr algn="r" rtl="1">
              <a:buBlip>
                <a:blip r:embed="rId3"/>
              </a:buBlip>
            </a:pPr>
            <a:r>
              <a:rPr lang="fa-IR" sz="2000" dirty="0" smtClean="0">
                <a:cs typeface="B Nazanin" pitchFamily="2" charset="-78"/>
              </a:rPr>
              <a:t>كاهش فشار خون</a:t>
            </a:r>
          </a:p>
          <a:p>
            <a:pPr algn="r" rtl="1">
              <a:buBlip>
                <a:blip r:embed="rId3"/>
              </a:buBlip>
            </a:pPr>
            <a:endParaRPr lang="fa-IR" sz="2000" dirty="0" smtClean="0">
              <a:cs typeface="B Nazanin" pitchFamily="2" charset="-78"/>
            </a:endParaRPr>
          </a:p>
          <a:p>
            <a:pPr algn="r" rtl="1"/>
            <a:r>
              <a:rPr lang="fa-IR" sz="2000" dirty="0" smtClean="0">
                <a:cs typeface="B Nazanin" pitchFamily="2" charset="-78"/>
              </a:rPr>
              <a:t>درمان: قطع مواجهه،عدم استعمال الكل و كافئين</a:t>
            </a:r>
            <a:endParaRPr lang="fa-IR" sz="2000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9600" y="609600"/>
            <a:ext cx="4343400" cy="34778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400" b="1" dirty="0" smtClean="0">
                <a:solidFill>
                  <a:srgbClr val="0070C0"/>
                </a:solidFill>
                <a:cs typeface="B Nazanin" pitchFamily="2" charset="-78"/>
              </a:rPr>
              <a:t>آثار كبدي:</a:t>
            </a:r>
            <a:r>
              <a:rPr lang="fa-IR" dirty="0" smtClean="0"/>
              <a:t> </a:t>
            </a:r>
          </a:p>
          <a:p>
            <a:pPr algn="r"/>
            <a:endParaRPr lang="fa-IR" dirty="0" smtClean="0"/>
          </a:p>
          <a:p>
            <a:pPr algn="r"/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مهمترين علائم فرد شامل: </a:t>
            </a:r>
          </a:p>
          <a:p>
            <a:pPr algn="r" rtl="1">
              <a:buBlip>
                <a:blip r:embed="rId2"/>
              </a:buBlip>
            </a:pPr>
            <a:r>
              <a:rPr lang="fa-IR" dirty="0" smtClean="0"/>
              <a:t> </a:t>
            </a:r>
            <a:r>
              <a:rPr lang="fa-IR" sz="2000" dirty="0" smtClean="0">
                <a:cs typeface="B Nazanin" pitchFamily="2" charset="-78"/>
              </a:rPr>
              <a:t>درد در قسمت فوقاني و راست شكم</a:t>
            </a:r>
          </a:p>
          <a:p>
            <a:pPr algn="r" rtl="1">
              <a:buBlip>
                <a:blip r:embed="rId2"/>
              </a:buBlip>
            </a:pPr>
            <a:r>
              <a:rPr lang="fa-IR" sz="2000" dirty="0" smtClean="0">
                <a:cs typeface="B Nazanin" pitchFamily="2" charset="-78"/>
              </a:rPr>
              <a:t> تهوع و استفراغ</a:t>
            </a:r>
          </a:p>
          <a:p>
            <a:pPr algn="r" rtl="1">
              <a:buBlip>
                <a:blip r:embed="rId2"/>
              </a:buBlip>
            </a:pPr>
            <a:r>
              <a:rPr lang="fa-IR" sz="2000" dirty="0" smtClean="0">
                <a:cs typeface="B Nazanin" pitchFamily="2" charset="-78"/>
              </a:rPr>
              <a:t> يرقان</a:t>
            </a:r>
          </a:p>
          <a:p>
            <a:pPr algn="r" rtl="1">
              <a:buBlip>
                <a:blip r:embed="rId2"/>
              </a:buBlip>
            </a:pPr>
            <a:r>
              <a:rPr lang="fa-IR" sz="2000" dirty="0" smtClean="0">
                <a:cs typeface="B Nazanin" pitchFamily="2" charset="-78"/>
              </a:rPr>
              <a:t> ادرار پررنگ</a:t>
            </a:r>
          </a:p>
          <a:p>
            <a:pPr algn="r" rtl="1">
              <a:buBlip>
                <a:blip r:embed="rId2"/>
              </a:buBlip>
            </a:pPr>
            <a:r>
              <a:rPr lang="fa-IR" sz="2000" dirty="0" smtClean="0">
                <a:cs typeface="B Nazanin" pitchFamily="2" charset="-78"/>
              </a:rPr>
              <a:t>مدفوع كم رنگ</a:t>
            </a:r>
          </a:p>
          <a:p>
            <a:pPr algn="r" rtl="1">
              <a:buBlip>
                <a:blip r:embed="rId2"/>
              </a:buBlip>
            </a:pPr>
            <a:endParaRPr lang="fa-IR" dirty="0" smtClean="0"/>
          </a:p>
          <a:p>
            <a:pPr algn="r" rtl="1"/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تشخيص:</a:t>
            </a:r>
            <a:r>
              <a:rPr lang="fa-IR" dirty="0" smtClean="0"/>
              <a:t> </a:t>
            </a:r>
          </a:p>
          <a:p>
            <a:pPr algn="r" rtl="1"/>
            <a:r>
              <a:rPr lang="fa-IR" sz="2000" dirty="0" smtClean="0">
                <a:cs typeface="B Nazanin" pitchFamily="2" charset="-78"/>
              </a:rPr>
              <a:t>بر اساس بررسي اندازه گيري آنزيم هاي كبدي</a:t>
            </a:r>
            <a:endParaRPr lang="fa-IR" sz="2000" dirty="0">
              <a:cs typeface="B Nazanin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4114800"/>
            <a:ext cx="8229600" cy="12926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buBlip>
                <a:blip r:embed="rId3"/>
              </a:buBlip>
            </a:pPr>
            <a:r>
              <a:rPr lang="fa-IR" dirty="0" smtClean="0"/>
              <a:t> </a:t>
            </a:r>
            <a:r>
              <a:rPr lang="fa-IR" sz="2000" dirty="0" smtClean="0">
                <a:cs typeface="B Nazanin" pitchFamily="2" charset="-78"/>
              </a:rPr>
              <a:t>حلال هايي كه در ساختمان خود گروههاي نيترو و هالوژن را دارند بيشتر به كبد آسيب مي رسانند.</a:t>
            </a:r>
          </a:p>
          <a:p>
            <a:pPr algn="r" rtl="1"/>
            <a:r>
              <a:rPr lang="fa-IR" sz="2000" dirty="0" smtClean="0">
                <a:cs typeface="B Nazanin" pitchFamily="2" charset="-78"/>
              </a:rPr>
              <a:t>   از جمله فرمالدئيدكه مي تواند سبب هپاتيت سمي شود.</a:t>
            </a:r>
          </a:p>
          <a:p>
            <a:pPr algn="r" rtl="1"/>
            <a:r>
              <a:rPr lang="fa-IR" sz="2000" dirty="0" smtClean="0">
                <a:cs typeface="B Nazanin" pitchFamily="2" charset="-78"/>
              </a:rPr>
              <a:t>   همچنين تتراكلريدكربن يك هپاتوتوكسين كلاسيك است.</a:t>
            </a:r>
          </a:p>
          <a:p>
            <a:pPr algn="r" rtl="1"/>
            <a:endParaRPr lang="fa-IR" dirty="0" smtClean="0"/>
          </a:p>
        </p:txBody>
      </p:sp>
      <p:pic>
        <p:nvPicPr>
          <p:cNvPr id="6" name="Picture 5" descr="كبد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762000"/>
            <a:ext cx="28575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5800" y="1219200"/>
            <a:ext cx="4419600" cy="10464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400" b="1" dirty="0" smtClean="0">
                <a:solidFill>
                  <a:srgbClr val="0070C0"/>
                </a:solidFill>
                <a:cs typeface="B Nazanin" pitchFamily="2" charset="-78"/>
              </a:rPr>
              <a:t>عارضه كليوي:</a:t>
            </a:r>
          </a:p>
          <a:p>
            <a:pPr algn="r"/>
            <a:endParaRPr lang="fa-IR" dirty="0" smtClean="0"/>
          </a:p>
          <a:p>
            <a:pPr algn="r"/>
            <a:r>
              <a:rPr lang="fa-IR" sz="2000" dirty="0" smtClean="0">
                <a:cs typeface="B Nazanin" pitchFamily="2" charset="-78"/>
              </a:rPr>
              <a:t>نارسايي حاد كليوي بدليل نكروز توبولي</a:t>
            </a:r>
            <a:r>
              <a:rPr lang="fa-IR" dirty="0" smtClean="0"/>
              <a:t> </a:t>
            </a:r>
            <a:endParaRPr lang="fa-IR" dirty="0"/>
          </a:p>
        </p:txBody>
      </p:sp>
      <p:pic>
        <p:nvPicPr>
          <p:cNvPr id="9218" name="Picture 2" descr="C:\Documents and Settings\Administrator\Desktop\احمدي\كليه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38100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48400" y="762000"/>
            <a:ext cx="2667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400" b="1" dirty="0" smtClean="0">
                <a:solidFill>
                  <a:srgbClr val="0070C0"/>
                </a:solidFill>
                <a:cs typeface="B Nazanin" pitchFamily="2" charset="-78"/>
              </a:rPr>
              <a:t>عوارض خوني</a:t>
            </a:r>
            <a:endParaRPr lang="fa-IR" sz="2400" b="1" dirty="0">
              <a:solidFill>
                <a:srgbClr val="0070C0"/>
              </a:solidFill>
              <a:cs typeface="B Nazanin" pitchFamily="2" charset="-78"/>
            </a:endParaRPr>
          </a:p>
        </p:txBody>
      </p:sp>
      <p:pic>
        <p:nvPicPr>
          <p:cNvPr id="10242" name="Picture 2" descr="C:\Documents and Settings\Administrator\Desktop\احمدي\گلبول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09600"/>
            <a:ext cx="2438400" cy="2743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657600" y="1524000"/>
            <a:ext cx="51816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buBlip>
                <a:blip r:embed="rId3"/>
              </a:buBlip>
            </a:pPr>
            <a:r>
              <a:rPr lang="fa-IR" dirty="0" smtClean="0"/>
              <a:t> </a:t>
            </a:r>
            <a:r>
              <a:rPr lang="fa-IR" sz="2000" dirty="0" smtClean="0">
                <a:cs typeface="B Nazanin" pitchFamily="2" charset="-78"/>
              </a:rPr>
              <a:t>توقف عمل خونسازي(شروع آنمي)</a:t>
            </a:r>
            <a:endParaRPr lang="fa-IR" sz="2000" dirty="0">
              <a:cs typeface="B Nazanin" pitchFamily="2" charset="-78"/>
            </a:endParaRPr>
          </a:p>
        </p:txBody>
      </p:sp>
      <p:pic>
        <p:nvPicPr>
          <p:cNvPr id="10243" name="Picture 3" descr="C:\Documents and Settings\Administrator\Desktop\احمدي\لوسمي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657600"/>
            <a:ext cx="2590800" cy="2971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00400" y="4800600"/>
            <a:ext cx="5638800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buBlip>
                <a:blip r:embed="rId3"/>
              </a:buBlip>
            </a:pPr>
            <a:r>
              <a:rPr lang="fa-IR" dirty="0" smtClean="0"/>
              <a:t> </a:t>
            </a:r>
            <a:r>
              <a:rPr lang="fa-IR" sz="2000" dirty="0" smtClean="0">
                <a:cs typeface="B Nazanin" pitchFamily="2" charset="-78"/>
              </a:rPr>
              <a:t>لوسمي (سرطان خون)</a:t>
            </a:r>
          </a:p>
          <a:p>
            <a:pPr algn="r" rtl="1">
              <a:buBlip>
                <a:blip r:embed="rId3"/>
              </a:buBlip>
            </a:pPr>
            <a:endParaRPr lang="fa-IR" dirty="0" smtClean="0"/>
          </a:p>
          <a:p>
            <a:pPr algn="r" rtl="1">
              <a:buBlip>
                <a:blip r:embed="rId3"/>
              </a:buBlip>
            </a:pPr>
            <a:endParaRPr lang="fa-IR" dirty="0" smtClean="0"/>
          </a:p>
          <a:p>
            <a:pPr algn="r" rtl="1"/>
            <a:r>
              <a:rPr lang="fa-IR" sz="2000" dirty="0" smtClean="0">
                <a:cs typeface="B Nazanin" pitchFamily="2" charset="-78"/>
              </a:rPr>
              <a:t>بنزن از مهمترين حلال هايي است كه سبب عوارض خوني مي شود. </a:t>
            </a:r>
            <a:endParaRPr lang="fa-IR" sz="2000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914400"/>
            <a:ext cx="6400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400" b="1" dirty="0" smtClean="0">
                <a:solidFill>
                  <a:srgbClr val="0070C0"/>
                </a:solidFill>
                <a:cs typeface="B Nazanin" pitchFamily="2" charset="-78"/>
              </a:rPr>
              <a:t>پيشگيري و كنترل: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676400"/>
            <a:ext cx="8305800" cy="36625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buBlip>
                <a:blip r:embed="rId2"/>
              </a:buBlip>
            </a:pPr>
            <a:r>
              <a:rPr lang="fa-IR" dirty="0" smtClean="0"/>
              <a:t> </a:t>
            </a:r>
            <a:r>
              <a:rPr lang="fa-IR" sz="2000" dirty="0" smtClean="0">
                <a:cs typeface="B Nazanin" pitchFamily="2" charset="-78"/>
              </a:rPr>
              <a:t>آموزش مستمر كارگران</a:t>
            </a:r>
          </a:p>
          <a:p>
            <a:pPr algn="r" rtl="1">
              <a:buBlip>
                <a:blip r:embed="rId2"/>
              </a:buBlip>
            </a:pPr>
            <a:r>
              <a:rPr lang="fa-IR" sz="2000" dirty="0" smtClean="0">
                <a:cs typeface="B Nazanin" pitchFamily="2" charset="-78"/>
              </a:rPr>
              <a:t>انجام بررسي هاي كلنيكي</a:t>
            </a:r>
          </a:p>
          <a:p>
            <a:pPr algn="r" rtl="1">
              <a:buBlip>
                <a:blip r:embed="rId2"/>
              </a:buBlip>
            </a:pPr>
            <a:r>
              <a:rPr lang="fa-IR" sz="2000" dirty="0" smtClean="0">
                <a:cs typeface="B Nazanin" pitchFamily="2" charset="-78"/>
              </a:rPr>
              <a:t>استفاده از تهويه موضعي مناسب مبتني بر اصول علمي</a:t>
            </a:r>
          </a:p>
          <a:p>
            <a:pPr algn="r" rtl="1">
              <a:buBlip>
                <a:blip r:embed="rId2"/>
              </a:buBlip>
            </a:pPr>
            <a:r>
              <a:rPr lang="fa-IR" sz="2000" dirty="0" smtClean="0">
                <a:cs typeface="B Nazanin" pitchFamily="2" charset="-78"/>
              </a:rPr>
              <a:t>استفاده از وسايل حفاظت فردي مناسب</a:t>
            </a:r>
          </a:p>
          <a:p>
            <a:pPr algn="r" rtl="1">
              <a:buBlip>
                <a:blip r:embed="rId2"/>
              </a:buBlip>
            </a:pPr>
            <a:r>
              <a:rPr lang="fa-IR" sz="2000" dirty="0" smtClean="0">
                <a:cs typeface="B Nazanin" pitchFamily="2" charset="-78"/>
              </a:rPr>
              <a:t>عدم بكارگيري افرادي كه داراي سابقة بيماري هاي قلبي، كليوي،عصبي و كبدي هستند؛ وهمچنين زنان باردار و افراد معتاد به مواد مخدر و الكل</a:t>
            </a:r>
            <a:endParaRPr lang="en-US" sz="2000" dirty="0" smtClean="0">
              <a:cs typeface="B Nazanin" pitchFamily="2" charset="-78"/>
            </a:endParaRPr>
          </a:p>
          <a:p>
            <a:pPr algn="r" rtl="1">
              <a:buBlip>
                <a:blip r:embed="rId2"/>
              </a:buBlip>
            </a:pPr>
            <a:endParaRPr lang="en-US" sz="2000" dirty="0" smtClean="0">
              <a:cs typeface="B Nazanin" pitchFamily="2" charset="-78"/>
            </a:endParaRPr>
          </a:p>
          <a:p>
            <a:pPr algn="r" rtl="1"/>
            <a:r>
              <a:rPr lang="fa-IR" sz="2000" dirty="0" smtClean="0">
                <a:cs typeface="B Nazanin" pitchFamily="2" charset="-78"/>
              </a:rPr>
              <a:t>                               </a:t>
            </a:r>
            <a:r>
              <a:rPr lang="fa-IR" sz="2400" dirty="0" smtClean="0">
                <a:solidFill>
                  <a:srgbClr val="C00000"/>
                </a:solidFill>
                <a:cs typeface="B Nazanin" pitchFamily="2" charset="-78"/>
              </a:rPr>
              <a:t>تهيه و تنظيم: </a:t>
            </a:r>
          </a:p>
          <a:p>
            <a:pPr algn="r" rtl="1"/>
            <a:r>
              <a:rPr lang="fa-IR" sz="2000" dirty="0" smtClean="0">
                <a:cs typeface="B Nazanin" pitchFamily="2" charset="-78"/>
              </a:rPr>
              <a:t>                                                                 </a:t>
            </a:r>
            <a:r>
              <a:rPr lang="fa-IR" sz="2000" b="1" dirty="0" smtClean="0">
                <a:solidFill>
                  <a:srgbClr val="0070C0"/>
                </a:solidFill>
                <a:cs typeface="B Nazanin" pitchFamily="2" charset="-78"/>
              </a:rPr>
              <a:t>مهندس</a:t>
            </a:r>
            <a:r>
              <a:rPr lang="fa-IR" sz="2000" dirty="0" smtClean="0">
                <a:cs typeface="B Nazanin" pitchFamily="2" charset="-78"/>
              </a:rPr>
              <a:t> </a:t>
            </a:r>
            <a:r>
              <a:rPr lang="fa-IR" sz="2400" b="1" dirty="0" smtClean="0">
                <a:solidFill>
                  <a:srgbClr val="0070C0"/>
                </a:solidFill>
                <a:cs typeface="B Nazanin" pitchFamily="2" charset="-78"/>
              </a:rPr>
              <a:t>مهدي </a:t>
            </a:r>
            <a:r>
              <a:rPr lang="fa-IR" sz="2400" b="1" dirty="0" smtClean="0">
                <a:solidFill>
                  <a:srgbClr val="0070C0"/>
                </a:solidFill>
                <a:cs typeface="B Nazanin" pitchFamily="2" charset="-78"/>
              </a:rPr>
              <a:t>احمدي </a:t>
            </a:r>
          </a:p>
          <a:p>
            <a:pPr algn="r" rtl="1"/>
            <a:r>
              <a:rPr lang="fa-IR" sz="2400" b="1" dirty="0" smtClean="0">
                <a:solidFill>
                  <a:srgbClr val="0070C0"/>
                </a:solidFill>
                <a:cs typeface="B Nazanin" pitchFamily="2" charset="-78"/>
              </a:rPr>
              <a:t>                                                    كارشناس بهداشت حرفه اي</a:t>
            </a:r>
          </a:p>
          <a:p>
            <a:pPr algn="r" rtl="1"/>
            <a:r>
              <a:rPr lang="fa-IR" sz="2000" dirty="0" smtClean="0">
                <a:cs typeface="B Nazanin" pitchFamily="2" charset="-78"/>
              </a:rPr>
              <a:t> </a:t>
            </a:r>
            <a:endParaRPr lang="fa-IR" sz="2000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 (17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1981200"/>
            <a:ext cx="5257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fa-IR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219200"/>
            <a:ext cx="7848600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3600" b="1" dirty="0" smtClean="0">
                <a:solidFill>
                  <a:srgbClr val="FFFF00"/>
                </a:solidFill>
                <a:cs typeface="B Zar" pitchFamily="2" charset="-78"/>
              </a:rPr>
              <a:t>       </a:t>
            </a:r>
            <a:r>
              <a:rPr lang="fa-IR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B Zar" pitchFamily="2" charset="-78"/>
              </a:rPr>
              <a:t>اميد است  </a:t>
            </a:r>
          </a:p>
          <a:p>
            <a:pPr algn="r"/>
            <a:r>
              <a:rPr lang="fa-IR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B Zar" pitchFamily="2" charset="-78"/>
              </a:rPr>
              <a:t>                    با همدلي و تلاشمان به زندگي كساني كه برايشان آموخته ايم  </a:t>
            </a:r>
          </a:p>
          <a:p>
            <a:pPr algn="r"/>
            <a:r>
              <a:rPr lang="fa-IR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B Zar" pitchFamily="2" charset="-78"/>
              </a:rPr>
              <a:t>                    </a:t>
            </a:r>
          </a:p>
          <a:p>
            <a:pPr algn="r"/>
            <a:r>
              <a:rPr lang="fa-IR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B Zar" pitchFamily="2" charset="-78"/>
              </a:rPr>
              <a:t>                   دسته گل سلامتي را هديه كنيم .</a:t>
            </a:r>
            <a:r>
              <a:rPr lang="fa-IR" sz="2000" b="1" dirty="0" smtClean="0">
                <a:solidFill>
                  <a:srgbClr val="FFFF00"/>
                </a:solidFill>
                <a:cs typeface="B Zar" pitchFamily="2" charset="-78"/>
              </a:rPr>
              <a:t>   </a:t>
            </a:r>
          </a:p>
          <a:p>
            <a:pPr algn="r"/>
            <a:r>
              <a:rPr lang="fa-IR" sz="2000" b="1" dirty="0" smtClean="0">
                <a:solidFill>
                  <a:srgbClr val="FFFF00"/>
                </a:solidFill>
                <a:cs typeface="B Zar" pitchFamily="2" charset="-78"/>
              </a:rPr>
              <a:t> </a:t>
            </a:r>
          </a:p>
          <a:p>
            <a:pPr algn="r"/>
            <a:r>
              <a:rPr lang="fa-IR" sz="2000" b="1" dirty="0" smtClean="0">
                <a:solidFill>
                  <a:srgbClr val="FFFF00"/>
                </a:solidFill>
                <a:cs typeface="B Zar" pitchFamily="2" charset="-78"/>
              </a:rPr>
              <a:t>           </a:t>
            </a:r>
            <a:r>
              <a:rPr lang="fa-IR" sz="2800" b="1" dirty="0" smtClean="0">
                <a:solidFill>
                  <a:schemeClr val="bg1"/>
                </a:solidFill>
                <a:cs typeface="B Zar" pitchFamily="2" charset="-78"/>
              </a:rPr>
              <a:t>از اينكه در روزهاي پايان سال 88 با ما بوديد خوشحاليم </a:t>
            </a:r>
            <a:endParaRPr lang="en-US" sz="2800" b="1" dirty="0" smtClean="0">
              <a:solidFill>
                <a:schemeClr val="bg1"/>
              </a:solidFill>
              <a:cs typeface="B Zar" pitchFamily="2" charset="-78"/>
            </a:endParaRPr>
          </a:p>
          <a:p>
            <a:pPr algn="ctr"/>
            <a:endParaRPr lang="fa-IR" sz="4800" b="1" dirty="0">
              <a:solidFill>
                <a:srgbClr val="FFFF00"/>
              </a:solidFill>
              <a:cs typeface="B Zar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3810000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b="1" dirty="0" smtClean="0">
                <a:cs typeface="B Nazanin" pitchFamily="2" charset="-78"/>
              </a:rPr>
              <a:t>واحد بهداشت حرفه اي  </a:t>
            </a:r>
          </a:p>
          <a:p>
            <a:pPr algn="ctr"/>
            <a:r>
              <a:rPr lang="fa-IR" sz="2800" b="1" dirty="0" smtClean="0">
                <a:cs typeface="B Nazanin" pitchFamily="2" charset="-78"/>
              </a:rPr>
              <a:t>شبكه بهداشت و درمان آران و بيدگل</a:t>
            </a:r>
            <a:endParaRPr lang="en-US" sz="2800" b="1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2400" y="1066800"/>
            <a:ext cx="8795331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400" b="1" dirty="0" smtClean="0">
                <a:solidFill>
                  <a:srgbClr val="0070C0"/>
                </a:solidFill>
                <a:cs typeface="B Nazanin" pitchFamily="2" charset="-78"/>
              </a:rPr>
              <a:t>حلال چيست؟ </a:t>
            </a:r>
          </a:p>
          <a:p>
            <a:pPr algn="r"/>
            <a:endParaRPr lang="fa-IR" dirty="0" smtClean="0">
              <a:latin typeface="B Tahoma" pitchFamily="34" charset="0"/>
              <a:ea typeface="B Tahoma" pitchFamily="34" charset="0"/>
              <a:cs typeface="B Tahoma" pitchFamily="34" charset="0"/>
            </a:endParaRPr>
          </a:p>
          <a:p>
            <a:pPr algn="r"/>
            <a:r>
              <a:rPr lang="fa-IR" sz="2000" dirty="0" smtClean="0">
                <a:latin typeface="B Tahoma" pitchFamily="34" charset="0"/>
                <a:ea typeface="B Tahoma" pitchFamily="34" charset="0"/>
                <a:cs typeface="B Nazanin" pitchFamily="2" charset="-78"/>
              </a:rPr>
              <a:t>حلا</a:t>
            </a:r>
            <a:r>
              <a:rPr lang="fa-IR" sz="2000" dirty="0" smtClean="0">
                <a:cs typeface="B Nazanin" pitchFamily="2" charset="-78"/>
              </a:rPr>
              <a:t>ل به ماده اي اطلاق مي شود كه مواد ديگر را در خود حل مي كند و يك محلول ايجاد مي كند.(حلال ها در دماي معمولي ،25درجه سانتيگراد، بصورت مايع هستند)</a:t>
            </a:r>
          </a:p>
          <a:p>
            <a:pPr algn="r"/>
            <a:endParaRPr lang="fa-IR" dirty="0"/>
          </a:p>
        </p:txBody>
      </p:sp>
      <p:sp>
        <p:nvSpPr>
          <p:cNvPr id="16" name="TextBox 15"/>
          <p:cNvSpPr txBox="1"/>
          <p:nvPr/>
        </p:nvSpPr>
        <p:spPr>
          <a:xfrm>
            <a:off x="685800" y="2667001"/>
            <a:ext cx="8185731" cy="141577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400" b="1" dirty="0" smtClean="0">
                <a:solidFill>
                  <a:srgbClr val="0070C0"/>
                </a:solidFill>
                <a:cs typeface="B Nazanin" pitchFamily="2" charset="-78"/>
              </a:rPr>
              <a:t>تقسيم بندي حلال ها:</a:t>
            </a:r>
          </a:p>
          <a:p>
            <a:pPr algn="r"/>
            <a:endParaRPr lang="fa-IR" dirty="0" smtClean="0"/>
          </a:p>
          <a:p>
            <a:pPr algn="r"/>
            <a:r>
              <a:rPr lang="fa-IR" sz="2000" dirty="0" smtClean="0">
                <a:cs typeface="B Nazanin" pitchFamily="2" charset="-78"/>
              </a:rPr>
              <a:t>حلال ها به دو گروه اصلي تقسيم مي شوند: </a:t>
            </a:r>
          </a:p>
          <a:p>
            <a:pPr algn="r"/>
            <a:endParaRPr lang="fa-IR" sz="2400" dirty="0">
              <a:cs typeface="B Nazanin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3733800"/>
            <a:ext cx="8305800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r"/>
            <a:r>
              <a:rPr lang="fa-IR" sz="2400" dirty="0" smtClean="0">
                <a:cs typeface="B Nazanin" pitchFamily="2" charset="-78"/>
              </a:rPr>
              <a:t>1</a:t>
            </a:r>
            <a:r>
              <a:rPr lang="fa-IR" sz="2000" dirty="0" smtClean="0">
                <a:cs typeface="B Nazanin" pitchFamily="2" charset="-78"/>
              </a:rPr>
              <a:t>)حلال هاي قطبي(آبي)                        2) حلال هاي غيرقطبي(آلي)</a:t>
            </a:r>
          </a:p>
          <a:p>
            <a:pPr marL="342900" indent="-342900" algn="r"/>
            <a:r>
              <a:rPr lang="fa-IR" sz="2000" dirty="0" smtClean="0">
                <a:cs typeface="B Nazanin" pitchFamily="2" charset="-78"/>
              </a:rPr>
              <a:t>  چون بيشتر موادي كه در صنعت استفاده مي شوند از تركيبات آلي هستند؛ از اين رو بيشتر حلال هاي     صنعتي از نوع آلي هستند.    </a:t>
            </a:r>
          </a:p>
          <a:p>
            <a:pPr marL="342900" indent="-342900" algn="r"/>
            <a:r>
              <a:rPr lang="fa-IR" dirty="0" smtClean="0"/>
              <a:t>  </a:t>
            </a:r>
          </a:p>
          <a:p>
            <a:pPr marL="342900" indent="-342900" algn="r"/>
            <a:endParaRPr lang="fa-IR" dirty="0"/>
          </a:p>
        </p:txBody>
      </p:sp>
      <p:sp>
        <p:nvSpPr>
          <p:cNvPr id="18" name="TextBox 17"/>
          <p:cNvSpPr txBox="1"/>
          <p:nvPr/>
        </p:nvSpPr>
        <p:spPr>
          <a:xfrm>
            <a:off x="304800" y="4953000"/>
            <a:ext cx="8414331" cy="13542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400" b="1" dirty="0" smtClean="0">
                <a:solidFill>
                  <a:srgbClr val="0070C0"/>
                </a:solidFill>
                <a:cs typeface="B Nazanin" pitchFamily="2" charset="-78"/>
              </a:rPr>
              <a:t>كاربرد:</a:t>
            </a:r>
          </a:p>
          <a:p>
            <a:pPr algn="r"/>
            <a:endParaRPr lang="fa-IR" dirty="0" smtClean="0"/>
          </a:p>
          <a:p>
            <a:pPr algn="r"/>
            <a:r>
              <a:rPr lang="fa-IR" sz="2000" dirty="0" smtClean="0">
                <a:cs typeface="B Nazanin" pitchFamily="2" charset="-78"/>
              </a:rPr>
              <a:t>از حلالها براي تهيه و توليد رنگ، روغن جلا، رنگ بر، سوخت، چسب، رنگدانه، جوهر، لاستيك و پلاستيك، محصولات كشاورزي،دارو، چربي زداها و ... استفاده مي شود. </a:t>
            </a:r>
            <a:endParaRPr lang="fa-IR" sz="2000" dirty="0">
              <a:cs typeface="B Nazanin" pitchFamily="2" charset="-78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امام زمان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56454"/>
            <a:ext cx="2590800" cy="29487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6600" y="609600"/>
            <a:ext cx="559493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400" b="1" dirty="0" smtClean="0">
                <a:solidFill>
                  <a:srgbClr val="0070C0"/>
                </a:solidFill>
                <a:cs typeface="B Nazanin" pitchFamily="2" charset="-78"/>
              </a:rPr>
              <a:t>خواص فيزيكي و شيميايي حلال ها:</a:t>
            </a:r>
          </a:p>
          <a:p>
            <a:pPr algn="r"/>
            <a:endParaRPr lang="fa-IR" dirty="0" smtClean="0"/>
          </a:p>
          <a:p>
            <a:pPr algn="r"/>
            <a:endParaRPr lang="fa-IR" dirty="0"/>
          </a:p>
        </p:txBody>
      </p:sp>
      <p:sp>
        <p:nvSpPr>
          <p:cNvPr id="5" name="TextBox 4"/>
          <p:cNvSpPr txBox="1"/>
          <p:nvPr/>
        </p:nvSpPr>
        <p:spPr>
          <a:xfrm>
            <a:off x="3048000" y="1447800"/>
            <a:ext cx="5823531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r"/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1)حلاليت:</a:t>
            </a:r>
          </a:p>
          <a:p>
            <a:pPr marL="342900" indent="-342900" algn="r"/>
            <a:r>
              <a:rPr lang="fa-IR" sz="2000" dirty="0" smtClean="0">
                <a:cs typeface="B Nazanin" pitchFamily="2" charset="-78"/>
              </a:rPr>
              <a:t>از مهمترين ويژگي حلال ها كه در تاثير آنها بر سلامتي قابل توجه است. (نفوذ به پوست) </a:t>
            </a:r>
          </a:p>
          <a:p>
            <a:pPr marL="342900" indent="-342900" algn="r"/>
            <a:r>
              <a:rPr lang="fa-IR" sz="2000" dirty="0" smtClean="0">
                <a:cs typeface="B Nazanin" pitchFamily="2" charset="-78"/>
              </a:rPr>
              <a:t>منظور از حلاليت قابليت حل كردن چربي هاست.</a:t>
            </a:r>
          </a:p>
          <a:p>
            <a:pPr marL="342900" indent="-342900" algn="r"/>
            <a:r>
              <a:rPr lang="fa-IR" sz="2000" dirty="0" smtClean="0">
                <a:cs typeface="B Nazanin" pitchFamily="2" charset="-78"/>
              </a:rPr>
              <a:t>در واقع قدرت يك حلال به عنوان يك ماده بيهوش كننده يا </a:t>
            </a:r>
            <a:endParaRPr lang="en-US" sz="2000" dirty="0" smtClean="0">
              <a:cs typeface="B Nazanin" pitchFamily="2" charset="-78"/>
            </a:endParaRPr>
          </a:p>
          <a:p>
            <a:pPr marL="342900" indent="-342900" algn="r"/>
            <a:r>
              <a:rPr lang="en-US" sz="2000" dirty="0" smtClean="0">
                <a:cs typeface="B Nazanin" pitchFamily="2" charset="-78"/>
              </a:rPr>
              <a:t>              </a:t>
            </a:r>
            <a:r>
              <a:rPr lang="fa-IR" sz="2000" dirty="0" smtClean="0">
                <a:cs typeface="B Nazanin" pitchFamily="2" charset="-78"/>
              </a:rPr>
              <a:t>عامل چربي زا به حلاليت در چربي آن بستگي دارد.</a:t>
            </a:r>
          </a:p>
          <a:p>
            <a:pPr marL="342900" indent="-342900" algn="r"/>
            <a:endParaRPr lang="fa-IR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85800" y="3429000"/>
            <a:ext cx="826193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r" rtl="1">
              <a:buBlip>
                <a:blip r:embed="rId3"/>
              </a:buBlip>
            </a:pPr>
            <a:r>
              <a:rPr lang="en-US" sz="2000" dirty="0" smtClean="0">
                <a:cs typeface="B Nazanin" pitchFamily="2" charset="-78"/>
              </a:rPr>
              <a:t> </a:t>
            </a:r>
            <a:r>
              <a:rPr lang="fa-IR" sz="2000" dirty="0" smtClean="0">
                <a:cs typeface="B Nazanin" pitchFamily="2" charset="-78"/>
              </a:rPr>
              <a:t>با افزايش ميزان حلاليت قدرت جذب حلال افزايش مي يابد.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4191000"/>
            <a:ext cx="8414331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2)قابليت انفجار و اشتعال:</a:t>
            </a:r>
          </a:p>
          <a:p>
            <a:pPr algn="just"/>
            <a:r>
              <a:rPr lang="fa-IR" sz="2000" dirty="0" smtClean="0">
                <a:cs typeface="B Nazanin" pitchFamily="2" charset="-78"/>
              </a:rPr>
              <a:t>قابليت اكثر حلال ها به حدي است كه مي توان از آن به عنوان سوخت استفاده كرد.  البته برخي حلال ها نظير هيدروكربن هاي هالوژنه غيرقابل اشتعال هستند و به عنوان خاموش كننده در كپسول هاي اطفاء حريق بكار مي روند.                                                                                                            </a:t>
            </a:r>
          </a:p>
          <a:p>
            <a:pPr algn="just"/>
            <a:r>
              <a:rPr lang="fa-IR" sz="2000" dirty="0" smtClean="0">
                <a:cs typeface="B Nazanin" pitchFamily="2" charset="-78"/>
              </a:rPr>
              <a:t>انجمن بين المللي جلوگيري از آتش سوزي درجه اشتعال براي اين مواد را با كدهاي صفر(بي خطر) تا چهار(بسيار خطرناك) بيان نموده است.                                                                                   </a:t>
            </a:r>
            <a:r>
              <a:rPr lang="fa-IR" sz="1600" dirty="0" smtClean="0"/>
              <a:t> </a:t>
            </a:r>
            <a:endParaRPr lang="fa-I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85800"/>
            <a:ext cx="8033331" cy="172354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3)قابليت تبخير يا فراريت:</a:t>
            </a:r>
          </a:p>
          <a:p>
            <a:pPr algn="r"/>
            <a:r>
              <a:rPr lang="fa-IR" sz="2000" dirty="0" smtClean="0">
                <a:cs typeface="B Nazanin" pitchFamily="2" charset="-78"/>
              </a:rPr>
              <a:t>فراريت عبارتست از تمايل يك مايع به بخار شدن يا تشكيل گاز. </a:t>
            </a:r>
          </a:p>
          <a:p>
            <a:pPr algn="r"/>
            <a:endParaRPr lang="fa-IR" sz="2400" dirty="0" smtClean="0">
              <a:cs typeface="B Nazanin" pitchFamily="2" charset="-78"/>
            </a:endParaRPr>
          </a:p>
          <a:p>
            <a:pPr algn="r" rtl="1">
              <a:buBlip>
                <a:blip r:embed="rId2"/>
              </a:buBlip>
            </a:pPr>
            <a:r>
              <a:rPr lang="fa-IR" sz="2400" dirty="0" smtClean="0">
                <a:cs typeface="B Nazanin" pitchFamily="2" charset="-78"/>
              </a:rPr>
              <a:t>  </a:t>
            </a:r>
            <a:r>
              <a:rPr lang="fa-IR" sz="2000" dirty="0" smtClean="0">
                <a:cs typeface="B Nazanin" pitchFamily="2" charset="-78"/>
              </a:rPr>
              <a:t>افزايش ميزان فراريت      افزايش جذب تنفسي</a:t>
            </a:r>
          </a:p>
          <a:p>
            <a:pPr algn="r"/>
            <a:endParaRPr lang="fa-IR" dirty="0" smtClean="0"/>
          </a:p>
        </p:txBody>
      </p:sp>
      <p:sp>
        <p:nvSpPr>
          <p:cNvPr id="6" name="Equal 5"/>
          <p:cNvSpPr/>
          <p:nvPr/>
        </p:nvSpPr>
        <p:spPr>
          <a:xfrm>
            <a:off x="6400800" y="1752600"/>
            <a:ext cx="304800" cy="381000"/>
          </a:xfrm>
          <a:prstGeom prst="mathEqual">
            <a:avLst>
              <a:gd name="adj1" fmla="val 0"/>
              <a:gd name="adj2" fmla="val 18010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TextBox 11"/>
          <p:cNvSpPr txBox="1"/>
          <p:nvPr/>
        </p:nvSpPr>
        <p:spPr>
          <a:xfrm>
            <a:off x="2743200" y="2133600"/>
            <a:ext cx="6096000" cy="320087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400" b="1" dirty="0" smtClean="0">
                <a:solidFill>
                  <a:srgbClr val="0070C0"/>
                </a:solidFill>
                <a:cs typeface="B Nazanin" pitchFamily="2" charset="-78"/>
              </a:rPr>
              <a:t>ساختمان شيميايي:</a:t>
            </a:r>
          </a:p>
          <a:p>
            <a:pPr algn="r"/>
            <a:endParaRPr lang="fa-IR" dirty="0" smtClean="0"/>
          </a:p>
          <a:p>
            <a:pPr algn="r"/>
            <a:r>
              <a:rPr lang="fa-IR" sz="2000" dirty="0" smtClean="0">
                <a:cs typeface="B Nazanin" pitchFamily="2" charset="-78"/>
              </a:rPr>
              <a:t>ساختار اصلي شيميايي حلالها شامل زنجيره هاي هيدروكربني است و گروه هايعملكردي آنها شامل هالوژن ها، الكل ها، اترها، آميدها و...</a:t>
            </a:r>
          </a:p>
          <a:p>
            <a:pPr algn="r"/>
            <a:endParaRPr lang="fa-IR" sz="2000" dirty="0" smtClean="0">
              <a:cs typeface="B Nazanin" pitchFamily="2" charset="-78"/>
            </a:endParaRPr>
          </a:p>
          <a:p>
            <a:pPr algn="r"/>
            <a:endParaRPr lang="fa-IR" sz="2000" dirty="0" smtClean="0">
              <a:cs typeface="B Nazanin" pitchFamily="2" charset="-78"/>
            </a:endParaRPr>
          </a:p>
          <a:p>
            <a:pPr algn="r"/>
            <a:endParaRPr lang="fa-IR" sz="2000" dirty="0" smtClean="0">
              <a:cs typeface="B Nazanin" pitchFamily="2" charset="-78"/>
            </a:endParaRPr>
          </a:p>
          <a:p>
            <a:pPr algn="r"/>
            <a:r>
              <a:rPr lang="fa-IR" sz="2000" dirty="0" smtClean="0">
                <a:cs typeface="B Nazanin" pitchFamily="2" charset="-78"/>
              </a:rPr>
              <a:t>در هر گروه خواص سم شناسي مشابه است.   </a:t>
            </a:r>
          </a:p>
          <a:p>
            <a:pPr algn="r" rtl="1">
              <a:buBlip>
                <a:blip r:embed="rId2"/>
              </a:buBlip>
            </a:pPr>
            <a:r>
              <a:rPr lang="fa-IR" sz="2000" dirty="0" smtClean="0">
                <a:cs typeface="B Nazanin" pitchFamily="2" charset="-78"/>
              </a:rPr>
              <a:t> بعنوان مثال سميت كبدي ناشي از هيدروكربن هاي كلرينه و خاصيت تحريكي آلدئيدها اشاره كرد.</a:t>
            </a:r>
            <a:endParaRPr lang="fa-IR" sz="2000" dirty="0">
              <a:cs typeface="B Nazanin" pitchFamily="2" charset="-78"/>
            </a:endParaRPr>
          </a:p>
        </p:txBody>
      </p:sp>
      <p:pic>
        <p:nvPicPr>
          <p:cNvPr id="14" name="Picture 13" descr="J0287641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228600" y="2057400"/>
            <a:ext cx="2438400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29400" y="304800"/>
            <a:ext cx="21336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400" b="1" dirty="0" smtClean="0">
                <a:solidFill>
                  <a:srgbClr val="0070C0"/>
                </a:solidFill>
                <a:cs typeface="B Nazanin" pitchFamily="2" charset="-78"/>
              </a:rPr>
              <a:t>فارماكوكينتيك:</a:t>
            </a:r>
            <a:endParaRPr lang="fa-IR" sz="2400" b="1" dirty="0">
              <a:solidFill>
                <a:srgbClr val="0070C0"/>
              </a:solidFill>
              <a:cs typeface="B Nazanin" pitchFamily="2" charset="-78"/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3581400" y="1371600"/>
            <a:ext cx="2133600" cy="838200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solidFill>
                  <a:schemeClr val="tx1"/>
                </a:solidFill>
                <a:cs typeface="B Nazanin" pitchFamily="2" charset="-78"/>
              </a:rPr>
              <a:t>جذب</a:t>
            </a:r>
            <a:endParaRPr lang="fa-IR" sz="28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pic>
        <p:nvPicPr>
          <p:cNvPr id="1026" name="Picture 2" descr="C:\Documents and Settings\Administrator\Desktop\احمدي\sk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838200"/>
            <a:ext cx="2133600" cy="1981200"/>
          </a:xfrm>
          <a:prstGeom prst="rect">
            <a:avLst/>
          </a:prstGeom>
          <a:noFill/>
        </p:spPr>
      </p:pic>
      <p:pic>
        <p:nvPicPr>
          <p:cNvPr id="1027" name="Picture 3" descr="J:\مطالب و تصاوير\جایگاه ریه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838200"/>
            <a:ext cx="2057400" cy="19812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248400" y="2743200"/>
            <a:ext cx="1295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Nazanin" pitchFamily="2" charset="-78"/>
              </a:rPr>
              <a:t>پوست</a:t>
            </a:r>
            <a:endParaRPr lang="fa-IR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52600" y="2743200"/>
            <a:ext cx="1295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Nazanin" pitchFamily="2" charset="-78"/>
              </a:rPr>
              <a:t>ريه ها</a:t>
            </a:r>
            <a:endParaRPr lang="fa-IR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3124200"/>
            <a:ext cx="8305800" cy="44012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400" b="1" dirty="0" smtClean="0">
                <a:solidFill>
                  <a:srgbClr val="0070C0"/>
                </a:solidFill>
                <a:cs typeface="B Nazanin" pitchFamily="2" charset="-78"/>
              </a:rPr>
              <a:t>عوامل موثر بر جذب پوستي حلال:</a:t>
            </a:r>
          </a:p>
          <a:p>
            <a:pPr algn="r"/>
            <a:endParaRPr lang="fa-IR" dirty="0" smtClean="0"/>
          </a:p>
          <a:p>
            <a:pPr algn="r" rtl="1">
              <a:buBlip>
                <a:blip r:embed="rId4"/>
              </a:buBlip>
            </a:pPr>
            <a:r>
              <a:rPr lang="fa-IR" dirty="0" smtClean="0"/>
              <a:t> </a:t>
            </a:r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فراريت:</a:t>
            </a:r>
          </a:p>
          <a:p>
            <a:pPr algn="r" rtl="1"/>
            <a:r>
              <a:rPr lang="fa-IR" sz="2000" dirty="0" smtClean="0">
                <a:cs typeface="B Nazanin" pitchFamily="2" charset="-78"/>
              </a:rPr>
              <a:t>هر چه فراريت افزايش يابد جذب پوستي كاهش مي يابد. </a:t>
            </a:r>
          </a:p>
          <a:p>
            <a:pPr algn="r" rtl="1">
              <a:buBlip>
                <a:blip r:embed="rId4"/>
              </a:buBlip>
            </a:pPr>
            <a:r>
              <a:rPr lang="fa-IR" dirty="0" smtClean="0"/>
              <a:t> </a:t>
            </a:r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حلاليت در آب و چربي:</a:t>
            </a:r>
          </a:p>
          <a:p>
            <a:pPr algn="r" rtl="1"/>
            <a:r>
              <a:rPr lang="fa-IR" sz="2000" dirty="0" smtClean="0">
                <a:cs typeface="B Nazanin" pitchFamily="2" charset="-78"/>
              </a:rPr>
              <a:t>با افزايش حلاليت جذب پوستي افزايش مي يابد. </a:t>
            </a:r>
          </a:p>
          <a:p>
            <a:pPr algn="r" rtl="1">
              <a:buBlip>
                <a:blip r:embed="rId4"/>
              </a:buBlip>
            </a:pPr>
            <a:r>
              <a:rPr lang="fa-IR" dirty="0" smtClean="0"/>
              <a:t> </a:t>
            </a:r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فشار بخار:</a:t>
            </a:r>
          </a:p>
          <a:p>
            <a:pPr algn="r" rtl="1"/>
            <a:r>
              <a:rPr lang="fa-IR" sz="2000" dirty="0" smtClean="0">
                <a:cs typeface="B Nazanin" pitchFamily="2" charset="-78"/>
              </a:rPr>
              <a:t>هر چه فشار بخار يك حلال كمتر باشد جذب پوستي افزايش مي يابد؛ مانند گليكول اترها</a:t>
            </a:r>
          </a:p>
          <a:p>
            <a:pPr algn="r" rtl="1"/>
            <a:endParaRPr lang="fa-IR" sz="2000" dirty="0" smtClean="0">
              <a:cs typeface="B Nazanin" pitchFamily="2" charset="-78"/>
            </a:endParaRPr>
          </a:p>
          <a:p>
            <a:pPr algn="r" rtl="1"/>
            <a:r>
              <a:rPr lang="fa-IR" sz="2400" dirty="0" smtClean="0">
                <a:cs typeface="B Nazanin" pitchFamily="2" charset="-78"/>
              </a:rPr>
              <a:t>توجه</a:t>
            </a:r>
            <a:r>
              <a:rPr lang="fa-IR" sz="2000" dirty="0" smtClean="0">
                <a:cs typeface="B Nazanin" pitchFamily="2" charset="-78"/>
              </a:rPr>
              <a:t>: </a:t>
            </a:r>
            <a:r>
              <a:rPr lang="fa-IR" sz="2000" u="sng" dirty="0" smtClean="0">
                <a:cs typeface="B Nazanin" pitchFamily="2" charset="-78"/>
              </a:rPr>
              <a:t>در صورتيكه از حلال با فشار بخار بالا در فضاي بسته استفاده شود بايد </a:t>
            </a:r>
            <a:r>
              <a:rPr lang="en-US" sz="2000" b="1" u="sng" dirty="0" smtClean="0">
                <a:latin typeface="Castellar" pitchFamily="18" charset="0"/>
                <a:cs typeface="B Nazanin" pitchFamily="2" charset="-78"/>
              </a:rPr>
              <a:t>TLV</a:t>
            </a:r>
            <a:r>
              <a:rPr lang="fa-IR" sz="2000" u="sng" dirty="0" smtClean="0">
                <a:cs typeface="B Nazanin" pitchFamily="2" charset="-78"/>
              </a:rPr>
              <a:t> پوستي نيز محاسبه شود.</a:t>
            </a:r>
          </a:p>
          <a:p>
            <a:pPr algn="r" rtl="1"/>
            <a:r>
              <a:rPr lang="fa-IR" dirty="0" smtClean="0"/>
              <a:t>  </a:t>
            </a:r>
          </a:p>
          <a:p>
            <a:pPr algn="r"/>
            <a:endParaRPr lang="fa-IR" dirty="0" smtClean="0"/>
          </a:p>
          <a:p>
            <a:pPr algn="r"/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33400"/>
            <a:ext cx="79248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400" b="1" dirty="0" smtClean="0">
                <a:solidFill>
                  <a:srgbClr val="0070C0"/>
                </a:solidFill>
                <a:cs typeface="B Nazanin" pitchFamily="2" charset="-78"/>
              </a:rPr>
              <a:t>عوامل موثر بر جذب تنفسي:</a:t>
            </a:r>
          </a:p>
          <a:p>
            <a:pPr algn="r"/>
            <a:endParaRPr lang="fa-IR" dirty="0" smtClean="0"/>
          </a:p>
          <a:p>
            <a:pPr algn="r" rtl="1"/>
            <a:endParaRPr lang="fa-IR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33400" y="1219200"/>
            <a:ext cx="8153400" cy="19082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buBlip>
                <a:blip r:embed="rId2"/>
              </a:buBlip>
            </a:pPr>
            <a:r>
              <a:rPr lang="fa-IR" sz="2000" dirty="0" smtClean="0">
                <a:cs typeface="B Nazanin" pitchFamily="2" charset="-78"/>
              </a:rPr>
              <a:t>غلظت بخار حلال</a:t>
            </a:r>
          </a:p>
          <a:p>
            <a:pPr algn="r" rtl="1">
              <a:buBlip>
                <a:blip r:embed="rId2"/>
              </a:buBlip>
            </a:pPr>
            <a:r>
              <a:rPr lang="fa-IR" sz="2000" dirty="0" smtClean="0">
                <a:cs typeface="B Nazanin" pitchFamily="2" charset="-78"/>
              </a:rPr>
              <a:t>تهويه آلوئولي</a:t>
            </a:r>
          </a:p>
          <a:p>
            <a:pPr algn="r" rtl="1">
              <a:buBlip>
                <a:blip r:embed="rId2"/>
              </a:buBlip>
            </a:pPr>
            <a:r>
              <a:rPr lang="fa-IR" sz="2000" dirty="0" smtClean="0">
                <a:cs typeface="B Nazanin" pitchFamily="2" charset="-78"/>
              </a:rPr>
              <a:t>جريان خون ريوي</a:t>
            </a:r>
          </a:p>
          <a:p>
            <a:pPr algn="r" rtl="1">
              <a:buBlip>
                <a:blip r:embed="rId2"/>
              </a:buBlip>
            </a:pPr>
            <a:r>
              <a:rPr lang="fa-IR" sz="2000" dirty="0" smtClean="0">
                <a:cs typeface="B Nazanin" pitchFamily="2" charset="-78"/>
              </a:rPr>
              <a:t>مدت مواجهه</a:t>
            </a:r>
          </a:p>
          <a:p>
            <a:pPr algn="r" rtl="1">
              <a:buBlip>
                <a:blip r:embed="rId2"/>
              </a:buBlip>
            </a:pPr>
            <a:r>
              <a:rPr lang="fa-IR" sz="2000" dirty="0" smtClean="0">
                <a:cs typeface="B Nazanin" pitchFamily="2" charset="-78"/>
              </a:rPr>
              <a:t>فعاليت بدني(جذب را 2 تا 3 برابر افزايش مي دهد.)</a:t>
            </a:r>
          </a:p>
          <a:p>
            <a:pPr algn="r" rtl="1"/>
            <a:endParaRPr lang="fa-IR" dirty="0"/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990600" y="3352800"/>
            <a:ext cx="7315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43000" y="3810000"/>
            <a:ext cx="7543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2400" dirty="0" smtClean="0">
                <a:solidFill>
                  <a:srgbClr val="0070C0"/>
                </a:solidFill>
                <a:cs typeface="B Nazanin" pitchFamily="2" charset="-78"/>
              </a:rPr>
              <a:t>. </a:t>
            </a:r>
            <a:r>
              <a:rPr lang="fa-IR" sz="2400" dirty="0" smtClean="0">
                <a:solidFill>
                  <a:srgbClr val="0070C0"/>
                </a:solidFill>
                <a:cs typeface="B Nazanin" pitchFamily="2" charset="-78"/>
              </a:rPr>
              <a:t>مرحله دوم فارماكوكينتيك انتشار است</a:t>
            </a:r>
            <a:endParaRPr lang="fa-IR" sz="2400" dirty="0">
              <a:solidFill>
                <a:srgbClr val="0070C0"/>
              </a:solidFill>
              <a:cs typeface="B Nazanin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572000"/>
            <a:ext cx="81534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000" dirty="0" smtClean="0">
                <a:cs typeface="B Nazanin" pitchFamily="2" charset="-78"/>
              </a:rPr>
              <a:t>انتشار عبارتست رسيدن و استقرار ماده در بافتهاي هدف . </a:t>
            </a:r>
          </a:p>
          <a:p>
            <a:pPr algn="r"/>
            <a:r>
              <a:rPr lang="fa-IR" sz="2000" dirty="0" smtClean="0">
                <a:cs typeface="B Nazanin" pitchFamily="2" charset="-78"/>
              </a:rPr>
              <a:t>حلال ها در بافتهاي غني از چربي و همچنين بافتهايي كه جريان خون در آنها بالاست منتشر مي شوند. </a:t>
            </a:r>
            <a:endParaRPr lang="fa-IR" sz="2000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-Up Arrow 1"/>
          <p:cNvSpPr/>
          <p:nvPr/>
        </p:nvSpPr>
        <p:spPr>
          <a:xfrm rot="10800000" flipV="1">
            <a:off x="2971800" y="2667000"/>
            <a:ext cx="3429000" cy="1371600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 anchorCtr="0"/>
          <a:lstStyle/>
          <a:p>
            <a:pPr algn="ctr"/>
            <a:r>
              <a:rPr lang="fa-IR" sz="2800" b="1" dirty="0" smtClean="0">
                <a:solidFill>
                  <a:schemeClr val="tx1"/>
                </a:solidFill>
                <a:cs typeface="B Nazanin" pitchFamily="2" charset="-78"/>
              </a:rPr>
              <a:t>انتشار</a:t>
            </a:r>
            <a:endParaRPr lang="fa-IR" sz="28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pic>
        <p:nvPicPr>
          <p:cNvPr id="2050" name="Picture 2" descr="C:\Documents and Settings\Administrator\Desktop\احمدي\مغز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304801"/>
            <a:ext cx="2133600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3352800" y="2209800"/>
            <a:ext cx="2362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Nazanin" pitchFamily="2" charset="-78"/>
              </a:rPr>
              <a:t>مغز و بافتهاي چربي</a:t>
            </a:r>
            <a:endParaRPr lang="fa-IR" b="1" dirty="0">
              <a:solidFill>
                <a:schemeClr val="tx1"/>
              </a:solidFill>
              <a:cs typeface="B Nazanin" pitchFamily="2" charset="-78"/>
            </a:endParaRPr>
          </a:p>
        </p:txBody>
      </p:sp>
      <p:pic>
        <p:nvPicPr>
          <p:cNvPr id="2051" name="Picture 3" descr="C:\Documents and Settings\Administrator\Desktop\احمدي\قلب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2209800"/>
            <a:ext cx="1981200" cy="2590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248400" y="4800600"/>
            <a:ext cx="2362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Nazanin" pitchFamily="2" charset="-78"/>
              </a:rPr>
              <a:t>ميوكارد قلب</a:t>
            </a:r>
            <a:endParaRPr lang="fa-IR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4724400"/>
            <a:ext cx="2362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Nazanin" pitchFamily="2" charset="-78"/>
              </a:rPr>
              <a:t>كبد</a:t>
            </a:r>
            <a:endParaRPr lang="fa-IR" b="1" dirty="0">
              <a:solidFill>
                <a:schemeClr val="tx1"/>
              </a:solidFill>
              <a:cs typeface="B Nazanin" pitchFamily="2" charset="-78"/>
            </a:endParaRPr>
          </a:p>
        </p:txBody>
      </p:sp>
      <p:pic>
        <p:nvPicPr>
          <p:cNvPr id="10" name="Picture 9" descr="كبد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743200"/>
            <a:ext cx="27432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066800"/>
            <a:ext cx="80772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buBlip>
                <a:blip r:embed="rId2"/>
              </a:buBlip>
            </a:pPr>
            <a:r>
              <a:rPr lang="fa-IR" sz="2000" dirty="0" smtClean="0">
                <a:cs typeface="B Nazanin" pitchFamily="2" charset="-78"/>
              </a:rPr>
              <a:t>حلالها توانايي عبور از جفت را دارند؛ و شير مادر را آلوده مي كنند.</a:t>
            </a:r>
          </a:p>
          <a:p>
            <a:pPr algn="r" rtl="1"/>
            <a:r>
              <a:rPr lang="fa-IR" sz="2000" dirty="0" smtClean="0">
                <a:cs typeface="B Nazanin" pitchFamily="2" charset="-78"/>
              </a:rPr>
              <a:t>   بطور مثال مادراني كه با بنزن در تماس بوده اند مي بايست تا پنج روز پس از مواجهه، از شير دادن به            كودك پرهيز نمايند.</a:t>
            </a:r>
          </a:p>
          <a:p>
            <a:pPr algn="r" rtl="1"/>
            <a:r>
              <a:rPr lang="fa-IR" sz="2000" dirty="0" smtClean="0">
                <a:cs typeface="B Nazanin" pitchFamily="2" charset="-78"/>
              </a:rPr>
              <a:t>   </a:t>
            </a:r>
            <a:endParaRPr lang="fa-IR" sz="2000" dirty="0">
              <a:cs typeface="B Nazanin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rot="10800000">
            <a:off x="1066800" y="2438400"/>
            <a:ext cx="7315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85800" y="2895600"/>
            <a:ext cx="7620000" cy="13542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400" b="1" dirty="0" smtClean="0">
                <a:solidFill>
                  <a:srgbClr val="0070C0"/>
                </a:solidFill>
                <a:cs typeface="B Nazanin" pitchFamily="2" charset="-78"/>
              </a:rPr>
              <a:t>متابوليسم:</a:t>
            </a:r>
          </a:p>
          <a:p>
            <a:pPr algn="r"/>
            <a:endParaRPr lang="fa-IR" dirty="0" smtClean="0"/>
          </a:p>
          <a:p>
            <a:pPr algn="r"/>
            <a:r>
              <a:rPr lang="fa-IR" sz="2000" dirty="0" smtClean="0">
                <a:cs typeface="B Nazanin" pitchFamily="2" charset="-78"/>
              </a:rPr>
              <a:t>متابوليسم مرحله اي است كه ماده در بدن دچار تغيير ميگردد. </a:t>
            </a:r>
          </a:p>
          <a:p>
            <a:pPr algn="r"/>
            <a:r>
              <a:rPr lang="en-US" sz="2000" dirty="0" smtClean="0">
                <a:cs typeface="B Nazanin" pitchFamily="2" charset="-78"/>
              </a:rPr>
              <a:t>  . </a:t>
            </a:r>
            <a:r>
              <a:rPr lang="fa-IR" sz="2000" dirty="0" smtClean="0">
                <a:cs typeface="B Nazanin" pitchFamily="2" charset="-78"/>
              </a:rPr>
              <a:t>است</a:t>
            </a:r>
            <a:r>
              <a:rPr lang="en-US" sz="2000" dirty="0" smtClean="0">
                <a:cs typeface="B Nazanin" pitchFamily="2" charset="-78"/>
              </a:rPr>
              <a:t>  </a:t>
            </a:r>
            <a:r>
              <a:rPr lang="en-US" sz="2000" dirty="0" smtClean="0">
                <a:latin typeface="Baskerville Old Face" pitchFamily="18" charset="0"/>
                <a:cs typeface="B Nazanin" pitchFamily="2" charset="-78"/>
              </a:rPr>
              <a:t>P450</a:t>
            </a:r>
            <a:r>
              <a:rPr lang="fa-IR" sz="2000" dirty="0" smtClean="0">
                <a:latin typeface="Baskerville Old Face" pitchFamily="18" charset="0"/>
                <a:cs typeface="B Nazanin" pitchFamily="2" charset="-78"/>
              </a:rPr>
              <a:t> </a:t>
            </a:r>
            <a:r>
              <a:rPr lang="en-US" sz="2000" dirty="0" smtClean="0">
                <a:cs typeface="B Nazanin" pitchFamily="2" charset="-78"/>
              </a:rPr>
              <a:t> </a:t>
            </a:r>
            <a:r>
              <a:rPr lang="fa-IR" sz="2000" dirty="0" smtClean="0">
                <a:cs typeface="B Nazanin" pitchFamily="2" charset="-78"/>
              </a:rPr>
              <a:t>محل انجام متابوليسم حلال هادر كبد و عامل آن آنزيم سيتوكروم</a:t>
            </a:r>
            <a:endParaRPr lang="fa-IR" sz="2000" dirty="0">
              <a:cs typeface="B Nazanin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4953000"/>
            <a:ext cx="25146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dirty="0" smtClean="0"/>
              <a:t> </a:t>
            </a:r>
            <a:r>
              <a:rPr lang="en-US" sz="2000" dirty="0" smtClean="0">
                <a:solidFill>
                  <a:srgbClr val="FF0000"/>
                </a:solidFill>
                <a:cs typeface="B Nazanin" pitchFamily="2" charset="-78"/>
              </a:rPr>
              <a:t>:</a:t>
            </a:r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بيوترانسفورماسيون </a:t>
            </a:r>
            <a:endParaRPr lang="fa-IR" sz="2000" b="1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5410200"/>
            <a:ext cx="82296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buBlip>
                <a:blip r:embed="rId3"/>
              </a:buBlip>
            </a:pPr>
            <a:r>
              <a:rPr lang="fa-IR" dirty="0" smtClean="0"/>
              <a:t> </a:t>
            </a:r>
            <a:r>
              <a:rPr lang="fa-IR" sz="2000" dirty="0" smtClean="0">
                <a:cs typeface="B Nazanin" pitchFamily="2" charset="-78"/>
              </a:rPr>
              <a:t>تشكيل متابوليت هاي محلول در آب و در نهايت دفع از طريق ادرار و صفرا</a:t>
            </a:r>
          </a:p>
          <a:p>
            <a:pPr algn="r" rtl="1">
              <a:buBlip>
                <a:blip r:embed="rId3"/>
              </a:buBlip>
            </a:pPr>
            <a:r>
              <a:rPr lang="fa-IR" sz="2000" dirty="0" smtClean="0">
                <a:cs typeface="B Nazanin" pitchFamily="2" charset="-78"/>
              </a:rPr>
              <a:t>تشكيل متابوليت هاي با سميت بيشتر(مانند ان هگزان و متيل ان بوتيل كتون كه طي                            بيوترانسفورماسيون به 2و5 هگزان ديون تبديل مي شوند. )</a:t>
            </a:r>
            <a:endParaRPr lang="fa-IR" sz="2000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829</TotalTime>
  <Words>2105</Words>
  <Application>Microsoft Office PowerPoint</Application>
  <PresentationFormat>On-screen Show (4:3)</PresentationFormat>
  <Paragraphs>271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Trek</vt:lpstr>
      <vt:lpstr>Slide 1</vt:lpstr>
      <vt:lpstr>اثرات حلال ها برسلامتي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kondabi-ro</cp:lastModifiedBy>
  <cp:revision>104</cp:revision>
  <dcterms:created xsi:type="dcterms:W3CDTF">2006-08-16T00:00:00Z</dcterms:created>
  <dcterms:modified xsi:type="dcterms:W3CDTF">2011-03-01T06:00:04Z</dcterms:modified>
</cp:coreProperties>
</file>